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lueBGBottom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4000" contrast="36000"/>
          </a:blip>
          <a:stretch>
            <a:fillRect/>
          </a:stretch>
        </p:blipFill>
        <p:spPr>
          <a:xfrm>
            <a:off x="0" y="4109803"/>
            <a:ext cx="9144000" cy="2748197"/>
          </a:xfrm>
          <a:prstGeom prst="rect">
            <a:avLst/>
          </a:prstGeom>
        </p:spPr>
      </p:pic>
      <p:pic>
        <p:nvPicPr>
          <p:cNvPr id="8" name="Picture 7" descr="BlueBGTop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4000" contrast="36000"/>
          </a:blip>
          <a:stretch>
            <a:fillRect/>
          </a:stretch>
        </p:blipFill>
        <p:spPr>
          <a:xfrm>
            <a:off x="1" y="0"/>
            <a:ext cx="9144000" cy="3479469"/>
          </a:xfrm>
          <a:prstGeom prst="rect">
            <a:avLst/>
          </a:prstGeom>
        </p:spPr>
      </p:pic>
      <p:pic>
        <p:nvPicPr>
          <p:cNvPr id="9" name="Picture 8" descr="Test2.wmf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37000"/>
          </a:blip>
          <a:stretch>
            <a:fillRect/>
          </a:stretch>
        </p:blipFill>
        <p:spPr>
          <a:xfrm>
            <a:off x="0" y="-8858"/>
            <a:ext cx="9144000" cy="2573928"/>
          </a:xfrm>
          <a:prstGeom prst="rect">
            <a:avLst/>
          </a:prstGeom>
        </p:spPr>
      </p:pic>
      <p:pic>
        <p:nvPicPr>
          <p:cNvPr id="10" name="Picture 9" descr="WhiteLine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4939598"/>
            <a:ext cx="9144000" cy="1918402"/>
          </a:xfrm>
          <a:prstGeom prst="rect">
            <a:avLst/>
          </a:prstGeom>
        </p:spPr>
      </p:pic>
      <p:pic>
        <p:nvPicPr>
          <p:cNvPr id="11" name="Picture 10" descr="WhiteBG.png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lum bright="9000"/>
          </a:blip>
          <a:stretch>
            <a:fillRect/>
          </a:stretch>
        </p:blipFill>
        <p:spPr>
          <a:xfrm>
            <a:off x="0" y="1175656"/>
            <a:ext cx="9144000" cy="4595751"/>
          </a:xfrm>
          <a:prstGeom prst="rect">
            <a:avLst/>
          </a:prstGeom>
        </p:spPr>
      </p:pic>
      <p:pic>
        <p:nvPicPr>
          <p:cNvPr id="12" name="Picture 11" descr="OuterLipBottom.png"/>
          <p:cNvPicPr>
            <a:picLocks noChangeAspect="1"/>
          </p:cNvPicPr>
          <p:nvPr userDrawn="1"/>
        </p:nvPicPr>
        <p:blipFill>
          <a:blip r:embed="rId7" cstate="print">
            <a:grayscl/>
          </a:blip>
          <a:stretch>
            <a:fillRect/>
          </a:stretch>
        </p:blipFill>
        <p:spPr>
          <a:xfrm>
            <a:off x="0" y="4085112"/>
            <a:ext cx="9144000" cy="1828491"/>
          </a:xfrm>
          <a:prstGeom prst="rect">
            <a:avLst/>
          </a:prstGeom>
        </p:spPr>
      </p:pic>
      <p:pic>
        <p:nvPicPr>
          <p:cNvPr id="13" name="Picture 12" descr="OuterLipTop.png"/>
          <p:cNvPicPr>
            <a:picLocks noChangeAspect="1"/>
          </p:cNvPicPr>
          <p:nvPr userDrawn="1"/>
        </p:nvPicPr>
        <p:blipFill>
          <a:blip r:embed="rId8" cstate="print">
            <a:grayscl/>
          </a:blip>
          <a:stretch>
            <a:fillRect/>
          </a:stretch>
        </p:blipFill>
        <p:spPr>
          <a:xfrm>
            <a:off x="0" y="690750"/>
            <a:ext cx="9144000" cy="28106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11876" y="1"/>
            <a:ext cx="9155877" cy="1674425"/>
            <a:chOff x="-11876" y="1"/>
            <a:chExt cx="9155877" cy="1674425"/>
          </a:xfrm>
        </p:grpSpPr>
        <p:pic>
          <p:nvPicPr>
            <p:cNvPr id="11" name="Picture 10" descr="BlueBGTop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-14000" contrast="36000"/>
            </a:blip>
            <a:stretch>
              <a:fillRect/>
            </a:stretch>
          </p:blipFill>
          <p:spPr>
            <a:xfrm>
              <a:off x="1" y="1"/>
              <a:ext cx="9144000" cy="1626918"/>
            </a:xfrm>
            <a:prstGeom prst="rect">
              <a:avLst/>
            </a:prstGeom>
          </p:spPr>
        </p:pic>
        <p:pic>
          <p:nvPicPr>
            <p:cNvPr id="12" name="Picture 11" descr="OuterLipTop.png"/>
            <p:cNvPicPr>
              <a:picLocks noChangeAspect="1"/>
            </p:cNvPicPr>
            <p:nvPr userDrawn="1"/>
          </p:nvPicPr>
          <p:blipFill>
            <a:blip r:embed="rId3" cstate="print">
              <a:grayscl/>
            </a:blip>
            <a:stretch>
              <a:fillRect/>
            </a:stretch>
          </p:blipFill>
          <p:spPr>
            <a:xfrm>
              <a:off x="-11876" y="71258"/>
              <a:ext cx="9155876" cy="1603168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00" y="120263"/>
            <a:ext cx="6097975" cy="81788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64999">
              <a:schemeClr val="accent3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1A7A-896A-4F69-B62E-98132D849BD0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2A7E-BB22-45E8-83E2-CCDCEB67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672" y="3078054"/>
            <a:ext cx="4233930" cy="895887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Lesson 9.5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0941" y="3799267"/>
            <a:ext cx="4127678" cy="1249253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Goal:  The learner will preform combinations of two or more transformations.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611 #3-10 evens, 11, 13, 14-21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Translation that translates a figure and then reflects it.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21382" y="4475018"/>
            <a:ext cx="1731818" cy="678873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558145" y="3616036"/>
            <a:ext cx="1995055" cy="720437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95654" y="2798618"/>
            <a:ext cx="27709" cy="2701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5583382" y="4218708"/>
            <a:ext cx="103909" cy="512619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065813" y="3616036"/>
            <a:ext cx="1898072" cy="720437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6442364" y="3394364"/>
            <a:ext cx="651163" cy="457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 descr="C:\Users\Monika\AppData\Local\Microsoft\Windows\Temporary Internet Files\Content.IE5\S7687CZ2\MP910221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897" y="5611091"/>
            <a:ext cx="1804338" cy="12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1205345" y="4156364"/>
            <a:ext cx="3061855" cy="10668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stellar" pitchFamily="18" charset="0"/>
              </a:rPr>
              <a:t>First translate, then reflect</a:t>
            </a:r>
            <a:endParaRPr lang="en-US" dirty="0">
              <a:latin typeface="Castellar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1781" y="1288473"/>
                <a:ext cx="77031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Translate: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)→(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−5,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Reflect: over the x-axis</a:t>
                </a:r>
              </a:p>
              <a:p>
                <a:r>
                  <a:rPr lang="en-US" dirty="0" smtClean="0"/>
                  <a:t>A(3, 2), B(6, 3) and C(7, 1)</a:t>
                </a: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81" y="1288473"/>
                <a:ext cx="7703127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712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73" y="318655"/>
            <a:ext cx="28575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05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two or more transformations on the same </a:t>
            </a:r>
            <a:r>
              <a:rPr lang="en-US" dirty="0" err="1" smtClean="0"/>
              <a:t>preimage</a:t>
            </a:r>
            <a:endParaRPr lang="en-US" dirty="0" smtClean="0"/>
          </a:p>
          <a:p>
            <a:r>
              <a:rPr lang="en-US" dirty="0" smtClean="0"/>
              <a:t>The composition of two (or more) </a:t>
            </a:r>
            <a:r>
              <a:rPr lang="en-US" dirty="0" err="1" smtClean="0"/>
              <a:t>isometries</a:t>
            </a:r>
            <a:r>
              <a:rPr lang="en-US" dirty="0" smtClean="0"/>
              <a:t> is an </a:t>
            </a:r>
            <a:r>
              <a:rPr lang="en-US" dirty="0" err="1" smtClean="0"/>
              <a:t>isometry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One?</a:t>
            </a:r>
            <a:endParaRPr lang="en-US" dirty="0"/>
          </a:p>
        </p:txBody>
      </p:sp>
      <p:pic>
        <p:nvPicPr>
          <p:cNvPr id="3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73" y="1177637"/>
            <a:ext cx="28575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468582"/>
            <a:ext cx="3920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R(1, -3) and S(2, -1)</a:t>
            </a:r>
          </a:p>
          <a:p>
            <a:r>
              <a:rPr lang="en-US" dirty="0" smtClean="0"/>
              <a:t>Reflect over the y-axis</a:t>
            </a:r>
          </a:p>
          <a:p>
            <a:r>
              <a:rPr lang="en-US" dirty="0" smtClean="0"/>
              <a:t>Rotate 90˚ clockwise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9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Reflections in Parallel Lines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If two lines are parallel and you reflect over each one in turn, then the </a:t>
            </a:r>
            <a:r>
              <a:rPr lang="en-US" sz="1800" dirty="0" err="1" smtClean="0"/>
              <a:t>preimage</a:t>
            </a:r>
            <a:r>
              <a:rPr lang="en-US" sz="1800" dirty="0" smtClean="0"/>
              <a:t> and final image are parallel.</a:t>
            </a:r>
          </a:p>
          <a:p>
            <a:r>
              <a:rPr lang="en-US" sz="1800" dirty="0" smtClean="0"/>
              <a:t>The distance from </a:t>
            </a:r>
            <a:r>
              <a:rPr lang="en-US" sz="1800" dirty="0" err="1" smtClean="0"/>
              <a:t>preimage</a:t>
            </a:r>
            <a:r>
              <a:rPr lang="en-US" sz="1800" dirty="0" smtClean="0"/>
              <a:t> to final image is twice the distance as the distance between the parallel lines.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19055" y="3435927"/>
            <a:ext cx="13854" cy="23968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946115" y="3477487"/>
            <a:ext cx="13854" cy="23968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0182" y="5375564"/>
            <a:ext cx="3158836" cy="1385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452255" y="4073236"/>
            <a:ext cx="387927" cy="1302328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70270" y="4087086"/>
            <a:ext cx="387927" cy="1302328"/>
          </a:xfrm>
          <a:prstGeom prst="line">
            <a:avLst/>
          </a:prstGeom>
          <a:ln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611091" y="4073236"/>
            <a:ext cx="387927" cy="1302328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5199" y="6040582"/>
            <a:ext cx="1427060" cy="13854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48547" y="6123704"/>
            <a:ext cx="45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52255" y="3810000"/>
            <a:ext cx="3158836" cy="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40727" y="3006436"/>
            <a:ext cx="62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5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2791" y="1520992"/>
            <a:ext cx="8153400" cy="1743075"/>
            <a:chOff x="288" y="2832"/>
            <a:chExt cx="5136" cy="109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8" y="2952"/>
              <a:ext cx="388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571500" indent="-571500">
                <a:spcBef>
                  <a:spcPct val="50000"/>
                </a:spcBef>
              </a:pPr>
              <a:r>
                <a:rPr lang="en-US" dirty="0"/>
                <a:t>5.   </a:t>
              </a:r>
              <a:r>
                <a:rPr lang="en-US" dirty="0">
                  <a:latin typeface="Arial" pitchFamily="34" charset="0"/>
                </a:rPr>
                <a:t> The </a:t>
              </a:r>
              <a:r>
                <a:rPr lang="en-US" dirty="0" err="1">
                  <a:latin typeface="Arial" pitchFamily="34" charset="0"/>
                </a:rPr>
                <a:t>preimage</a:t>
              </a:r>
              <a:r>
                <a:rPr lang="en-US" dirty="0">
                  <a:latin typeface="Arial" pitchFamily="34" charset="0"/>
                </a:rPr>
                <a:t> is reflected in line </a:t>
              </a:r>
              <a:r>
                <a:rPr lang="en-US" b="0" i="1" dirty="0"/>
                <a:t>k </a:t>
              </a:r>
              <a:r>
                <a:rPr lang="en-US" dirty="0">
                  <a:latin typeface="Arial" pitchFamily="34" charset="0"/>
                </a:rPr>
                <a:t>, then in line </a:t>
              </a:r>
              <a:r>
                <a:rPr lang="en-US" b="0" i="1" dirty="0"/>
                <a:t>m</a:t>
              </a:r>
              <a:r>
                <a:rPr lang="en-US" dirty="0">
                  <a:latin typeface="Arial" pitchFamily="34" charset="0"/>
                </a:rPr>
                <a:t>. </a:t>
              </a:r>
              <a:r>
                <a:rPr lang="en-US" i="1" dirty="0">
                  <a:latin typeface="Arial" pitchFamily="34" charset="0"/>
                </a:rPr>
                <a:t>Describe </a:t>
              </a:r>
              <a:r>
                <a:rPr lang="en-US" dirty="0">
                  <a:latin typeface="Arial" pitchFamily="34" charset="0"/>
                </a:rPr>
                <a:t>a single transformation that maps the blue figure to the green figure.</a:t>
              </a: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832"/>
              <a:ext cx="1488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252846" y="12715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Use the figure below for Exercises 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 and 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. The distance between line </a:t>
            </a:r>
            <a:r>
              <a:rPr lang="en-US" b="1" i="1" dirty="0">
                <a:solidFill>
                  <a:schemeClr val="bg1"/>
                </a:solidFill>
              </a:rPr>
              <a:t>k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and line </a:t>
            </a:r>
            <a:r>
              <a:rPr lang="en-US" b="1" i="1" dirty="0">
                <a:solidFill>
                  <a:schemeClr val="bg1"/>
                </a:solidFill>
              </a:rPr>
              <a:t>m</a:t>
            </a:r>
            <a:r>
              <a:rPr lang="en-US" b="1" i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is </a:t>
            </a:r>
            <a:r>
              <a:rPr lang="en-US" b="1" dirty="0">
                <a:solidFill>
                  <a:schemeClr val="bg1"/>
                </a:solidFill>
              </a:rPr>
              <a:t>1.6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 centimeters.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21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lines intersect and a </a:t>
            </a:r>
            <a:r>
              <a:rPr lang="en-US" dirty="0" err="1" smtClean="0"/>
              <a:t>preimage</a:t>
            </a:r>
            <a:r>
              <a:rPr lang="en-US" dirty="0" smtClean="0"/>
              <a:t> is reflect over each, then the angle between </a:t>
            </a:r>
            <a:r>
              <a:rPr lang="en-US" dirty="0" err="1" smtClean="0"/>
              <a:t>preimage</a:t>
            </a:r>
            <a:r>
              <a:rPr lang="en-US" dirty="0" smtClean="0"/>
              <a:t> and final image is twice the angle between the lines.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29745" y="3519055"/>
            <a:ext cx="1510146" cy="21197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929745" y="3685315"/>
            <a:ext cx="2050473" cy="18426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1" name="Picture 3" descr="C:\Users\Monika\AppData\Local\Microsoft\Windows\Temporary Internet Files\Content.IE5\DE4CGPLA\MC9004331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4" y="4263068"/>
            <a:ext cx="623455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onika\AppData\Local\Microsoft\Windows\Temporary Internet Files\Content.IE5\DE4CGPLA\MC9004331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26164">
            <a:off x="7541201" y="4598368"/>
            <a:ext cx="623455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Monika\AppData\Local\Microsoft\Windows\Temporary Internet Files\Content.IE5\DE4CGPLA\MC9004331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35006">
            <a:off x="6659944" y="3640913"/>
            <a:ext cx="623455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5881249" y="4752109"/>
            <a:ext cx="921333" cy="134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02582" y="4752109"/>
            <a:ext cx="637309" cy="15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40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angle?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600200"/>
            <a:ext cx="3429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174228"/>
      </p:ext>
    </p:extLst>
  </p:cSld>
  <p:clrMapOvr>
    <a:masterClrMapping/>
  </p:clrMapOvr>
</p:sld>
</file>

<file path=ppt/theme/theme1.xml><?xml version="1.0" encoding="utf-8"?>
<a:theme xmlns:a="http://schemas.openxmlformats.org/drawingml/2006/main" name="CSC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ECCD3D-2A5A-4316-A9F1-CBB11F3E9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40</TotalTime>
  <Words>261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CSC(3)</vt:lpstr>
      <vt:lpstr>Lesson 9.5</vt:lpstr>
      <vt:lpstr>Glide Reflection</vt:lpstr>
      <vt:lpstr>Example</vt:lpstr>
      <vt:lpstr>Composition of Transformations</vt:lpstr>
      <vt:lpstr>Another One?</vt:lpstr>
      <vt:lpstr>Reflections in Parallel Lines Theorem</vt:lpstr>
      <vt:lpstr>PowerPoint Presentation</vt:lpstr>
      <vt:lpstr>Another One.</vt:lpstr>
      <vt:lpstr>What’s the angle?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9.5</dc:title>
  <dc:creator>Monika</dc:creator>
  <cp:lastModifiedBy>Monika</cp:lastModifiedBy>
  <cp:revision>10</cp:revision>
  <dcterms:created xsi:type="dcterms:W3CDTF">2011-03-03T14:36:01Z</dcterms:created>
  <dcterms:modified xsi:type="dcterms:W3CDTF">2011-03-03T15:16:47Z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TC300097359990</vt:lpwstr>
  </property>
</Properties>
</file>