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6FA1-A3D9-48BF-A181-8A2FD62165D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DEC6-CE88-41BC-88D1-B6A014554D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www.fabricsfromtheheart.com/store/images/uploads/Timeless%20Treasure/Cute%20Pink%20Girly%20Cows%20Black%20White%20w%20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733"/>
            <a:ext cx="9144000" cy="11769505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Lesson 8.5	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Goal:  The learner will use properties of trapezoids and kites.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47662"/>
            <a:ext cx="8305800" cy="3405188"/>
            <a:chOff x="432" y="672"/>
            <a:chExt cx="5232" cy="21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" y="864"/>
              <a:ext cx="1846" cy="1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32" y="672"/>
              <a:ext cx="3796" cy="288"/>
              <a:chOff x="288" y="672"/>
              <a:chExt cx="3796" cy="28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288" y="672"/>
                <a:ext cx="37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 dirty="0">
                    <a:latin typeface="Arial" charset="0"/>
                  </a:rPr>
                  <a:t>Find </a:t>
                </a:r>
                <a:r>
                  <a:rPr lang="en-US" i="1" dirty="0"/>
                  <a:t>m     D</a:t>
                </a:r>
                <a:r>
                  <a:rPr lang="en-US" b="1" i="1" dirty="0">
                    <a:latin typeface="Arial" charset="0"/>
                  </a:rPr>
                  <a:t> </a:t>
                </a:r>
                <a:r>
                  <a:rPr lang="en-US" b="1" dirty="0">
                    <a:latin typeface="Arial" charset="0"/>
                  </a:rPr>
                  <a:t>in the kite shown at the right.</a:t>
                </a:r>
              </a:p>
            </p:txBody>
          </p: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960" y="732"/>
                <a:ext cx="192" cy="144"/>
                <a:chOff x="1296" y="3456"/>
                <a:chExt cx="192" cy="144"/>
              </a:xfrm>
            </p:grpSpPr>
            <p:sp>
              <p:nvSpPr>
                <p:cNvPr id="9" name="Line 90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1296" y="3456"/>
                  <a:ext cx="96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</p:grpSp>
      </p:grpSp>
      <p:pic>
        <p:nvPicPr>
          <p:cNvPr id="1026" name="Picture 2" descr="C:\Users\Monika\AppData\Local\Microsoft\Windows\Temporary Internet Files\Content.IE5\DE4CGPLA\MC9004450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16" y="5277917"/>
            <a:ext cx="1662379" cy="158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10"/>
          <p:cNvSpPr/>
          <p:nvPr/>
        </p:nvSpPr>
        <p:spPr>
          <a:xfrm>
            <a:off x="6123709" y="2951018"/>
            <a:ext cx="1219200" cy="3158837"/>
          </a:xfrm>
          <a:custGeom>
            <a:avLst/>
            <a:gdLst>
              <a:gd name="connsiteX0" fmla="*/ 1219200 w 1219200"/>
              <a:gd name="connsiteY0" fmla="*/ 0 h 3158837"/>
              <a:gd name="connsiteX1" fmla="*/ 304800 w 1219200"/>
              <a:gd name="connsiteY1" fmla="*/ 651164 h 3158837"/>
              <a:gd name="connsiteX2" fmla="*/ 651164 w 1219200"/>
              <a:gd name="connsiteY2" fmla="*/ 1801091 h 3158837"/>
              <a:gd name="connsiteX3" fmla="*/ 0 w 1219200"/>
              <a:gd name="connsiteY3" fmla="*/ 3158837 h 315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158837">
                <a:moveTo>
                  <a:pt x="1219200" y="0"/>
                </a:moveTo>
                <a:cubicBezTo>
                  <a:pt x="809336" y="175491"/>
                  <a:pt x="399473" y="350982"/>
                  <a:pt x="304800" y="651164"/>
                </a:cubicBezTo>
                <a:cubicBezTo>
                  <a:pt x="210127" y="951346"/>
                  <a:pt x="701964" y="1383145"/>
                  <a:pt x="651164" y="1801091"/>
                </a:cubicBezTo>
                <a:cubicBezTo>
                  <a:pt x="600364" y="2219037"/>
                  <a:pt x="113145" y="2914073"/>
                  <a:pt x="0" y="315883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546 #7-15, 18-21, 25</a:t>
            </a:r>
            <a:r>
              <a:rPr lang="en-US" smtClean="0"/>
              <a:t>, 27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1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quadrilateral with exactly </a:t>
            </a:r>
            <a:r>
              <a:rPr lang="en-US" b="1" dirty="0" smtClean="0">
                <a:solidFill>
                  <a:srgbClr val="002060"/>
                </a:solidFill>
              </a:rPr>
              <a:t>one pair </a:t>
            </a:r>
            <a:r>
              <a:rPr lang="en-US" dirty="0" smtClean="0"/>
              <a:t>of parallel sides.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186249" y="3429000"/>
            <a:ext cx="4724400" cy="2209800"/>
          </a:xfrm>
          <a:prstGeom prst="trapezoi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3429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5638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1200" y="4191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038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0" y="3048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579120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122665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1740"/>
            <a:ext cx="8229600" cy="1143000"/>
          </a:xfrm>
        </p:spPr>
        <p:txBody>
          <a:bodyPr/>
          <a:lstStyle/>
          <a:p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The legs are congruent.</a:t>
            </a:r>
          </a:p>
          <a:p>
            <a:r>
              <a:rPr lang="en-US" dirty="0" smtClean="0"/>
              <a:t>Both pairs of base angles are congruent</a:t>
            </a:r>
          </a:p>
          <a:p>
            <a:r>
              <a:rPr lang="en-US" dirty="0" smtClean="0"/>
              <a:t>Diagonals are </a:t>
            </a:r>
          </a:p>
          <a:p>
            <a:pPr marL="457200" lvl="1" indent="0">
              <a:buNone/>
            </a:pPr>
            <a:r>
              <a:rPr lang="en-US" dirty="0" smtClean="0"/>
              <a:t>congruent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4419600" y="2667000"/>
            <a:ext cx="2743200" cy="15240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10200" y="2667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62600" y="4191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3429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3429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Monika\AppData\Local\Microsoft\Windows\Temporary Internet Files\Content.IE5\S7687CZ2\MC9000842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2183394" cy="17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0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angle measures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143000" y="1828800"/>
            <a:ext cx="5105400" cy="22098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95600" y="1828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4038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2819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2819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3581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125˚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7681" y="304800"/>
            <a:ext cx="8148639" cy="3486150"/>
            <a:chOff x="282" y="657"/>
            <a:chExt cx="5133" cy="2196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82" y="657"/>
              <a:ext cx="5133" cy="2196"/>
              <a:chOff x="282" y="657"/>
              <a:chExt cx="5133" cy="2196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6" y="657"/>
                <a:ext cx="1489" cy="2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39" y="684"/>
                <a:ext cx="554" cy="288"/>
              </a:xfrm>
              <a:prstGeom prst="rect">
                <a:avLst/>
              </a:prstGeom>
              <a:solidFill>
                <a:srgbClr val="E5CB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>
                    <a:latin typeface="Arial" pitchFamily="34" charset="0"/>
                  </a:rPr>
                  <a:t>Arch</a:t>
                </a:r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282" y="1026"/>
                <a:ext cx="3360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The stone above the arch in the diagram is an isosceles trapezoid. Find </a:t>
                </a:r>
                <a:r>
                  <a:rPr lang="en-US" i="1"/>
                  <a:t>m</a:t>
                </a:r>
                <a:r>
                  <a:rPr lang="en-US"/>
                  <a:t>     </a:t>
                </a:r>
                <a:r>
                  <a:rPr lang="en-US" i="1"/>
                  <a:t>K</a:t>
                </a:r>
                <a:r>
                  <a:rPr lang="en-US"/>
                  <a:t>, </a:t>
                </a:r>
                <a:r>
                  <a:rPr lang="en-US" i="1"/>
                  <a:t>m</a:t>
                </a:r>
                <a:r>
                  <a:rPr lang="en-US"/>
                  <a:t>     </a:t>
                </a:r>
                <a:r>
                  <a:rPr lang="en-US" i="1"/>
                  <a:t>M</a:t>
                </a:r>
                <a:r>
                  <a:rPr lang="en-US"/>
                  <a:t>,</a:t>
                </a:r>
                <a:r>
                  <a:rPr lang="en-US" b="1">
                    <a:latin typeface="Arial" pitchFamily="34" charset="0"/>
                  </a:rPr>
                  <a:t> and </a:t>
                </a:r>
                <a:r>
                  <a:rPr lang="en-US" i="1"/>
                  <a:t>m</a:t>
                </a:r>
                <a:r>
                  <a:rPr lang="en-US"/>
                  <a:t>     </a:t>
                </a:r>
                <a:r>
                  <a:rPr lang="en-US" i="1"/>
                  <a:t>J</a:t>
                </a:r>
                <a:r>
                  <a:rPr lang="en-US"/>
                  <a:t>.</a:t>
                </a:r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592" y="1545"/>
              <a:ext cx="192" cy="144"/>
              <a:chOff x="1296" y="3456"/>
              <a:chExt cx="192" cy="144"/>
            </a:xfrm>
          </p:grpSpPr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 flipH="1">
                <a:off x="1296" y="34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545" y="1545"/>
              <a:ext cx="192" cy="144"/>
              <a:chOff x="1296" y="3456"/>
              <a:chExt cx="192" cy="144"/>
            </a:xfrm>
          </p:grpSpPr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H="1">
                <a:off x="1296" y="34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942" y="1545"/>
              <a:ext cx="192" cy="144"/>
              <a:chOff x="1296" y="3456"/>
              <a:chExt cx="192" cy="144"/>
            </a:xfrm>
          </p:grpSpPr>
          <p:sp>
            <p:nvSpPr>
              <p:cNvPr id="10" name="Line 17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" name="Line 18"/>
              <p:cNvSpPr>
                <a:spLocks noChangeShapeType="1"/>
              </p:cNvSpPr>
              <p:nvPr/>
            </p:nvSpPr>
            <p:spPr bwMode="auto">
              <a:xfrm flipH="1">
                <a:off x="1296" y="34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596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of a Trapezoid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85118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midsegment</a:t>
            </a:r>
            <a:r>
              <a:rPr lang="en-US" dirty="0" smtClean="0"/>
              <a:t> of a trapezoid is</a:t>
            </a:r>
          </a:p>
          <a:p>
            <a:pPr marL="0" indent="0">
              <a:buNone/>
            </a:pPr>
            <a:r>
              <a:rPr lang="en-US" dirty="0" smtClean="0"/>
              <a:t>Parallel to the bases and its length is half</a:t>
            </a:r>
          </a:p>
          <a:p>
            <a:pPr marL="0" indent="0">
              <a:buNone/>
            </a:pPr>
            <a:r>
              <a:rPr lang="en-US" dirty="0" smtClean="0"/>
              <a:t>the sum of the lengths of the bases.</a:t>
            </a:r>
            <a:endParaRPr lang="en-US" dirty="0"/>
          </a:p>
        </p:txBody>
      </p:sp>
      <p:pic>
        <p:nvPicPr>
          <p:cNvPr id="2052" name="Picture 4" descr="C:\Users\Monika\AppData\Local\Microsoft\Windows\Temporary Internet Files\Content.IE5\K0O7W0UI\MC9003255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052" y="1371600"/>
            <a:ext cx="186994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3"/>
          <p:cNvSpPr/>
          <p:nvPr/>
        </p:nvSpPr>
        <p:spPr>
          <a:xfrm>
            <a:off x="4495800" y="4038600"/>
            <a:ext cx="3657600" cy="1447800"/>
          </a:xfrm>
          <a:prstGeom prst="trapezoi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0" y="4038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86400" y="5486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4676775" y="4762500"/>
            <a:ext cx="3295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49530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44196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96200" y="4191000"/>
            <a:ext cx="27622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772400" y="4343400"/>
            <a:ext cx="27622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848600" y="4953000"/>
            <a:ext cx="27622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24800" y="5105400"/>
            <a:ext cx="27622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05500" y="3657600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05500" y="5562600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4419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Midsement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3564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midsegment</a:t>
            </a:r>
            <a:r>
              <a:rPr lang="en-US" dirty="0" smtClean="0"/>
              <a:t>= ½ ( x + 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5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one.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02444" y="1959769"/>
            <a:ext cx="8139113" cy="2938463"/>
            <a:chOff x="297" y="741"/>
            <a:chExt cx="5127" cy="185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7" y="741"/>
              <a:ext cx="49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In the diagram,</a:t>
              </a:r>
              <a:r>
                <a:rPr lang="en-US" b="1">
                  <a:latin typeface="Utopia-Bold" charset="0"/>
                </a:rPr>
                <a:t> </a:t>
              </a:r>
              <a:r>
                <a:rPr lang="en-US" i="1"/>
                <a:t>MN</a:t>
              </a:r>
              <a:r>
                <a:rPr lang="en-US" b="1" i="1">
                  <a:latin typeface="Utopia-BoldItalic" charset="0"/>
                </a:rPr>
                <a:t> </a:t>
              </a:r>
              <a:r>
                <a:rPr lang="en-US" b="1">
                  <a:latin typeface="Arial" pitchFamily="34" charset="0"/>
                </a:rPr>
                <a:t>is the midsegment of trapezoid</a:t>
              </a:r>
              <a:r>
                <a:rPr lang="en-US" b="1">
                  <a:latin typeface="Utopia-Bold" charset="0"/>
                </a:rPr>
                <a:t> </a:t>
              </a:r>
              <a:r>
                <a:rPr lang="en-US" i="1"/>
                <a:t>PQRS</a:t>
              </a:r>
              <a:r>
                <a:rPr lang="en-US" b="1">
                  <a:latin typeface="Utopia-Bold" charset="0"/>
                </a:rPr>
                <a:t>. </a:t>
              </a:r>
              <a:r>
                <a:rPr lang="en-US" b="1">
                  <a:latin typeface="Arial" pitchFamily="34" charset="0"/>
                </a:rPr>
                <a:t>Find</a:t>
              </a:r>
              <a:r>
                <a:rPr lang="en-US" b="1">
                  <a:latin typeface="Utopia-Bold" charset="0"/>
                </a:rPr>
                <a:t> </a:t>
              </a:r>
              <a:r>
                <a:rPr lang="en-US" i="1"/>
                <a:t>MN</a:t>
              </a:r>
              <a:r>
                <a:rPr lang="en-US" b="1">
                  <a:latin typeface="Utopia-Bold" charset="0"/>
                </a:rPr>
                <a:t>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2" y="1038"/>
              <a:ext cx="1432" cy="1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496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</a:t>
            </a:r>
            <a:endParaRPr lang="en-US"/>
          </a:p>
        </p:txBody>
      </p:sp>
      <p:sp>
        <p:nvSpPr>
          <p:cNvPr id="4" name="Trapezoid 3"/>
          <p:cNvSpPr/>
          <p:nvPr/>
        </p:nvSpPr>
        <p:spPr>
          <a:xfrm>
            <a:off x="609600" y="1565564"/>
            <a:ext cx="3200400" cy="144780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790575" y="2289464"/>
            <a:ext cx="2838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0575" y="1828800"/>
            <a:ext cx="27622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4825" y="2514600"/>
            <a:ext cx="333375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352800" y="1676400"/>
            <a:ext cx="276225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52800" y="1828800"/>
            <a:ext cx="276225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533775" y="2438400"/>
            <a:ext cx="276225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09975" y="2552700"/>
            <a:ext cx="276225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121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 + 1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19240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3048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121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Find x.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pairs of consecutive congruent sides</a:t>
            </a:r>
          </a:p>
          <a:p>
            <a:r>
              <a:rPr lang="en-US" dirty="0" smtClean="0"/>
              <a:t>Diagonals are perpendicular</a:t>
            </a:r>
          </a:p>
          <a:p>
            <a:r>
              <a:rPr lang="en-US" dirty="0" smtClean="0"/>
              <a:t>Exactly one pair of opposite angles are congruent.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19800" y="3429000"/>
            <a:ext cx="1905000" cy="3124200"/>
            <a:chOff x="6019800" y="3429000"/>
            <a:chExt cx="1905000" cy="31242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6019800" y="3429000"/>
              <a:ext cx="76200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6972300" y="3238500"/>
              <a:ext cx="762000" cy="11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19800" y="4572000"/>
              <a:ext cx="1333500" cy="198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353300" y="4191000"/>
              <a:ext cx="571500" cy="236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6019800" y="4191000"/>
            <a:ext cx="1905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1800" y="3429000"/>
            <a:ext cx="5715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8400" y="3810000"/>
            <a:ext cx="30480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162800" y="3657600"/>
            <a:ext cx="285750" cy="2476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400800" y="5372100"/>
            <a:ext cx="28575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553200" y="5524500"/>
            <a:ext cx="285750" cy="190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39050" y="4991100"/>
            <a:ext cx="2857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43800" y="5181600"/>
            <a:ext cx="2857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555926" y="3976255"/>
            <a:ext cx="299601" cy="568036"/>
          </a:xfrm>
          <a:custGeom>
            <a:avLst/>
            <a:gdLst>
              <a:gd name="connsiteX0" fmla="*/ 36365 w 299601"/>
              <a:gd name="connsiteY0" fmla="*/ 0 h 568036"/>
              <a:gd name="connsiteX1" fmla="*/ 22510 w 299601"/>
              <a:gd name="connsiteY1" fmla="*/ 360218 h 568036"/>
              <a:gd name="connsiteX2" fmla="*/ 299601 w 299601"/>
              <a:gd name="connsiteY2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601" h="568036">
                <a:moveTo>
                  <a:pt x="36365" y="0"/>
                </a:moveTo>
                <a:cubicBezTo>
                  <a:pt x="7501" y="132772"/>
                  <a:pt x="-21363" y="265545"/>
                  <a:pt x="22510" y="360218"/>
                </a:cubicBezTo>
                <a:cubicBezTo>
                  <a:pt x="66383" y="454891"/>
                  <a:pt x="182992" y="511463"/>
                  <a:pt x="299601" y="56803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220691" y="4294909"/>
            <a:ext cx="277213" cy="526473"/>
          </a:xfrm>
          <a:custGeom>
            <a:avLst/>
            <a:gdLst>
              <a:gd name="connsiteX0" fmla="*/ 0 w 277213"/>
              <a:gd name="connsiteY0" fmla="*/ 0 h 526473"/>
              <a:gd name="connsiteX1" fmla="*/ 277091 w 277213"/>
              <a:gd name="connsiteY1" fmla="*/ 180109 h 526473"/>
              <a:gd name="connsiteX2" fmla="*/ 27709 w 277213"/>
              <a:gd name="connsiteY2" fmla="*/ 526473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213" h="526473">
                <a:moveTo>
                  <a:pt x="0" y="0"/>
                </a:moveTo>
                <a:cubicBezTo>
                  <a:pt x="136236" y="46182"/>
                  <a:pt x="272473" y="92364"/>
                  <a:pt x="277091" y="180109"/>
                </a:cubicBezTo>
                <a:cubicBezTo>
                  <a:pt x="281709" y="267854"/>
                  <a:pt x="154709" y="397163"/>
                  <a:pt x="27709" y="526473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C2A98E-6E77-4303-8C63-C480BB8635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33</TotalTime>
  <Words>185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CSC(2)</vt:lpstr>
      <vt:lpstr>Lesson 8.5 </vt:lpstr>
      <vt:lpstr>Trapezoid</vt:lpstr>
      <vt:lpstr>Isosceles Trapezoid</vt:lpstr>
      <vt:lpstr>Find the angle measures</vt:lpstr>
      <vt:lpstr>PowerPoint Presentation</vt:lpstr>
      <vt:lpstr>Midsegment of a Trapezoid    </vt:lpstr>
      <vt:lpstr>Try one.</vt:lpstr>
      <vt:lpstr>Algebra</vt:lpstr>
      <vt:lpstr>Kite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8.5 </dc:title>
  <dc:creator>Monika</dc:creator>
  <cp:lastModifiedBy>Monika</cp:lastModifiedBy>
  <cp:revision>6</cp:revision>
  <dcterms:created xsi:type="dcterms:W3CDTF">2011-02-23T19:10:38Z</dcterms:created>
  <dcterms:modified xsi:type="dcterms:W3CDTF">2011-02-24T15:06:27Z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TC300097609990</vt:lpwstr>
  </property>
</Properties>
</file>