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706-8521-4853-AFC5-080018B76C3C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77987E4-1B1D-41DF-AA23-3C0E80C1D0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706-8521-4853-AFC5-080018B76C3C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87E4-1B1D-41DF-AA23-3C0E80C1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706-8521-4853-AFC5-080018B76C3C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87E4-1B1D-41DF-AA23-3C0E80C1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706-8521-4853-AFC5-080018B76C3C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87E4-1B1D-41DF-AA23-3C0E80C1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706-8521-4853-AFC5-080018B76C3C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87E4-1B1D-41DF-AA23-3C0E80C1D0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706-8521-4853-AFC5-080018B76C3C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87E4-1B1D-41DF-AA23-3C0E80C1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706-8521-4853-AFC5-080018B76C3C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87E4-1B1D-41DF-AA23-3C0E80C1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706-8521-4853-AFC5-080018B76C3C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87E4-1B1D-41DF-AA23-3C0E80C1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706-8521-4853-AFC5-080018B76C3C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87E4-1B1D-41DF-AA23-3C0E80C1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706-8521-4853-AFC5-080018B76C3C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87E4-1B1D-41DF-AA23-3C0E80C1D0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706-8521-4853-AFC5-080018B76C3C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87E4-1B1D-41DF-AA23-3C0E80C1D0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1185706-8521-4853-AFC5-080018B76C3C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77987E4-1B1D-41DF-AA23-3C0E80C1D0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Goal:  The learner will use properties to identify parallelograms.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8.3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1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Opposite sides are congruent</a:t>
            </a:r>
          </a:p>
          <a:p>
            <a:r>
              <a:rPr lang="en-US" dirty="0" smtClean="0"/>
              <a:t>Opposite angles are congruent</a:t>
            </a:r>
          </a:p>
          <a:p>
            <a:r>
              <a:rPr lang="en-US" dirty="0" smtClean="0"/>
              <a:t>Diagonals bisect each other </a:t>
            </a:r>
          </a:p>
          <a:p>
            <a:r>
              <a:rPr lang="en-US" dirty="0" smtClean="0"/>
              <a:t>If opposite sides of a quadrilateral are parallel and congruent, then it’s a parallelogram.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9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2" y="394686"/>
            <a:ext cx="8260672" cy="1039427"/>
          </a:xfrm>
        </p:spPr>
        <p:txBody>
          <a:bodyPr/>
          <a:lstStyle/>
          <a:p>
            <a:r>
              <a:rPr lang="en-US" dirty="0" smtClean="0"/>
              <a:t>A little proof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Given: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𝐶𝐷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,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𝐴𝐷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Prove:  ABCD is a parallelogram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arallelogram 3"/>
          <p:cNvSpPr/>
          <p:nvPr/>
        </p:nvSpPr>
        <p:spPr>
          <a:xfrm>
            <a:off x="6096000" y="1219200"/>
            <a:ext cx="2590800" cy="1295400"/>
          </a:xfrm>
          <a:prstGeom prst="parallelogram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096000" y="1219200"/>
            <a:ext cx="25908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0800" y="914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                               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2514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                               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048000"/>
            <a:ext cx="441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		Reason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2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9719" y="135371"/>
            <a:ext cx="8001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Arial" charset="0"/>
              </a:rPr>
              <a:t>An amusement park ride has a moving platform attached to four swinging arms. The platform swings back and forth, higher and higher, until it goes over the top and around in a circular motion. In the diagram below, </a:t>
            </a:r>
            <a:r>
              <a:rPr lang="en-US" sz="1800" i="1" dirty="0"/>
              <a:t>AD</a:t>
            </a:r>
            <a:r>
              <a:rPr lang="en-US" sz="1800" b="1" i="1" dirty="0">
                <a:latin typeface="Arial" charset="0"/>
              </a:rPr>
              <a:t> </a:t>
            </a:r>
            <a:r>
              <a:rPr lang="en-US" sz="1800" b="1" dirty="0">
                <a:latin typeface="Arial" charset="0"/>
              </a:rPr>
              <a:t>and </a:t>
            </a:r>
            <a:r>
              <a:rPr lang="en-US" sz="1800" i="1" dirty="0"/>
              <a:t>BC</a:t>
            </a:r>
            <a:r>
              <a:rPr lang="en-US" sz="1800" b="1" i="1" dirty="0">
                <a:latin typeface="Arial" charset="0"/>
              </a:rPr>
              <a:t> </a:t>
            </a:r>
            <a:r>
              <a:rPr lang="en-US" sz="1800" b="1" dirty="0">
                <a:latin typeface="Arial" charset="0"/>
              </a:rPr>
              <a:t>represent two of the swinging arms, and </a:t>
            </a:r>
            <a:r>
              <a:rPr lang="en-US" sz="1800" i="1" dirty="0"/>
              <a:t>DC</a:t>
            </a:r>
            <a:r>
              <a:rPr lang="en-US" sz="1800" b="1" i="1" dirty="0">
                <a:latin typeface="Arial" charset="0"/>
              </a:rPr>
              <a:t> </a:t>
            </a:r>
            <a:r>
              <a:rPr lang="en-US" sz="1800" b="1" dirty="0">
                <a:latin typeface="Arial" charset="0"/>
              </a:rPr>
              <a:t>is parallel to the ground </a:t>
            </a:r>
            <a:br>
              <a:rPr lang="en-US" sz="1800" b="1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(line </a:t>
            </a:r>
            <a:r>
              <a:rPr lang="en-US" sz="1800" i="1" dirty="0">
                <a:latin typeface="Arial" charset="0"/>
              </a:rPr>
              <a:t>l</a:t>
            </a:r>
            <a:r>
              <a:rPr lang="en-US" sz="1800" dirty="0">
                <a:latin typeface="Arial" charset="0"/>
              </a:rPr>
              <a:t>)</a:t>
            </a:r>
            <a:r>
              <a:rPr lang="en-US" sz="1800" b="1" dirty="0">
                <a:latin typeface="Arial" charset="0"/>
              </a:rPr>
              <a:t>. </a:t>
            </a:r>
            <a:r>
              <a:rPr lang="en-US" sz="1800" b="1" i="1" dirty="0">
                <a:latin typeface="Arial" charset="0"/>
              </a:rPr>
              <a:t>Explain </a:t>
            </a:r>
            <a:r>
              <a:rPr lang="en-US" sz="1800" b="1" dirty="0">
                <a:latin typeface="Arial" charset="0"/>
              </a:rPr>
              <a:t>why the moving platform </a:t>
            </a:r>
            <a:r>
              <a:rPr lang="en-US" sz="1800" i="1" dirty="0"/>
              <a:t>AB</a:t>
            </a:r>
            <a:r>
              <a:rPr lang="en-US" sz="1800" b="1" i="1" dirty="0">
                <a:latin typeface="Arial" charset="0"/>
              </a:rPr>
              <a:t> </a:t>
            </a:r>
            <a:r>
              <a:rPr lang="en-US" sz="1800" b="1" dirty="0">
                <a:latin typeface="Arial" charset="0"/>
              </a:rPr>
              <a:t>is always parallel to the ground.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031" y="1981200"/>
            <a:ext cx="6643688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76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85" y="174913"/>
            <a:ext cx="3097213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40277"/>
            <a:ext cx="5105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The doorway shown is part of a building in England. Over time, the building has leaned sideways. </a:t>
            </a:r>
            <a:r>
              <a:rPr lang="en-US" b="1" i="1" dirty="0">
                <a:latin typeface="Arial" charset="0"/>
              </a:rPr>
              <a:t>Explain </a:t>
            </a:r>
            <a:r>
              <a:rPr lang="en-US" b="1" dirty="0">
                <a:latin typeface="Arial" charset="0"/>
              </a:rPr>
              <a:t>how you know that          </a:t>
            </a:r>
            <a:r>
              <a:rPr lang="en-US" i="1" dirty="0"/>
              <a:t>SV </a:t>
            </a:r>
            <a:r>
              <a:rPr lang="en-US" dirty="0"/>
              <a:t>=</a:t>
            </a:r>
            <a:r>
              <a:rPr lang="en-US" b="1" dirty="0">
                <a:latin typeface="Arial" charset="0"/>
              </a:rPr>
              <a:t> </a:t>
            </a:r>
            <a:r>
              <a:rPr lang="en-US" i="1" dirty="0"/>
              <a:t>TU</a:t>
            </a:r>
            <a:r>
              <a:rPr lang="en-US" b="1" dirty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107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little Algebra to lighten the mood.</a:t>
            </a:r>
            <a:endParaRPr 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" y="1676400"/>
            <a:ext cx="8597901" cy="2489200"/>
            <a:chOff x="249" y="684"/>
            <a:chExt cx="5416" cy="1568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49" y="684"/>
              <a:ext cx="331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latin typeface="Arial" charset="0"/>
                </a:rPr>
                <a:t>For what value of </a:t>
              </a:r>
              <a:r>
                <a:rPr lang="en-US" i="1" dirty="0"/>
                <a:t>x</a:t>
              </a:r>
              <a:r>
                <a:rPr lang="en-US" b="1" i="1" dirty="0">
                  <a:latin typeface="Arial" charset="0"/>
                </a:rPr>
                <a:t> </a:t>
              </a:r>
              <a:r>
                <a:rPr lang="en-US" b="1" dirty="0">
                  <a:latin typeface="Arial" charset="0"/>
                </a:rPr>
                <a:t>is quadrilateral </a:t>
              </a:r>
              <a:r>
                <a:rPr lang="en-US" i="1" dirty="0"/>
                <a:t>CDEF</a:t>
              </a:r>
              <a:r>
                <a:rPr lang="en-US" b="1" i="1" dirty="0">
                  <a:latin typeface="Arial" charset="0"/>
                </a:rPr>
                <a:t> </a:t>
              </a:r>
              <a:r>
                <a:rPr lang="en-US" b="1" dirty="0">
                  <a:latin typeface="Arial" charset="0"/>
                </a:rPr>
                <a:t>a parallelogram?</a:t>
              </a:r>
            </a:p>
          </p:txBody>
        </p:sp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1" y="943"/>
              <a:ext cx="2344" cy="1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831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one</a:t>
            </a:r>
            <a:endParaRPr 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04800" y="1834572"/>
            <a:ext cx="7620000" cy="1552575"/>
            <a:chOff x="624" y="1256"/>
            <a:chExt cx="4800" cy="978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624" y="1256"/>
              <a:ext cx="2304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  <a:tabLst>
                  <a:tab pos="511175" algn="l"/>
                </a:tabLst>
              </a:pPr>
              <a:r>
                <a:rPr lang="en-US" b="1">
                  <a:latin typeface="Arial" charset="0"/>
                </a:rPr>
                <a:t>For what value of </a:t>
              </a:r>
              <a:r>
                <a:rPr lang="en-US" b="1" i="1"/>
                <a:t>x</a:t>
              </a:r>
              <a:r>
                <a:rPr lang="en-US" b="1" i="1">
                  <a:latin typeface="Arial" charset="0"/>
                </a:rPr>
                <a:t> </a:t>
              </a:r>
              <a:r>
                <a:rPr lang="en-US" b="1">
                  <a:latin typeface="Arial" charset="0"/>
                </a:rPr>
                <a:t>is quadrilateral </a:t>
              </a:r>
              <a:r>
                <a:rPr lang="en-US" b="1" i="1"/>
                <a:t>MNPQ</a:t>
              </a:r>
              <a:r>
                <a:rPr lang="en-US" b="1" i="1">
                  <a:latin typeface="Arial" charset="0"/>
                </a:rPr>
                <a:t> </a:t>
              </a:r>
              <a:r>
                <a:rPr lang="en-US" b="1">
                  <a:latin typeface="Arial" charset="0"/>
                </a:rPr>
                <a:t>a parallelogram?                  </a:t>
              </a:r>
              <a:r>
                <a:rPr lang="en-US" b="1" i="1">
                  <a:latin typeface="Arial" charset="0"/>
                </a:rPr>
                <a:t>Explain </a:t>
              </a:r>
              <a:r>
                <a:rPr lang="en-US" b="1">
                  <a:latin typeface="Arial" charset="0"/>
                </a:rPr>
                <a:t>your reasoning.</a:t>
              </a: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286"/>
              <a:ext cx="2544" cy="8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6759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smtClean="0"/>
              <a:t>526 #3-10, 15, 19-21, 31 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719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</TotalTime>
  <Words>212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Lesson 8.3</vt:lpstr>
      <vt:lpstr>Properties of Parallelograms</vt:lpstr>
      <vt:lpstr>A little proof</vt:lpstr>
      <vt:lpstr>PowerPoint Presentation</vt:lpstr>
      <vt:lpstr>PowerPoint Presentation</vt:lpstr>
      <vt:lpstr>A little Algebra to lighten the mood.</vt:lpstr>
      <vt:lpstr>Last one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8.3</dc:title>
  <dc:creator>Monika</dc:creator>
  <cp:lastModifiedBy>Monika</cp:lastModifiedBy>
  <cp:revision>4</cp:revision>
  <dcterms:created xsi:type="dcterms:W3CDTF">2011-02-14T22:48:26Z</dcterms:created>
  <dcterms:modified xsi:type="dcterms:W3CDTF">2011-02-14T23:14:55Z</dcterms:modified>
</cp:coreProperties>
</file>