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A6D86E"/>
    <a:srgbClr val="FFCCFF"/>
    <a:srgbClr val="FFCC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7F30-339D-49B9-ABC0-EFE988D34268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3CBC-1271-4A44-8424-97915808B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7F30-339D-49B9-ABC0-EFE988D34268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3CBC-1271-4A44-8424-97915808B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7F30-339D-49B9-ABC0-EFE988D34268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3CBC-1271-4A44-8424-97915808B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7F30-339D-49B9-ABC0-EFE988D34268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3CBC-1271-4A44-8424-97915808B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7F30-339D-49B9-ABC0-EFE988D34268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3CBC-1271-4A44-8424-97915808B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7F30-339D-49B9-ABC0-EFE988D34268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3CBC-1271-4A44-8424-97915808B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7F30-339D-49B9-ABC0-EFE988D34268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3CBC-1271-4A44-8424-97915808B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7F30-339D-49B9-ABC0-EFE988D34268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3CBC-1271-4A44-8424-97915808B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7F30-339D-49B9-ABC0-EFE988D34268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3CBC-1271-4A44-8424-97915808B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7F30-339D-49B9-ABC0-EFE988D34268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3CBC-1271-4A44-8424-97915808B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7F30-339D-49B9-ABC0-EFE988D34268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3CBC-1271-4A44-8424-97915808B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0"/>
            <a:ext cx="8991600" cy="6858000"/>
            <a:chOff x="0" y="0"/>
            <a:chExt cx="8991600" cy="6858000"/>
          </a:xfrm>
        </p:grpSpPr>
        <p:grpSp>
          <p:nvGrpSpPr>
            <p:cNvPr id="45" name="Group 8"/>
            <p:cNvGrpSpPr/>
            <p:nvPr/>
          </p:nvGrpSpPr>
          <p:grpSpPr>
            <a:xfrm>
              <a:off x="0" y="0"/>
              <a:ext cx="1371600" cy="6858000"/>
              <a:chOff x="0" y="0"/>
              <a:chExt cx="1371600" cy="6858000"/>
            </a:xfrm>
          </p:grpSpPr>
          <p:sp>
            <p:nvSpPr>
              <p:cNvPr id="76" name="Rectangle 3"/>
              <p:cNvSpPr/>
              <p:nvPr/>
            </p:nvSpPr>
            <p:spPr>
              <a:xfrm>
                <a:off x="0" y="0"/>
                <a:ext cx="152400" cy="68580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rgbClr val="FFFF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4"/>
              <p:cNvSpPr/>
              <p:nvPr/>
            </p:nvSpPr>
            <p:spPr>
              <a:xfrm>
                <a:off x="304800" y="0"/>
                <a:ext cx="152400" cy="6858000"/>
              </a:xfrm>
              <a:prstGeom prst="rect">
                <a:avLst/>
              </a:prstGeom>
              <a:solidFill>
                <a:srgbClr val="00D1CC"/>
              </a:solidFill>
              <a:ln>
                <a:solidFill>
                  <a:srgbClr val="00D1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5"/>
              <p:cNvSpPr/>
              <p:nvPr/>
            </p:nvSpPr>
            <p:spPr>
              <a:xfrm>
                <a:off x="609600" y="0"/>
                <a:ext cx="152400" cy="685800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6"/>
              <p:cNvSpPr/>
              <p:nvPr/>
            </p:nvSpPr>
            <p:spPr>
              <a:xfrm>
                <a:off x="914400" y="0"/>
                <a:ext cx="152400" cy="6858000"/>
              </a:xfrm>
              <a:prstGeom prst="rect">
                <a:avLst/>
              </a:prstGeom>
              <a:solidFill>
                <a:srgbClr val="FFCCFF"/>
              </a:solidFill>
              <a:ln>
                <a:solidFill>
                  <a:srgbClr val="FF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"/>
              <p:cNvSpPr/>
              <p:nvPr/>
            </p:nvSpPr>
            <p:spPr>
              <a:xfrm>
                <a:off x="1219200" y="0"/>
                <a:ext cx="152400" cy="685800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6" name="Group 9"/>
            <p:cNvGrpSpPr/>
            <p:nvPr/>
          </p:nvGrpSpPr>
          <p:grpSpPr>
            <a:xfrm>
              <a:off x="1524000" y="0"/>
              <a:ext cx="1371600" cy="6858000"/>
              <a:chOff x="0" y="0"/>
              <a:chExt cx="1371600" cy="6858000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0" y="0"/>
                <a:ext cx="152400" cy="68580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rgbClr val="FFFF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304800" y="0"/>
                <a:ext cx="152400" cy="6858000"/>
              </a:xfrm>
              <a:prstGeom prst="rect">
                <a:avLst/>
              </a:prstGeom>
              <a:solidFill>
                <a:srgbClr val="00D1CC"/>
              </a:solidFill>
              <a:ln>
                <a:solidFill>
                  <a:srgbClr val="00D1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609600" y="0"/>
                <a:ext cx="152400" cy="685800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914400" y="0"/>
                <a:ext cx="152400" cy="6858000"/>
              </a:xfrm>
              <a:prstGeom prst="rect">
                <a:avLst/>
              </a:prstGeom>
              <a:solidFill>
                <a:srgbClr val="FFCCFF"/>
              </a:solidFill>
              <a:ln>
                <a:solidFill>
                  <a:srgbClr val="FF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1219200" y="0"/>
                <a:ext cx="152400" cy="685800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7" name="Group 15"/>
            <p:cNvGrpSpPr/>
            <p:nvPr/>
          </p:nvGrpSpPr>
          <p:grpSpPr>
            <a:xfrm>
              <a:off x="3048000" y="0"/>
              <a:ext cx="1371600" cy="6858000"/>
              <a:chOff x="0" y="0"/>
              <a:chExt cx="1371600" cy="6858000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0" y="0"/>
                <a:ext cx="152400" cy="68580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rgbClr val="FFFF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304800" y="0"/>
                <a:ext cx="152400" cy="6858000"/>
              </a:xfrm>
              <a:prstGeom prst="rect">
                <a:avLst/>
              </a:prstGeom>
              <a:solidFill>
                <a:srgbClr val="00D1CC"/>
              </a:solidFill>
              <a:ln>
                <a:solidFill>
                  <a:srgbClr val="00D1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609600" y="0"/>
                <a:ext cx="152400" cy="685800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914400" y="0"/>
                <a:ext cx="152400" cy="6858000"/>
              </a:xfrm>
              <a:prstGeom prst="rect">
                <a:avLst/>
              </a:prstGeom>
              <a:solidFill>
                <a:srgbClr val="FFCCFF"/>
              </a:solidFill>
              <a:ln>
                <a:solidFill>
                  <a:srgbClr val="FF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1219200" y="0"/>
                <a:ext cx="152400" cy="685800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" name="Group 21"/>
            <p:cNvGrpSpPr/>
            <p:nvPr/>
          </p:nvGrpSpPr>
          <p:grpSpPr>
            <a:xfrm>
              <a:off x="4572000" y="0"/>
              <a:ext cx="1371600" cy="6858000"/>
              <a:chOff x="0" y="0"/>
              <a:chExt cx="1371600" cy="6858000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0" y="0"/>
                <a:ext cx="152400" cy="68580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rgbClr val="FFFF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304800" y="0"/>
                <a:ext cx="152400" cy="6858000"/>
              </a:xfrm>
              <a:prstGeom prst="rect">
                <a:avLst/>
              </a:prstGeom>
              <a:solidFill>
                <a:srgbClr val="00D1CC"/>
              </a:solidFill>
              <a:ln>
                <a:solidFill>
                  <a:srgbClr val="00D1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609600" y="0"/>
                <a:ext cx="152400" cy="685800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914400" y="0"/>
                <a:ext cx="152400" cy="6858000"/>
              </a:xfrm>
              <a:prstGeom prst="rect">
                <a:avLst/>
              </a:prstGeom>
              <a:solidFill>
                <a:srgbClr val="FFCCFF"/>
              </a:solidFill>
              <a:ln>
                <a:solidFill>
                  <a:srgbClr val="FF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1219200" y="0"/>
                <a:ext cx="152400" cy="685800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9" name="Group 27"/>
            <p:cNvGrpSpPr/>
            <p:nvPr/>
          </p:nvGrpSpPr>
          <p:grpSpPr>
            <a:xfrm>
              <a:off x="6096000" y="0"/>
              <a:ext cx="1371600" cy="6858000"/>
              <a:chOff x="0" y="0"/>
              <a:chExt cx="1371600" cy="6858000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0" y="0"/>
                <a:ext cx="152400" cy="68580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rgbClr val="FFFF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304800" y="0"/>
                <a:ext cx="152400" cy="6858000"/>
              </a:xfrm>
              <a:prstGeom prst="rect">
                <a:avLst/>
              </a:prstGeom>
              <a:solidFill>
                <a:srgbClr val="00D1CC"/>
              </a:solidFill>
              <a:ln>
                <a:solidFill>
                  <a:srgbClr val="00D1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609600" y="0"/>
                <a:ext cx="152400" cy="685800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914400" y="0"/>
                <a:ext cx="152400" cy="6858000"/>
              </a:xfrm>
              <a:prstGeom prst="rect">
                <a:avLst/>
              </a:prstGeom>
              <a:solidFill>
                <a:srgbClr val="FFCCFF"/>
              </a:solidFill>
              <a:ln>
                <a:solidFill>
                  <a:srgbClr val="FF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1219200" y="0"/>
                <a:ext cx="152400" cy="685800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0" name="Group 33"/>
            <p:cNvGrpSpPr/>
            <p:nvPr/>
          </p:nvGrpSpPr>
          <p:grpSpPr>
            <a:xfrm>
              <a:off x="7620000" y="0"/>
              <a:ext cx="1371600" cy="6858000"/>
              <a:chOff x="0" y="0"/>
              <a:chExt cx="1371600" cy="6858000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0" y="0"/>
                <a:ext cx="152400" cy="68580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rgbClr val="FFFF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304800" y="0"/>
                <a:ext cx="152400" cy="6858000"/>
              </a:xfrm>
              <a:prstGeom prst="rect">
                <a:avLst/>
              </a:prstGeom>
              <a:solidFill>
                <a:srgbClr val="00D1CC"/>
              </a:solidFill>
              <a:ln>
                <a:solidFill>
                  <a:srgbClr val="00D1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609600" y="0"/>
                <a:ext cx="152400" cy="685800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914400" y="0"/>
                <a:ext cx="152400" cy="6858000"/>
              </a:xfrm>
              <a:prstGeom prst="rect">
                <a:avLst/>
              </a:prstGeom>
              <a:solidFill>
                <a:srgbClr val="FFCCFF"/>
              </a:solidFill>
              <a:ln>
                <a:solidFill>
                  <a:srgbClr val="FF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1219200" y="0"/>
                <a:ext cx="152400" cy="685800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ufferaw" pitchFamily="66" charset="0"/>
              </a:defRPr>
            </a:lvl1pPr>
          </a:lstStyle>
          <a:p>
            <a:fld id="{C76A7F30-339D-49B9-ABC0-EFE988D34268}" type="datetimeFigureOut">
              <a:rPr lang="en-US" smtClean="0"/>
              <a:pPr/>
              <a:t>10/7/2011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ufferaw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ufferaw" pitchFamily="66" charset="0"/>
              </a:defRPr>
            </a:lvl1pPr>
          </a:lstStyle>
          <a:p>
            <a:fld id="{AC373CBC-1271-4A44-8424-97915808BC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Mufferaw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Mufferaw" pitchFamily="66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Mufferaw" pitchFamily="66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Mufferaw" pitchFamily="66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Mufferaw" pitchFamily="66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Mufferaw" pitchFamily="66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3600"/>
            <a:ext cx="7772400" cy="1470025"/>
          </a:xfrm>
        </p:spPr>
        <p:txBody>
          <a:bodyPr/>
          <a:lstStyle/>
          <a:p>
            <a:r>
              <a:rPr lang="en-US" dirty="0" smtClean="0"/>
              <a:t>Lesson 4.5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Goal:  The learner will multiply and divide powers.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  196 #16-34 evens, 42, 43, </a:t>
            </a:r>
            <a:r>
              <a:rPr lang="en-US" smtClean="0"/>
              <a:t>46-56 evens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93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sup>
                    </m:sSup>
                    <m:r>
                      <a:rPr lang="en-US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What is the relationship between the exponents and the products exponent?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Product of Powers Property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When you multiply powers with the same base, add their exponents.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sup>
                    </m:sSup>
                    <m:r>
                      <a:rPr lang="en-US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𝑏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𝑏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lvl="2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3+2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887" r="-1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476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My Product?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sup>
                    </m:sSup>
                    <m:r>
                      <a:rPr lang="en-US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8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5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6</m:t>
                        </m:r>
                      </m:sup>
                    </m:sSup>
                  </m:oMath>
                </a14:m>
                <a:endParaRPr lang="en-US" b="0" dirty="0" smtClean="0">
                  <a:ea typeface="Cambria Math"/>
                </a:endParaRPr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sup>
                    </m:sSup>
                    <m:r>
                      <a:rPr lang="en-US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4 </m:t>
                        </m:r>
                      </m:sup>
                    </m:sSup>
                    <m:r>
                      <a:rPr lang="en-US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025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this?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∙5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b="0" dirty="0" smtClean="0">
                  <a:ea typeface="Cambria Math"/>
                </a:endParaRPr>
              </a:p>
              <a:p>
                <a:pPr lvl="1"/>
                <a:r>
                  <a:rPr lang="en-US" dirty="0" smtClean="0"/>
                  <a:t>Multiply the coefficients and then the powers.</a:t>
                </a:r>
              </a:p>
              <a:p>
                <a:pPr lvl="1"/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∙6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8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794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dirty="0" smtClean="0"/>
                  <a:t> =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What’s the relationship between the original exponents and the answer?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371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Quotient of Powers Property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24000"/>
                <a:ext cx="8229600" cy="4525963"/>
              </a:xfrm>
            </p:spPr>
            <p:txBody>
              <a:bodyPr/>
              <a:lstStyle/>
              <a:p>
                <a:r>
                  <a:rPr lang="en-US" dirty="0" smtClean="0"/>
                  <a:t>To divide powers with the same base, subtract the exponent of the bottom from the exponent of the top.</a:t>
                </a:r>
              </a:p>
              <a:p>
                <a:pPr lvl="1"/>
                <a:r>
                  <a:rPr lang="en-US" dirty="0" smtClean="0"/>
                  <a:t>Ask yourself , “Where are the most of the power?”  That’s where your leftover powers should end up.</a:t>
                </a:r>
              </a:p>
              <a:p>
                <a:pPr lvl="5"/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0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/>
                              </a:rPr>
                              <m:t>𝑎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40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/>
                              </a:rPr>
                              <m:t>𝑏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4000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0" i="1" dirty="0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4000" b="0" i="1" dirty="0" smtClean="0">
                            <a:latin typeface="Cambria Math"/>
                          </a:rPr>
                          <m:t>𝑎</m:t>
                        </m:r>
                        <m:r>
                          <a:rPr lang="en-US" sz="4000" b="0" i="1" dirty="0" smtClean="0">
                            <a:latin typeface="Cambria Math"/>
                          </a:rPr>
                          <m:t>−</m:t>
                        </m:r>
                        <m:r>
                          <a:rPr lang="en-US" sz="4000" b="0" i="1" dirty="0" smtClean="0">
                            <a:latin typeface="Cambria Math"/>
                          </a:rPr>
                          <m:t>𝑏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24000"/>
                <a:ext cx="8229600" cy="4525963"/>
              </a:xfrm>
              <a:blipFill rotWithShape="1">
                <a:blip r:embed="rId2"/>
                <a:stretch>
                  <a:fillRect l="-1630" t="-1887" r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746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7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6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7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8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517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if I do both multiply and divide?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sup>
                        </m:sSup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∙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13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042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P03000476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0AEB065-330D-400D-9394-8EF2018CF53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TP030004769</Template>
  <TotalTime>19</TotalTime>
  <Words>352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TP030004769</vt:lpstr>
      <vt:lpstr>Lesson 4.5</vt:lpstr>
      <vt:lpstr>Multiply</vt:lpstr>
      <vt:lpstr>The Product of Powers Property</vt:lpstr>
      <vt:lpstr>What’s My Product?</vt:lpstr>
      <vt:lpstr>What about this?</vt:lpstr>
      <vt:lpstr>Division</vt:lpstr>
      <vt:lpstr>The Quotient of Powers Property</vt:lpstr>
      <vt:lpstr>Examples</vt:lpstr>
      <vt:lpstr>What if I do both multiply and divide?</vt:lpstr>
      <vt:lpstr>Assignment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4.5</dc:title>
  <dc:creator>Monika</dc:creator>
  <cp:lastModifiedBy>Monika</cp:lastModifiedBy>
  <cp:revision>2</cp:revision>
  <dcterms:created xsi:type="dcterms:W3CDTF">2011-10-07T20:30:52Z</dcterms:created>
  <dcterms:modified xsi:type="dcterms:W3CDTF">2011-10-07T20:50:11Z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TC300047699990</vt:lpwstr>
  </property>
</Properties>
</file>