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54B"/>
    <a:srgbClr val="FFCC99"/>
    <a:srgbClr val="FF69B4"/>
    <a:srgbClr val="FF99CC"/>
    <a:srgbClr val="FF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057400"/>
            <a:ext cx="7696200" cy="16763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962400"/>
            <a:ext cx="6324600" cy="15240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A54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40D9-22DF-4CC5-BE9A-0C36DC018D65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CD6F-718D-42B9-93AB-12A892F2F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40D9-22DF-4CC5-BE9A-0C36DC018D65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CD6F-718D-42B9-93AB-12A892F2F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40D9-22DF-4CC5-BE9A-0C36DC018D65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CD6F-718D-42B9-93AB-12A892F2F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40D9-22DF-4CC5-BE9A-0C36DC018D65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CD6F-718D-42B9-93AB-12A892F2F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40D9-22DF-4CC5-BE9A-0C36DC018D65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CD6F-718D-42B9-93AB-12A892F2F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40D9-22DF-4CC5-BE9A-0C36DC018D65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CD6F-718D-42B9-93AB-12A892F2F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40D9-22DF-4CC5-BE9A-0C36DC018D65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CD6F-718D-42B9-93AB-12A892F2F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40D9-22DF-4CC5-BE9A-0C36DC018D65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CD6F-718D-42B9-93AB-12A892F2F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40D9-22DF-4CC5-BE9A-0C36DC018D65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CD6F-718D-42B9-93AB-12A892F2F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40D9-22DF-4CC5-BE9A-0C36DC018D65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CD6F-718D-42B9-93AB-12A892F2F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40D9-22DF-4CC5-BE9A-0C36DC018D65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CD6F-718D-42B9-93AB-12A892F2F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4" name="Rectangle 43"/>
            <p:cNvSpPr/>
            <p:nvPr/>
          </p:nvSpPr>
          <p:spPr>
            <a:xfrm>
              <a:off x="5419725" y="0"/>
              <a:ext cx="457200" cy="6858000"/>
            </a:xfrm>
            <a:prstGeom prst="rect">
              <a:avLst/>
            </a:prstGeom>
            <a:solidFill>
              <a:srgbClr val="FF99CC">
                <a:alpha val="49804"/>
              </a:srgbClr>
            </a:solidFill>
            <a:ln w="12700"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457950" y="0"/>
              <a:ext cx="457200" cy="6858000"/>
            </a:xfrm>
            <a:prstGeom prst="rect">
              <a:avLst/>
            </a:prstGeom>
            <a:solidFill>
              <a:srgbClr val="FF99CC">
                <a:alpha val="49804"/>
              </a:srgbClr>
            </a:solidFill>
            <a:ln w="12700"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8534400" y="0"/>
              <a:ext cx="457200" cy="6858000"/>
            </a:xfrm>
            <a:prstGeom prst="rect">
              <a:avLst/>
            </a:prstGeom>
            <a:solidFill>
              <a:srgbClr val="FF99CC">
                <a:alpha val="49804"/>
              </a:srgbClr>
            </a:solidFill>
            <a:ln w="12700"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381500" y="0"/>
              <a:ext cx="457200" cy="6858000"/>
            </a:xfrm>
            <a:prstGeom prst="rect">
              <a:avLst/>
            </a:prstGeom>
            <a:solidFill>
              <a:srgbClr val="FF99CC">
                <a:alpha val="49804"/>
              </a:srgbClr>
            </a:solidFill>
            <a:ln w="12700"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343275" y="0"/>
              <a:ext cx="457200" cy="6858000"/>
            </a:xfrm>
            <a:prstGeom prst="rect">
              <a:avLst/>
            </a:prstGeom>
            <a:solidFill>
              <a:srgbClr val="FF99CC">
                <a:alpha val="49804"/>
              </a:srgbClr>
            </a:solidFill>
            <a:ln w="12700"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266825" y="0"/>
              <a:ext cx="457200" cy="6858000"/>
            </a:xfrm>
            <a:prstGeom prst="rect">
              <a:avLst/>
            </a:prstGeom>
            <a:solidFill>
              <a:srgbClr val="FF99CC">
                <a:alpha val="49804"/>
              </a:srgbClr>
            </a:solidFill>
            <a:ln w="12700"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496175" y="0"/>
              <a:ext cx="457200" cy="6858000"/>
            </a:xfrm>
            <a:prstGeom prst="rect">
              <a:avLst/>
            </a:prstGeom>
            <a:solidFill>
              <a:srgbClr val="FF99CC">
                <a:alpha val="49804"/>
              </a:srgbClr>
            </a:solidFill>
            <a:ln w="12700"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305050" y="0"/>
              <a:ext cx="457200" cy="6858000"/>
            </a:xfrm>
            <a:prstGeom prst="rect">
              <a:avLst/>
            </a:prstGeom>
            <a:solidFill>
              <a:srgbClr val="FF99CC">
                <a:alpha val="49804"/>
              </a:srgbClr>
            </a:solidFill>
            <a:ln w="12700"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28600" y="0"/>
              <a:ext cx="457200" cy="6858000"/>
            </a:xfrm>
            <a:prstGeom prst="rect">
              <a:avLst/>
            </a:prstGeom>
            <a:solidFill>
              <a:srgbClr val="FF99CC">
                <a:alpha val="49804"/>
              </a:srgbClr>
            </a:solidFill>
            <a:ln w="12700"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0" y="228600"/>
              <a:ext cx="9144000" cy="381000"/>
            </a:xfrm>
            <a:prstGeom prst="rect">
              <a:avLst/>
            </a:prstGeom>
            <a:solidFill>
              <a:srgbClr val="FFCC99">
                <a:alpha val="50000"/>
              </a:srgbClr>
            </a:solid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0" y="2316481"/>
              <a:ext cx="9144000" cy="45719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6736081"/>
              <a:ext cx="9144000" cy="45719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0" y="6248400"/>
              <a:ext cx="9144000" cy="381000"/>
            </a:xfrm>
            <a:prstGeom prst="rect">
              <a:avLst/>
            </a:prstGeom>
            <a:solidFill>
              <a:srgbClr val="FFCC99">
                <a:alpha val="50000"/>
              </a:srgbClr>
            </a:solid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0" y="3668484"/>
              <a:ext cx="9144000" cy="381000"/>
            </a:xfrm>
            <a:prstGeom prst="rect">
              <a:avLst/>
            </a:prstGeom>
            <a:solidFill>
              <a:srgbClr val="FFCC99">
                <a:alpha val="50000"/>
              </a:srgbClr>
            </a:solid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2808513"/>
              <a:ext cx="9144000" cy="381000"/>
            </a:xfrm>
            <a:prstGeom prst="rect">
              <a:avLst/>
            </a:prstGeom>
            <a:solidFill>
              <a:srgbClr val="FFCC99">
                <a:alpha val="50000"/>
              </a:srgbClr>
            </a:solid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0" y="1948542"/>
              <a:ext cx="9144000" cy="381000"/>
            </a:xfrm>
            <a:prstGeom prst="rect">
              <a:avLst/>
            </a:prstGeom>
            <a:solidFill>
              <a:srgbClr val="FFCC99">
                <a:alpha val="50000"/>
              </a:srgbClr>
            </a:solid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0" y="1088571"/>
              <a:ext cx="9144000" cy="381000"/>
            </a:xfrm>
            <a:prstGeom prst="rect">
              <a:avLst/>
            </a:prstGeom>
            <a:solidFill>
              <a:srgbClr val="FFCC99">
                <a:alpha val="50000"/>
              </a:srgbClr>
            </a:solid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0" y="5388426"/>
              <a:ext cx="9144000" cy="381000"/>
            </a:xfrm>
            <a:prstGeom prst="rect">
              <a:avLst/>
            </a:prstGeom>
            <a:solidFill>
              <a:srgbClr val="FFCC99">
                <a:alpha val="50000"/>
              </a:srgbClr>
            </a:solid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0" y="4528455"/>
              <a:ext cx="9144000" cy="381000"/>
            </a:xfrm>
            <a:prstGeom prst="rect">
              <a:avLst/>
            </a:prstGeom>
            <a:solidFill>
              <a:srgbClr val="FFCC99">
                <a:alpha val="50000"/>
              </a:srgbClr>
            </a:solid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0" y="5897881"/>
              <a:ext cx="9144000" cy="45719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0" y="5105400"/>
              <a:ext cx="9144000" cy="45719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0" y="4267200"/>
              <a:ext cx="9144000" cy="45719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0" y="3429000"/>
              <a:ext cx="9144000" cy="45719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0" y="2590800"/>
              <a:ext cx="9144000" cy="45719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0" y="1630681"/>
              <a:ext cx="9144000" cy="45719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0" y="838200"/>
              <a:ext cx="9144000" cy="45719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0" y="30481"/>
              <a:ext cx="9144000" cy="45719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914400" y="0"/>
              <a:ext cx="76200" cy="6858000"/>
            </a:xfrm>
            <a:prstGeom prst="rect">
              <a:avLst/>
            </a:prstGeom>
            <a:solidFill>
              <a:srgbClr val="FFFFCC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981200" y="0"/>
              <a:ext cx="76200" cy="6858000"/>
            </a:xfrm>
            <a:prstGeom prst="rect">
              <a:avLst/>
            </a:prstGeom>
            <a:solidFill>
              <a:srgbClr val="FFFFCC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038600" y="0"/>
              <a:ext cx="76200" cy="6858000"/>
            </a:xfrm>
            <a:prstGeom prst="rect">
              <a:avLst/>
            </a:prstGeom>
            <a:solidFill>
              <a:srgbClr val="FFFFCC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105400" y="0"/>
              <a:ext cx="76200" cy="6858000"/>
            </a:xfrm>
            <a:prstGeom prst="rect">
              <a:avLst/>
            </a:prstGeom>
            <a:solidFill>
              <a:srgbClr val="FFFFCC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172200" y="0"/>
              <a:ext cx="76200" cy="6858000"/>
            </a:xfrm>
            <a:prstGeom prst="rect">
              <a:avLst/>
            </a:prstGeom>
            <a:solidFill>
              <a:srgbClr val="FFFFCC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162800" y="0"/>
              <a:ext cx="76200" cy="6858000"/>
            </a:xfrm>
            <a:prstGeom prst="rect">
              <a:avLst/>
            </a:prstGeom>
            <a:solidFill>
              <a:srgbClr val="FFFFCC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048000" y="0"/>
              <a:ext cx="76200" cy="6858000"/>
            </a:xfrm>
            <a:prstGeom prst="rect">
              <a:avLst/>
            </a:prstGeom>
            <a:solidFill>
              <a:srgbClr val="FFFFCC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8229600" y="0"/>
              <a:ext cx="76200" cy="6858000"/>
            </a:xfrm>
            <a:prstGeom prst="rect">
              <a:avLst/>
            </a:prstGeom>
            <a:solidFill>
              <a:srgbClr val="FFFFCC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28575">
            <a:solidFill>
              <a:srgbClr val="FF69B4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  <a:ln w="28575">
            <a:solidFill>
              <a:srgbClr val="FF69B4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chemeClr val="bg1"/>
          </a:solidFill>
          <a:ln w="28575">
            <a:solidFill>
              <a:srgbClr val="FF69B4"/>
            </a:solidFill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69B4"/>
                </a:solidFill>
                <a:latin typeface="Pupcat" pitchFamily="2" charset="0"/>
              </a:defRPr>
            </a:lvl1pPr>
          </a:lstStyle>
          <a:p>
            <a:fld id="{633640D9-22DF-4CC5-BE9A-0C36DC018D65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chemeClr val="bg1"/>
          </a:solidFill>
          <a:ln w="28575">
            <a:solidFill>
              <a:srgbClr val="FF69B4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69B4"/>
                </a:solidFill>
                <a:latin typeface="Pupcat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chemeClr val="bg1"/>
          </a:solidFill>
          <a:ln w="28575">
            <a:solidFill>
              <a:srgbClr val="FF69B4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69B4"/>
                </a:solidFill>
                <a:latin typeface="Pupcat" pitchFamily="2" charset="0"/>
              </a:defRPr>
            </a:lvl1pPr>
          </a:lstStyle>
          <a:p>
            <a:fld id="{5FF5CD6F-718D-42B9-93AB-12A892F2F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69B4"/>
          </a:solidFill>
          <a:latin typeface="Pupcat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69B4"/>
          </a:solidFill>
          <a:latin typeface="Pupcat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69B4"/>
          </a:solidFill>
          <a:latin typeface="Pupca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69B4"/>
          </a:solidFill>
          <a:latin typeface="Pupca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69B4"/>
          </a:solidFill>
          <a:latin typeface="Pupca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69B4"/>
          </a:solidFill>
          <a:latin typeface="Pupca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4.4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 The learner will find the least common multiple.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the numbers from least to greatest.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535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189 # </a:t>
            </a:r>
            <a:r>
              <a:rPr lang="en-US" smtClean="0"/>
              <a:t>15-35 odds, 47, 48, 56, 57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multiple </a:t>
            </a:r>
            <a:r>
              <a:rPr lang="en-US" dirty="0" smtClean="0"/>
              <a:t>of a whole number is the product of the number and a nonzero whole numbers.</a:t>
            </a:r>
          </a:p>
          <a:p>
            <a:pPr lvl="1"/>
            <a:r>
              <a:rPr lang="en-US" dirty="0" smtClean="0"/>
              <a:t>Common multiple:  a multiple shared by two or more numbers.</a:t>
            </a:r>
          </a:p>
          <a:p>
            <a:pPr lvl="2"/>
            <a:r>
              <a:rPr lang="en-US" dirty="0" smtClean="0"/>
              <a:t>Ex.  A common multiple of 8 and 12 is 24.</a:t>
            </a:r>
          </a:p>
          <a:p>
            <a:pPr lvl="2"/>
            <a:r>
              <a:rPr lang="en-US" dirty="0" smtClean="0"/>
              <a:t>Least Common Multiple (LCM) is the smallest multiple of two or more numbers.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Methods for Least Common Multiple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Method 1: Listing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List multiples of each number and identify numbers on both list.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Pick the smallest multiple.</a:t>
            </a:r>
          </a:p>
          <a:p>
            <a:pPr marL="0" indent="0">
              <a:buNone/>
            </a:pPr>
            <a:r>
              <a:rPr lang="en-US" dirty="0" smtClean="0"/>
              <a:t>**Great for small numbers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Method 2:  Prime factorization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Prime factor both numbers.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Multiply all the factors using each common factor only once.</a:t>
            </a:r>
          </a:p>
          <a:p>
            <a:pPr marL="0" indent="0">
              <a:buNone/>
            </a:pPr>
            <a:r>
              <a:rPr lang="en-US" dirty="0" smtClean="0"/>
              <a:t>**Great for larger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80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Examples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Find the LCM of 6 and 10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Find the LCM of 20 and 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92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Find the LCM of 6 and 8.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Find the LCM of 16 and 24.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09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Common Multiple of Monomials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Prime factor the monomial and circle common factors.  Use the common factors only once and multiple all of the factors together.</a:t>
                </a:r>
              </a:p>
              <a:p>
                <a:r>
                  <a:rPr lang="en-US" b="0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9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∙3∙</m:t>
                    </m:r>
                    <m:r>
                      <a:rPr lang="en-US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𝑦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=3∙5∙</m:t>
                    </m:r>
                    <m:r>
                      <a:rPr lang="en-US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𝑦</m:t>
                    </m:r>
                  </m:oMath>
                </a14:m>
                <a:endParaRPr lang="en-US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r>
                  <a:rPr lang="en-US" dirty="0" smtClean="0">
                    <a:solidFill>
                      <a:schemeClr val="tx2">
                        <a:lumMod val="50000"/>
                      </a:schemeClr>
                    </a:solidFill>
                  </a:rPr>
                  <a:t>LCM = </a:t>
                </a:r>
                <a:endParaRPr lang="en-US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76" t="-3882" r="-4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851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the least common multiple of the monomials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14</m:t>
                    </m:r>
                    <m:r>
                      <a:rPr lang="en-US" b="0" i="1" smtClean="0">
                        <a:latin typeface="Cambria Math"/>
                      </a:rPr>
                      <m:t>𝑎𝑏</m:t>
                    </m:r>
                    <m:r>
                      <a:rPr lang="en-US" b="0" i="1" smtClean="0">
                        <a:latin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21</m:t>
                    </m:r>
                    <m:r>
                      <a:rPr lang="en-US" b="0" i="1" smtClean="0">
                        <a:latin typeface="Cambria Math"/>
                      </a:rPr>
                      <m:t>𝑏𝑐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6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10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76" t="-3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382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Common Denominator (LCD)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to compare and order fractions.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LCD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Multiply top and bottom by the same number to make the LCD in the denominator of the fraction.</a:t>
            </a:r>
          </a:p>
        </p:txBody>
      </p:sp>
    </p:spTree>
    <p:extLst>
      <p:ext uri="{BB962C8B-B14F-4D97-AF65-F5344CB8AC3E}">
        <p14:creationId xmlns:p14="http://schemas.microsoft.com/office/powerpoint/2010/main" val="299633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fraction is greater?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825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03000632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5498BBD-7F97-4D6B-82FC-9D59FC9945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TP030006320</Template>
  <TotalTime>21</TotalTime>
  <Words>355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TP030006320</vt:lpstr>
      <vt:lpstr>Lesson 4.4</vt:lpstr>
      <vt:lpstr>Multiple</vt:lpstr>
      <vt:lpstr>Two Methods for Least Common Multiple</vt:lpstr>
      <vt:lpstr>Two Examples</vt:lpstr>
      <vt:lpstr>Which One?</vt:lpstr>
      <vt:lpstr>Least Common Multiple of Monomials</vt:lpstr>
      <vt:lpstr>Example</vt:lpstr>
      <vt:lpstr>Least Common Denominator (LCD)</vt:lpstr>
      <vt:lpstr>Which fraction is greater?</vt:lpstr>
      <vt:lpstr>Order the numbers from least to greatest.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4.4</dc:title>
  <dc:creator>Monika</dc:creator>
  <cp:lastModifiedBy>Monika</cp:lastModifiedBy>
  <cp:revision>4</cp:revision>
  <dcterms:created xsi:type="dcterms:W3CDTF">2011-10-07T20:08:14Z</dcterms:created>
  <dcterms:modified xsi:type="dcterms:W3CDTF">2011-10-07T20:30:05Z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TC300063209990</vt:lpwstr>
  </property>
</Properties>
</file>