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6" r:id="rId6"/>
    <p:sldId id="260" r:id="rId7"/>
    <p:sldId id="265" r:id="rId8"/>
    <p:sldId id="261" r:id="rId9"/>
    <p:sldId id="262" r:id="rId10"/>
    <p:sldId id="263" r:id="rId11"/>
    <p:sldId id="26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7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080" name="Rectangle 8"/>
          <p:cNvSpPr>
            <a:spLocks noGrp="1" noChangeArrowheads="1"/>
          </p:cNvSpPr>
          <p:nvPr>
            <p:ph type="dt" sz="half" idx="2"/>
          </p:nvPr>
        </p:nvSpPr>
        <p:spPr/>
        <p:txBody>
          <a:bodyPr/>
          <a:lstStyle>
            <a:lvl1pPr>
              <a:defRPr/>
            </a:lvl1pPr>
          </a:lstStyle>
          <a:p>
            <a:endParaRPr lang="en-US"/>
          </a:p>
        </p:txBody>
      </p:sp>
      <p:sp>
        <p:nvSpPr>
          <p:cNvPr id="3081" name="Rectangle 9"/>
          <p:cNvSpPr>
            <a:spLocks noGrp="1" noChangeArrowheads="1"/>
          </p:cNvSpPr>
          <p:nvPr>
            <p:ph type="ftr" sz="quarter" idx="3"/>
          </p:nvPr>
        </p:nvSpPr>
        <p:spPr/>
        <p:txBody>
          <a:bodyPr/>
          <a:lstStyle>
            <a:lvl1pPr>
              <a:defRPr/>
            </a:lvl1pPr>
          </a:lstStyle>
          <a:p>
            <a:endParaRPr lang="en-US"/>
          </a:p>
        </p:txBody>
      </p:sp>
      <p:sp>
        <p:nvSpPr>
          <p:cNvPr id="3082" name="Rectangle 10"/>
          <p:cNvSpPr>
            <a:spLocks noGrp="1" noChangeArrowheads="1"/>
          </p:cNvSpPr>
          <p:nvPr>
            <p:ph type="sldNum" sz="quarter" idx="4"/>
          </p:nvPr>
        </p:nvSpPr>
        <p:spPr/>
        <p:txBody>
          <a:bodyPr/>
          <a:lstStyle>
            <a:lvl1pPr>
              <a:defRPr/>
            </a:lvl1pPr>
          </a:lstStyle>
          <a:p>
            <a:fld id="{2172C32B-43BC-4EE1-BF37-0CD103E9BC3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8DCE38-EA57-41BC-B24C-09B6A5F3D550}" type="slidenum">
              <a:rPr lang="en-US"/>
              <a:pPr/>
              <a:t>‹#›</a:t>
            </a:fld>
            <a:endParaRPr lang="en-US"/>
          </a:p>
        </p:txBody>
      </p:sp>
    </p:spTree>
    <p:extLst>
      <p:ext uri="{BB962C8B-B14F-4D97-AF65-F5344CB8AC3E}">
        <p14:creationId xmlns:p14="http://schemas.microsoft.com/office/powerpoint/2010/main" val="254712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381755-5760-4431-AC0D-EBFC24815A69}" type="slidenum">
              <a:rPr lang="en-US"/>
              <a:pPr/>
              <a:t>‹#›</a:t>
            </a:fld>
            <a:endParaRPr lang="en-US"/>
          </a:p>
        </p:txBody>
      </p:sp>
    </p:spTree>
    <p:extLst>
      <p:ext uri="{BB962C8B-B14F-4D97-AF65-F5344CB8AC3E}">
        <p14:creationId xmlns:p14="http://schemas.microsoft.com/office/powerpoint/2010/main" val="41816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DCF610-0449-4D73-83A6-82BD4C53B5C4}" type="slidenum">
              <a:rPr lang="en-US"/>
              <a:pPr/>
              <a:t>‹#›</a:t>
            </a:fld>
            <a:endParaRPr lang="en-US"/>
          </a:p>
        </p:txBody>
      </p:sp>
    </p:spTree>
    <p:extLst>
      <p:ext uri="{BB962C8B-B14F-4D97-AF65-F5344CB8AC3E}">
        <p14:creationId xmlns:p14="http://schemas.microsoft.com/office/powerpoint/2010/main" val="328890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35E908-B62C-4380-BD9E-6348EC47B308}" type="slidenum">
              <a:rPr lang="en-US"/>
              <a:pPr/>
              <a:t>‹#›</a:t>
            </a:fld>
            <a:endParaRPr lang="en-US"/>
          </a:p>
        </p:txBody>
      </p:sp>
    </p:spTree>
    <p:extLst>
      <p:ext uri="{BB962C8B-B14F-4D97-AF65-F5344CB8AC3E}">
        <p14:creationId xmlns:p14="http://schemas.microsoft.com/office/powerpoint/2010/main" val="371847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481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81200"/>
            <a:ext cx="38481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BF887E-21ED-49C9-8760-15740142D865}" type="slidenum">
              <a:rPr lang="en-US"/>
              <a:pPr/>
              <a:t>‹#›</a:t>
            </a:fld>
            <a:endParaRPr lang="en-US"/>
          </a:p>
        </p:txBody>
      </p:sp>
    </p:spTree>
    <p:extLst>
      <p:ext uri="{BB962C8B-B14F-4D97-AF65-F5344CB8AC3E}">
        <p14:creationId xmlns:p14="http://schemas.microsoft.com/office/powerpoint/2010/main" val="355365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D19F107-51F9-4803-91EF-BE893694A6CE}" type="slidenum">
              <a:rPr lang="en-US"/>
              <a:pPr/>
              <a:t>‹#›</a:t>
            </a:fld>
            <a:endParaRPr lang="en-US"/>
          </a:p>
        </p:txBody>
      </p:sp>
    </p:spTree>
    <p:extLst>
      <p:ext uri="{BB962C8B-B14F-4D97-AF65-F5344CB8AC3E}">
        <p14:creationId xmlns:p14="http://schemas.microsoft.com/office/powerpoint/2010/main" val="266591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E28118F-1ED6-4F1E-99CE-AFAD3E82BD07}" type="slidenum">
              <a:rPr lang="en-US"/>
              <a:pPr/>
              <a:t>‹#›</a:t>
            </a:fld>
            <a:endParaRPr lang="en-US"/>
          </a:p>
        </p:txBody>
      </p:sp>
    </p:spTree>
    <p:extLst>
      <p:ext uri="{BB962C8B-B14F-4D97-AF65-F5344CB8AC3E}">
        <p14:creationId xmlns:p14="http://schemas.microsoft.com/office/powerpoint/2010/main" val="3219141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F05AF8-565A-4295-B07C-19049E5B7889}" type="slidenum">
              <a:rPr lang="en-US"/>
              <a:pPr/>
              <a:t>‹#›</a:t>
            </a:fld>
            <a:endParaRPr lang="en-US"/>
          </a:p>
        </p:txBody>
      </p:sp>
    </p:spTree>
    <p:extLst>
      <p:ext uri="{BB962C8B-B14F-4D97-AF65-F5344CB8AC3E}">
        <p14:creationId xmlns:p14="http://schemas.microsoft.com/office/powerpoint/2010/main" val="221303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36C94A-AD54-4331-9638-D3ACCDA29F46}" type="slidenum">
              <a:rPr lang="en-US"/>
              <a:pPr/>
              <a:t>‹#›</a:t>
            </a:fld>
            <a:endParaRPr lang="en-US"/>
          </a:p>
        </p:txBody>
      </p:sp>
    </p:spTree>
    <p:extLst>
      <p:ext uri="{BB962C8B-B14F-4D97-AF65-F5344CB8AC3E}">
        <p14:creationId xmlns:p14="http://schemas.microsoft.com/office/powerpoint/2010/main" val="4235974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25270E-0FC7-40A9-BDDA-EC00031FB4E5}" type="slidenum">
              <a:rPr lang="en-US"/>
              <a:pPr/>
              <a:t>‹#›</a:t>
            </a:fld>
            <a:endParaRPr lang="en-US"/>
          </a:p>
        </p:txBody>
      </p:sp>
    </p:spTree>
    <p:extLst>
      <p:ext uri="{BB962C8B-B14F-4D97-AF65-F5344CB8AC3E}">
        <p14:creationId xmlns:p14="http://schemas.microsoft.com/office/powerpoint/2010/main" val="315377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848600" cy="414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2"/>
                </a:solidFill>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chemeClr val="tx2"/>
                </a:solidFill>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2"/>
                </a:solidFill>
              </a:defRPr>
            </a:lvl1pPr>
          </a:lstStyle>
          <a:p>
            <a:fld id="{980C1AF6-7CA4-482B-BD7C-44C17A0C557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ahoma" pitchFamily="34" charset="0"/>
        </a:defRPr>
      </a:lvl2pPr>
      <a:lvl3pPr algn="ctr" rtl="0" eaLnBrk="1" fontAlgn="base" hangingPunct="1">
        <a:spcBef>
          <a:spcPct val="0"/>
        </a:spcBef>
        <a:spcAft>
          <a:spcPct val="0"/>
        </a:spcAft>
        <a:defRPr sz="4000">
          <a:solidFill>
            <a:schemeClr val="tx2"/>
          </a:solidFill>
          <a:latin typeface="Tahoma" pitchFamily="34" charset="0"/>
        </a:defRPr>
      </a:lvl3pPr>
      <a:lvl4pPr algn="ctr" rtl="0" eaLnBrk="1" fontAlgn="base" hangingPunct="1">
        <a:spcBef>
          <a:spcPct val="0"/>
        </a:spcBef>
        <a:spcAft>
          <a:spcPct val="0"/>
        </a:spcAft>
        <a:defRPr sz="4000">
          <a:solidFill>
            <a:schemeClr val="tx2"/>
          </a:solidFill>
          <a:latin typeface="Tahoma" pitchFamily="34" charset="0"/>
        </a:defRPr>
      </a:lvl4pPr>
      <a:lvl5pPr algn="ctr" rtl="0" eaLnBrk="1" fontAlgn="base" hangingPunct="1">
        <a:spcBef>
          <a:spcPct val="0"/>
        </a:spcBef>
        <a:spcAft>
          <a:spcPct val="0"/>
        </a:spcAft>
        <a:defRPr sz="4000">
          <a:solidFill>
            <a:schemeClr val="tx2"/>
          </a:solidFill>
          <a:latin typeface="Tahoma" pitchFamily="34" charset="0"/>
        </a:defRPr>
      </a:lvl5pPr>
      <a:lvl6pPr marL="457200" algn="ctr" rtl="0" eaLnBrk="1" fontAlgn="base" hangingPunct="1">
        <a:spcBef>
          <a:spcPct val="0"/>
        </a:spcBef>
        <a:spcAft>
          <a:spcPct val="0"/>
        </a:spcAft>
        <a:defRPr sz="4000">
          <a:solidFill>
            <a:schemeClr val="tx2"/>
          </a:solidFill>
          <a:latin typeface="Tahoma" pitchFamily="34" charset="0"/>
        </a:defRPr>
      </a:lvl6pPr>
      <a:lvl7pPr marL="914400" algn="ctr" rtl="0" eaLnBrk="1" fontAlgn="base" hangingPunct="1">
        <a:spcBef>
          <a:spcPct val="0"/>
        </a:spcBef>
        <a:spcAft>
          <a:spcPct val="0"/>
        </a:spcAft>
        <a:defRPr sz="4000">
          <a:solidFill>
            <a:schemeClr val="tx2"/>
          </a:solidFill>
          <a:latin typeface="Tahoma" pitchFamily="34" charset="0"/>
        </a:defRPr>
      </a:lvl7pPr>
      <a:lvl8pPr marL="1371600" algn="ctr" rtl="0" eaLnBrk="1" fontAlgn="base" hangingPunct="1">
        <a:spcBef>
          <a:spcPct val="0"/>
        </a:spcBef>
        <a:spcAft>
          <a:spcPct val="0"/>
        </a:spcAft>
        <a:defRPr sz="4000">
          <a:solidFill>
            <a:schemeClr val="tx2"/>
          </a:solidFill>
          <a:latin typeface="Tahoma" pitchFamily="34" charset="0"/>
        </a:defRPr>
      </a:lvl8pPr>
      <a:lvl9pPr marL="1828800" algn="ctr" rtl="0" eaLnBrk="1" fontAlgn="base" hangingPunct="1">
        <a:spcBef>
          <a:spcPct val="0"/>
        </a:spcBef>
        <a:spcAft>
          <a:spcPct val="0"/>
        </a:spcAft>
        <a:defRPr sz="40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2"/>
          </a:solidFill>
          <a:latin typeface="+mn-lt"/>
        </a:defRPr>
      </a:lvl2pPr>
      <a:lvl3pPr marL="1143000" indent="-228600" algn="l" rtl="0" eaLnBrk="1" fontAlgn="base" hangingPunct="1">
        <a:spcBef>
          <a:spcPct val="20000"/>
        </a:spcBef>
        <a:spcAft>
          <a:spcPct val="0"/>
        </a:spcAft>
        <a:buChar char="•"/>
        <a:defRPr sz="2000">
          <a:solidFill>
            <a:schemeClr val="tx2"/>
          </a:solidFill>
          <a:latin typeface="+mn-lt"/>
        </a:defRPr>
      </a:lvl3pPr>
      <a:lvl4pPr marL="1600200" indent="-228600" algn="l" rtl="0" eaLnBrk="1" fontAlgn="base" hangingPunct="1">
        <a:spcBef>
          <a:spcPct val="20000"/>
        </a:spcBef>
        <a:spcAft>
          <a:spcPct val="0"/>
        </a:spcAft>
        <a:buChar char="–"/>
        <a:defRPr>
          <a:solidFill>
            <a:schemeClr val="tx2"/>
          </a:solidFill>
          <a:latin typeface="+mn-lt"/>
        </a:defRPr>
      </a:lvl4pPr>
      <a:lvl5pPr marL="2057400" indent="-228600" algn="l" rtl="0" eaLnBrk="1" fontAlgn="base" hangingPunct="1">
        <a:spcBef>
          <a:spcPct val="20000"/>
        </a:spcBef>
        <a:spcAft>
          <a:spcPct val="0"/>
        </a:spcAft>
        <a:buChar char="»"/>
        <a:defRPr>
          <a:solidFill>
            <a:schemeClr val="tx2"/>
          </a:solidFill>
          <a:latin typeface="+mn-lt"/>
        </a:defRPr>
      </a:lvl5pPr>
      <a:lvl6pPr marL="2514600" indent="-228600" algn="l" rtl="0" eaLnBrk="1" fontAlgn="base" hangingPunct="1">
        <a:spcBef>
          <a:spcPct val="20000"/>
        </a:spcBef>
        <a:spcAft>
          <a:spcPct val="0"/>
        </a:spcAft>
        <a:buChar char="»"/>
        <a:defRPr>
          <a:solidFill>
            <a:schemeClr val="tx2"/>
          </a:solidFill>
          <a:latin typeface="+mn-lt"/>
        </a:defRPr>
      </a:lvl6pPr>
      <a:lvl7pPr marL="2971800" indent="-228600" algn="l" rtl="0" eaLnBrk="1" fontAlgn="base" hangingPunct="1">
        <a:spcBef>
          <a:spcPct val="20000"/>
        </a:spcBef>
        <a:spcAft>
          <a:spcPct val="0"/>
        </a:spcAft>
        <a:buChar char="»"/>
        <a:defRPr>
          <a:solidFill>
            <a:schemeClr val="tx2"/>
          </a:solidFill>
          <a:latin typeface="+mn-lt"/>
        </a:defRPr>
      </a:lvl7pPr>
      <a:lvl8pPr marL="3429000" indent="-228600" algn="l" rtl="0" eaLnBrk="1" fontAlgn="base" hangingPunct="1">
        <a:spcBef>
          <a:spcPct val="20000"/>
        </a:spcBef>
        <a:spcAft>
          <a:spcPct val="0"/>
        </a:spcAft>
        <a:buChar char="»"/>
        <a:defRPr>
          <a:solidFill>
            <a:schemeClr val="tx2"/>
          </a:solidFill>
          <a:latin typeface="+mn-lt"/>
        </a:defRPr>
      </a:lvl8pPr>
      <a:lvl9pPr marL="3886200" indent="-228600" algn="l" rtl="0" eaLnBrk="1" fontAlgn="base" hangingPunct="1">
        <a:spcBef>
          <a:spcPct val="20000"/>
        </a:spcBef>
        <a:spcAft>
          <a:spcPct val="0"/>
        </a:spcAft>
        <a:buChar char="»"/>
        <a:defRPr>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Fill in &lt;, &gt; or =.</a:t>
            </a:r>
          </a:p>
          <a:p>
            <a:pPr lvl="1">
              <a:buFont typeface="Courier New" pitchFamily="49" charset="0"/>
              <a:buChar char="o"/>
            </a:pPr>
            <a:r>
              <a:rPr lang="en-US" dirty="0" smtClean="0"/>
              <a:t>-9      -10</a:t>
            </a:r>
          </a:p>
          <a:p>
            <a:pPr lvl="1">
              <a:buFont typeface="Courier New" pitchFamily="49" charset="0"/>
              <a:buChar char="o"/>
            </a:pPr>
            <a:endParaRPr lang="en-US" dirty="0" smtClean="0"/>
          </a:p>
          <a:p>
            <a:pPr lvl="1">
              <a:buFont typeface="Courier New" pitchFamily="49" charset="0"/>
              <a:buChar char="o"/>
            </a:pPr>
            <a:r>
              <a:rPr lang="en-US" dirty="0" smtClean="0"/>
              <a:t>2 + 4        9 – 3</a:t>
            </a:r>
          </a:p>
          <a:p>
            <a:pPr lvl="1">
              <a:buFont typeface="Courier New" pitchFamily="49" charset="0"/>
              <a:buChar char="o"/>
            </a:pPr>
            <a:endParaRPr lang="en-US" dirty="0"/>
          </a:p>
          <a:p>
            <a:pPr lvl="1">
              <a:buFont typeface="Courier New" pitchFamily="49" charset="0"/>
              <a:buChar char="o"/>
            </a:pPr>
            <a:r>
              <a:rPr lang="en-US" dirty="0" smtClean="0"/>
              <a:t>5 + 4 -6        20</a:t>
            </a:r>
            <a:endParaRPr lang="en-US" dirty="0"/>
          </a:p>
        </p:txBody>
      </p:sp>
      <p:sp>
        <p:nvSpPr>
          <p:cNvPr id="4" name="Rectangle 3"/>
          <p:cNvSpPr/>
          <p:nvPr/>
        </p:nvSpPr>
        <p:spPr>
          <a:xfrm>
            <a:off x="1905000" y="25146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819400" y="42672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453640" y="3429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4463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 word problem! Yup, it’s happening.</a:t>
            </a:r>
            <a:endParaRPr lang="en-US" dirty="0"/>
          </a:p>
        </p:txBody>
      </p:sp>
      <p:sp>
        <p:nvSpPr>
          <p:cNvPr id="3" name="Content Placeholder 2"/>
          <p:cNvSpPr>
            <a:spLocks noGrp="1"/>
          </p:cNvSpPr>
          <p:nvPr>
            <p:ph idx="1"/>
          </p:nvPr>
        </p:nvSpPr>
        <p:spPr>
          <a:xfrm>
            <a:off x="685800" y="1981200"/>
            <a:ext cx="4343400" cy="4144963"/>
          </a:xfrm>
        </p:spPr>
        <p:txBody>
          <a:bodyPr/>
          <a:lstStyle/>
          <a:p>
            <a:r>
              <a:rPr lang="en-US" sz="1800" dirty="0" smtClean="0"/>
              <a:t>You are competing in a triathlon. Last year, you finished the triathlon in 85 minutes.  The table shows your times for the first two this year.  What possible times can you post  in the running event and still beat last year’s finishing time?</a:t>
            </a: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377091638"/>
              </p:ext>
            </p:extLst>
          </p:nvPr>
        </p:nvGraphicFramePr>
        <p:xfrm>
          <a:off x="5867400" y="1295400"/>
          <a:ext cx="3124200" cy="2057400"/>
        </p:xfrm>
        <a:graphic>
          <a:graphicData uri="http://schemas.openxmlformats.org/drawingml/2006/table">
            <a:tbl>
              <a:tblPr firstRow="1" bandRow="1">
                <a:tableStyleId>{775DCB02-9BB8-47FD-8907-85C794F793BA}</a:tableStyleId>
              </a:tblPr>
              <a:tblGrid>
                <a:gridCol w="1562100"/>
                <a:gridCol w="1562100"/>
              </a:tblGrid>
              <a:tr h="594360">
                <a:tc gridSpan="2">
                  <a:txBody>
                    <a:bodyPr/>
                    <a:lstStyle/>
                    <a:p>
                      <a:pPr algn="ctr"/>
                      <a:r>
                        <a:rPr lang="en-US" dirty="0" smtClean="0"/>
                        <a:t>Triathlon</a:t>
                      </a:r>
                      <a:r>
                        <a:rPr lang="en-US" baseline="0" dirty="0" smtClean="0"/>
                        <a:t> Times</a:t>
                      </a:r>
                      <a:endParaRPr lang="en-US" dirty="0">
                        <a:solidFill>
                          <a:sysClr val="windowText" lastClr="000000"/>
                        </a:solidFill>
                      </a:endParaRPr>
                    </a:p>
                  </a:txBody>
                  <a:tcPr/>
                </a:tc>
                <a:tc hMerge="1">
                  <a:txBody>
                    <a:bodyPr/>
                    <a:lstStyle/>
                    <a:p>
                      <a:endParaRPr lang="en-US"/>
                    </a:p>
                  </a:txBody>
                  <a:tcPr/>
                </a:tc>
              </a:tr>
              <a:tr h="320040">
                <a:tc>
                  <a:txBody>
                    <a:bodyPr/>
                    <a:lstStyle/>
                    <a:p>
                      <a:r>
                        <a:rPr lang="en-US" dirty="0" smtClean="0"/>
                        <a:t>Event</a:t>
                      </a:r>
                      <a:endParaRPr lang="en-US" dirty="0"/>
                    </a:p>
                  </a:txBody>
                  <a:tcPr/>
                </a:tc>
                <a:tc>
                  <a:txBody>
                    <a:bodyPr/>
                    <a:lstStyle/>
                    <a:p>
                      <a:r>
                        <a:rPr lang="en-US" dirty="0" smtClean="0"/>
                        <a:t>Time ( min)</a:t>
                      </a:r>
                      <a:endParaRPr lang="en-US" dirty="0"/>
                    </a:p>
                  </a:txBody>
                  <a:tcPr/>
                </a:tc>
              </a:tr>
              <a:tr h="320040">
                <a:tc>
                  <a:txBody>
                    <a:bodyPr/>
                    <a:lstStyle/>
                    <a:p>
                      <a:r>
                        <a:rPr lang="en-US" dirty="0" smtClean="0"/>
                        <a:t>Swimming</a:t>
                      </a:r>
                      <a:endParaRPr lang="en-US" dirty="0"/>
                    </a:p>
                  </a:txBody>
                  <a:tcPr/>
                </a:tc>
                <a:tc>
                  <a:txBody>
                    <a:bodyPr/>
                    <a:lstStyle/>
                    <a:p>
                      <a:r>
                        <a:rPr lang="en-US" dirty="0" smtClean="0"/>
                        <a:t>17</a:t>
                      </a:r>
                      <a:endParaRPr lang="en-US" dirty="0"/>
                    </a:p>
                  </a:txBody>
                  <a:tcPr/>
                </a:tc>
              </a:tr>
              <a:tr h="320040">
                <a:tc>
                  <a:txBody>
                    <a:bodyPr/>
                    <a:lstStyle/>
                    <a:p>
                      <a:r>
                        <a:rPr lang="en-US" dirty="0" smtClean="0"/>
                        <a:t>Biking</a:t>
                      </a:r>
                      <a:endParaRPr lang="en-US" dirty="0"/>
                    </a:p>
                  </a:txBody>
                  <a:tcPr/>
                </a:tc>
                <a:tc>
                  <a:txBody>
                    <a:bodyPr/>
                    <a:lstStyle/>
                    <a:p>
                      <a:r>
                        <a:rPr lang="en-US" dirty="0" smtClean="0"/>
                        <a:t>45</a:t>
                      </a:r>
                      <a:endParaRPr lang="en-US" dirty="0"/>
                    </a:p>
                  </a:txBody>
                  <a:tcPr/>
                </a:tc>
              </a:tr>
              <a:tr h="320040">
                <a:tc>
                  <a:txBody>
                    <a:bodyPr/>
                    <a:lstStyle/>
                    <a:p>
                      <a:r>
                        <a:rPr lang="en-US" dirty="0" smtClean="0"/>
                        <a:t>Running</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400311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P.141 #14-20, 22-34 evens, </a:t>
            </a:r>
            <a:r>
              <a:rPr lang="en-US" dirty="0" smtClean="0"/>
              <a:t>38</a:t>
            </a:r>
            <a:endParaRPr lang="en-US" dirty="0"/>
          </a:p>
        </p:txBody>
      </p:sp>
    </p:spTree>
    <p:extLst>
      <p:ext uri="{BB962C8B-B14F-4D97-AF65-F5344CB8AC3E}">
        <p14:creationId xmlns:p14="http://schemas.microsoft.com/office/powerpoint/2010/main" val="1532047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3.4</a:t>
            </a:r>
            <a:endParaRPr lang="en-US" dirty="0"/>
          </a:p>
        </p:txBody>
      </p:sp>
      <p:sp>
        <p:nvSpPr>
          <p:cNvPr id="3" name="Subtitle 2"/>
          <p:cNvSpPr>
            <a:spLocks noGrp="1"/>
          </p:cNvSpPr>
          <p:nvPr>
            <p:ph type="subTitle" idx="1"/>
          </p:nvPr>
        </p:nvSpPr>
        <p:spPr/>
        <p:txBody>
          <a:bodyPr/>
          <a:lstStyle/>
          <a:p>
            <a:r>
              <a:rPr lang="en-US" dirty="0" smtClean="0"/>
              <a:t>Goal:  The learner will solve inequalities.</a:t>
            </a:r>
          </a:p>
        </p:txBody>
      </p:sp>
      <p:pic>
        <p:nvPicPr>
          <p:cNvPr id="10242" name="Picture 2" descr="C:\Users\Monika\AppData\Local\Microsoft\Windows\Temporary Internet Files\Content.IE5\8T4HLHQB\MP90044912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600200"/>
            <a:ext cx="1682133" cy="1366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9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Inequality</a:t>
            </a:r>
            <a:endParaRPr lang="en-US" dirty="0"/>
          </a:p>
        </p:txBody>
      </p:sp>
      <p:sp>
        <p:nvSpPr>
          <p:cNvPr id="3" name="Content Placeholder 2"/>
          <p:cNvSpPr>
            <a:spLocks noGrp="1"/>
          </p:cNvSpPr>
          <p:nvPr>
            <p:ph idx="1"/>
          </p:nvPr>
        </p:nvSpPr>
        <p:spPr/>
        <p:txBody>
          <a:bodyPr/>
          <a:lstStyle/>
          <a:p>
            <a:r>
              <a:rPr lang="en-US" dirty="0" smtClean="0"/>
              <a:t>It shows the relationship when two values are not always equal.  </a:t>
            </a:r>
          </a:p>
          <a:p>
            <a:r>
              <a:rPr lang="en-US" dirty="0" smtClean="0"/>
              <a:t>There isn’t always just one answer, but many.</a:t>
            </a:r>
            <a:endParaRPr lang="en-US" dirty="0"/>
          </a:p>
        </p:txBody>
      </p:sp>
      <p:pic>
        <p:nvPicPr>
          <p:cNvPr id="11266" name="Picture 2" descr="C:\Users\Monika\AppData\Local\Microsoft\Windows\Temporary Internet Files\Content.IE5\1HFAMN5N\MC90008417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96377" y="4800600"/>
            <a:ext cx="2012475" cy="1422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505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of an Inequality</a:t>
            </a:r>
            <a:endParaRPr lang="en-US" dirty="0"/>
          </a:p>
        </p:txBody>
      </p:sp>
      <p:sp>
        <p:nvSpPr>
          <p:cNvPr id="3" name="Content Placeholder 2"/>
          <p:cNvSpPr>
            <a:spLocks noGrp="1"/>
          </p:cNvSpPr>
          <p:nvPr>
            <p:ph idx="1"/>
          </p:nvPr>
        </p:nvSpPr>
        <p:spPr/>
        <p:txBody>
          <a:bodyPr/>
          <a:lstStyle/>
          <a:p>
            <a:r>
              <a:rPr lang="en-US" dirty="0" smtClean="0"/>
              <a:t>All the numbers that make the statement true.</a:t>
            </a:r>
          </a:p>
          <a:p>
            <a:r>
              <a:rPr lang="en-US" dirty="0" smtClean="0"/>
              <a:t>Example:</a:t>
            </a:r>
          </a:p>
          <a:p>
            <a:pPr lvl="1">
              <a:buFont typeface="Wingdings" pitchFamily="2" charset="2"/>
              <a:buChar char="§"/>
            </a:pPr>
            <a:r>
              <a:rPr lang="en-US" dirty="0" smtClean="0"/>
              <a:t>x &gt; 4</a:t>
            </a:r>
          </a:p>
          <a:p>
            <a:pPr lvl="1">
              <a:buFont typeface="Wingdings" pitchFamily="2" charset="2"/>
              <a:buChar char="§"/>
            </a:pPr>
            <a:r>
              <a:rPr lang="en-US" dirty="0" smtClean="0"/>
              <a:t>x &lt; -3</a:t>
            </a:r>
          </a:p>
          <a:p>
            <a:pPr lvl="1">
              <a:buFont typeface="Wingdings" pitchFamily="2" charset="2"/>
              <a:buChar char="§"/>
            </a:pPr>
            <a:r>
              <a:rPr lang="en-US" dirty="0" smtClean="0"/>
              <a:t>x ≤ 5</a:t>
            </a:r>
          </a:p>
          <a:p>
            <a:pPr lvl="1">
              <a:buFont typeface="Wingdings" pitchFamily="2" charset="2"/>
              <a:buChar char="§"/>
            </a:pPr>
            <a:r>
              <a:rPr lang="en-US" dirty="0" smtClean="0"/>
              <a:t>x ≥ -2</a:t>
            </a:r>
            <a:endParaRPr lang="en-US" dirty="0"/>
          </a:p>
        </p:txBody>
      </p:sp>
      <p:sp>
        <p:nvSpPr>
          <p:cNvPr id="4" name="Explosion 2 3"/>
          <p:cNvSpPr/>
          <p:nvPr/>
        </p:nvSpPr>
        <p:spPr>
          <a:xfrm>
            <a:off x="5410200" y="2971800"/>
            <a:ext cx="3657600" cy="3200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rot="18879764">
            <a:off x="5867399" y="4110337"/>
            <a:ext cx="2743200" cy="923330"/>
          </a:xfrm>
          <a:prstGeom prst="rect">
            <a:avLst/>
          </a:prstGeom>
          <a:noFill/>
        </p:spPr>
        <p:txBody>
          <a:bodyPr wrap="square" rtlCol="0">
            <a:spAutoFit/>
          </a:bodyPr>
          <a:lstStyle/>
          <a:p>
            <a:r>
              <a:rPr lang="en-US" dirty="0" smtClean="0"/>
              <a:t>When there is a line under the symbol, fill the dot!</a:t>
            </a:r>
            <a:endParaRPr lang="en-US" dirty="0"/>
          </a:p>
        </p:txBody>
      </p:sp>
      <p:cxnSp>
        <p:nvCxnSpPr>
          <p:cNvPr id="7" name="Straight Arrow Connector 6"/>
          <p:cNvCxnSpPr/>
          <p:nvPr/>
        </p:nvCxnSpPr>
        <p:spPr>
          <a:xfrm>
            <a:off x="2746094" y="3271922"/>
            <a:ext cx="3200400" cy="0"/>
          </a:xfrm>
          <a:prstGeom prst="straightConnector1">
            <a:avLst/>
          </a:prstGeom>
          <a:ln>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746094" y="3657600"/>
            <a:ext cx="3200400" cy="0"/>
          </a:xfrm>
          <a:prstGeom prst="straightConnector1">
            <a:avLst/>
          </a:prstGeom>
          <a:ln>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746094" y="4114800"/>
            <a:ext cx="3200400" cy="0"/>
          </a:xfrm>
          <a:prstGeom prst="straightConnector1">
            <a:avLst/>
          </a:prstGeom>
          <a:ln>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746094" y="4578208"/>
            <a:ext cx="3200400" cy="0"/>
          </a:xfrm>
          <a:prstGeom prst="straightConnector1">
            <a:avLst/>
          </a:prstGeom>
          <a:ln>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1013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inequality?</a:t>
            </a:r>
            <a:endParaRPr lang="en-US" dirty="0"/>
          </a:p>
        </p:txBody>
      </p:sp>
      <p:sp>
        <p:nvSpPr>
          <p:cNvPr id="3" name="Content Placeholder 2"/>
          <p:cNvSpPr>
            <a:spLocks noGrp="1"/>
          </p:cNvSpPr>
          <p:nvPr>
            <p:ph idx="1"/>
          </p:nvPr>
        </p:nvSpPr>
        <p:spPr>
          <a:xfrm>
            <a:off x="685800" y="1905000"/>
            <a:ext cx="7848600" cy="4144963"/>
          </a:xfrm>
        </p:spPr>
        <p:txBody>
          <a:bodyPr/>
          <a:lstStyle/>
          <a:p>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0200"/>
            <a:ext cx="4171950" cy="144780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3810000"/>
            <a:ext cx="4171950" cy="1447800"/>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1683687"/>
            <a:ext cx="3690801" cy="1280826"/>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3810000"/>
            <a:ext cx="4171950" cy="1447800"/>
          </a:xfrm>
          <a:prstGeom prst="rect">
            <a:avLst/>
          </a:prstGeom>
        </p:spPr>
      </p:pic>
      <p:cxnSp>
        <p:nvCxnSpPr>
          <p:cNvPr id="9" name="Straight Arrow Connector 8"/>
          <p:cNvCxnSpPr/>
          <p:nvPr/>
        </p:nvCxnSpPr>
        <p:spPr>
          <a:xfrm>
            <a:off x="1905000" y="2286000"/>
            <a:ext cx="1905000" cy="0"/>
          </a:xfrm>
          <a:prstGeom prst="straightConnector1">
            <a:avLst/>
          </a:prstGeom>
          <a:ln w="28575">
            <a:solidFill>
              <a:srgbClr val="FF0000"/>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715000" y="2286000"/>
            <a:ext cx="2362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447800" y="4495800"/>
            <a:ext cx="18288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257800" y="4495800"/>
            <a:ext cx="1828800" cy="0"/>
          </a:xfrm>
          <a:prstGeom prst="straightConnector1">
            <a:avLst/>
          </a:prstGeom>
          <a:ln w="25400">
            <a:solidFill>
              <a:srgbClr val="FF0000"/>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8001000" y="2209800"/>
            <a:ext cx="152400" cy="152400"/>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308463" y="4419600"/>
            <a:ext cx="152400" cy="152400"/>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3158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Graph It.</a:t>
            </a:r>
            <a:endParaRPr lang="en-US" dirty="0"/>
          </a:p>
        </p:txBody>
      </p:sp>
      <p:sp>
        <p:nvSpPr>
          <p:cNvPr id="3" name="Content Placeholder 2"/>
          <p:cNvSpPr>
            <a:spLocks noGrp="1"/>
          </p:cNvSpPr>
          <p:nvPr>
            <p:ph idx="1"/>
          </p:nvPr>
        </p:nvSpPr>
        <p:spPr/>
        <p:txBody>
          <a:bodyPr/>
          <a:lstStyle/>
          <a:p>
            <a:r>
              <a:rPr lang="en-US" sz="2000" dirty="0" smtClean="0"/>
              <a:t>The freezing point of water is 0˚C.  At temperatures at or below the freezing point, water is solid.  Write an inequality that gives the temperatures at which water is solid.  Graph it.</a:t>
            </a:r>
          </a:p>
          <a:p>
            <a:endParaRPr lang="en-US" sz="2000" dirty="0"/>
          </a:p>
          <a:p>
            <a:r>
              <a:rPr lang="en-US" sz="2000" dirty="0" smtClean="0"/>
              <a:t>Inequality:  </a:t>
            </a:r>
          </a:p>
          <a:p>
            <a:endParaRPr lang="en-US" sz="2000" dirty="0"/>
          </a:p>
          <a:p>
            <a:r>
              <a:rPr lang="en-US" sz="2000" dirty="0" smtClean="0"/>
              <a:t>Graph:  </a:t>
            </a:r>
            <a:endParaRPr lang="en-US" sz="2000" dirty="0"/>
          </a:p>
        </p:txBody>
      </p:sp>
      <p:cxnSp>
        <p:nvCxnSpPr>
          <p:cNvPr id="5" name="Straight Arrow Connector 4"/>
          <p:cNvCxnSpPr/>
          <p:nvPr/>
        </p:nvCxnSpPr>
        <p:spPr>
          <a:xfrm>
            <a:off x="2514600" y="4343400"/>
            <a:ext cx="3962400" cy="0"/>
          </a:xfrm>
          <a:prstGeom prst="straightConnector1">
            <a:avLst/>
          </a:prstGeom>
          <a:ln>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558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 Inequality</a:t>
            </a:r>
            <a:endParaRPr lang="en-US" dirty="0"/>
          </a:p>
        </p:txBody>
      </p:sp>
      <p:sp>
        <p:nvSpPr>
          <p:cNvPr id="3" name="Content Placeholder 2"/>
          <p:cNvSpPr>
            <a:spLocks noGrp="1"/>
          </p:cNvSpPr>
          <p:nvPr>
            <p:ph idx="1"/>
          </p:nvPr>
        </p:nvSpPr>
        <p:spPr/>
        <p:txBody>
          <a:bodyPr/>
          <a:lstStyle/>
          <a:p>
            <a:r>
              <a:rPr lang="en-US" dirty="0" smtClean="0"/>
              <a:t>The greatest weight that a forklift can raise is 2500 pounds.</a:t>
            </a:r>
          </a:p>
          <a:p>
            <a:endParaRPr lang="en-US" dirty="0"/>
          </a:p>
          <a:p>
            <a:r>
              <a:rPr lang="en-US" dirty="0" smtClean="0"/>
              <a:t>The speed limit is 55 miles per hour.</a:t>
            </a:r>
            <a:endParaRPr lang="en-US" dirty="0"/>
          </a:p>
        </p:txBody>
      </p:sp>
    </p:spTree>
    <p:extLst>
      <p:ext uri="{BB962C8B-B14F-4D97-AF65-F5344CB8AC3E}">
        <p14:creationId xmlns:p14="http://schemas.microsoft.com/office/powerpoint/2010/main" val="2689405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the Inequality</a:t>
            </a:r>
            <a:endParaRPr lang="en-US" dirty="0"/>
          </a:p>
        </p:txBody>
      </p:sp>
      <p:sp>
        <p:nvSpPr>
          <p:cNvPr id="3" name="Content Placeholder 2"/>
          <p:cNvSpPr>
            <a:spLocks noGrp="1"/>
          </p:cNvSpPr>
          <p:nvPr>
            <p:ph idx="1"/>
          </p:nvPr>
        </p:nvSpPr>
        <p:spPr/>
        <p:txBody>
          <a:bodyPr/>
          <a:lstStyle/>
          <a:p>
            <a:r>
              <a:rPr lang="en-US" dirty="0" smtClean="0"/>
              <a:t>Get the variable ALONE!</a:t>
            </a:r>
          </a:p>
          <a:p>
            <a:r>
              <a:rPr lang="en-US" dirty="0" smtClean="0"/>
              <a:t>Works almost like an </a:t>
            </a:r>
            <a:r>
              <a:rPr lang="en-US" dirty="0" smtClean="0"/>
              <a:t>equation, except there are </a:t>
            </a:r>
            <a:r>
              <a:rPr lang="en-US" smtClean="0"/>
              <a:t>many answers.</a:t>
            </a:r>
            <a:endParaRPr lang="en-US" dirty="0" smtClean="0"/>
          </a:p>
          <a:p>
            <a:pPr lvl="1">
              <a:buFont typeface="Wingdings" pitchFamily="2" charset="2"/>
              <a:buChar char="§"/>
            </a:pPr>
            <a:r>
              <a:rPr lang="en-US" dirty="0" smtClean="0"/>
              <a:t>m + 5 ≥ 10</a:t>
            </a:r>
            <a:endParaRPr lang="en-US" dirty="0"/>
          </a:p>
        </p:txBody>
      </p:sp>
    </p:spTree>
    <p:extLst>
      <p:ext uri="{BB962C8B-B14F-4D97-AF65-F5344CB8AC3E}">
        <p14:creationId xmlns:p14="http://schemas.microsoft.com/office/powerpoint/2010/main" val="1855607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a:t>
            </a:r>
            <a:endParaRPr lang="en-US" dirty="0"/>
          </a:p>
        </p:txBody>
      </p:sp>
      <p:sp>
        <p:nvSpPr>
          <p:cNvPr id="3" name="Content Placeholder 2"/>
          <p:cNvSpPr>
            <a:spLocks noGrp="1"/>
          </p:cNvSpPr>
          <p:nvPr>
            <p:ph idx="1"/>
          </p:nvPr>
        </p:nvSpPr>
        <p:spPr/>
        <p:txBody>
          <a:bodyPr/>
          <a:lstStyle/>
          <a:p>
            <a:r>
              <a:rPr lang="en-US" dirty="0" smtClean="0"/>
              <a:t>-10 &gt; x -12, solve and graph</a:t>
            </a:r>
          </a:p>
          <a:p>
            <a:endParaRPr lang="en-US" dirty="0"/>
          </a:p>
          <a:p>
            <a:endParaRPr lang="en-US" dirty="0" smtClean="0"/>
          </a:p>
          <a:p>
            <a:r>
              <a:rPr lang="en-US" dirty="0" smtClean="0"/>
              <a:t>n + 7 ≥ 3, solve and graph</a:t>
            </a:r>
            <a:endParaRPr lang="en-US" dirty="0"/>
          </a:p>
        </p:txBody>
      </p:sp>
      <p:sp>
        <p:nvSpPr>
          <p:cNvPr id="4" name="Cloud 3"/>
          <p:cNvSpPr/>
          <p:nvPr/>
        </p:nvSpPr>
        <p:spPr>
          <a:xfrm>
            <a:off x="6248400" y="1447800"/>
            <a:ext cx="2438400" cy="1676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553200" y="1676400"/>
            <a:ext cx="1828800" cy="923330"/>
          </a:xfrm>
          <a:prstGeom prst="rect">
            <a:avLst/>
          </a:prstGeom>
          <a:noFill/>
        </p:spPr>
        <p:txBody>
          <a:bodyPr wrap="square" rtlCol="0">
            <a:spAutoFit/>
          </a:bodyPr>
          <a:lstStyle/>
          <a:p>
            <a:r>
              <a:rPr lang="en-US" dirty="0" smtClean="0"/>
              <a:t>If the variable is not on the left, write it so it is.</a:t>
            </a:r>
            <a:endParaRPr lang="en-US" dirty="0"/>
          </a:p>
        </p:txBody>
      </p:sp>
    </p:spTree>
    <p:extLst>
      <p:ext uri="{BB962C8B-B14F-4D97-AF65-F5344CB8AC3E}">
        <p14:creationId xmlns:p14="http://schemas.microsoft.com/office/powerpoint/2010/main" val="898953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ypen design template">
  <a:themeElements>
    <a:clrScheme name="Default Design 4">
      <a:dk1>
        <a:srgbClr val="000000"/>
      </a:dk1>
      <a:lt1>
        <a:srgbClr val="FFFFFF"/>
      </a:lt1>
      <a:dk2>
        <a:srgbClr val="5A867B"/>
      </a:dk2>
      <a:lt2>
        <a:srgbClr val="B7D760"/>
      </a:lt2>
      <a:accent1>
        <a:srgbClr val="F1F3CF"/>
      </a:accent1>
      <a:accent2>
        <a:srgbClr val="E9CC7A"/>
      </a:accent2>
      <a:accent3>
        <a:srgbClr val="FFFFFF"/>
      </a:accent3>
      <a:accent4>
        <a:srgbClr val="000000"/>
      </a:accent4>
      <a:accent5>
        <a:srgbClr val="F7F8E4"/>
      </a:accent5>
      <a:accent6>
        <a:srgbClr val="D3B96E"/>
      </a:accent6>
      <a:hlink>
        <a:srgbClr val="D1B4C8"/>
      </a:hlink>
      <a:folHlink>
        <a:srgbClr val="96C8D1"/>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5A867B"/>
        </a:dk2>
        <a:lt2>
          <a:srgbClr val="B7D760"/>
        </a:lt2>
        <a:accent1>
          <a:srgbClr val="F1F3CF"/>
        </a:accent1>
        <a:accent2>
          <a:srgbClr val="E9CC7A"/>
        </a:accent2>
        <a:accent3>
          <a:srgbClr val="FFFFFF"/>
        </a:accent3>
        <a:accent4>
          <a:srgbClr val="000000"/>
        </a:accent4>
        <a:accent5>
          <a:srgbClr val="F7F8E4"/>
        </a:accent5>
        <a:accent6>
          <a:srgbClr val="D3B96E"/>
        </a:accent6>
        <a:hlink>
          <a:srgbClr val="D1B4C8"/>
        </a:hlink>
        <a:folHlink>
          <a:srgbClr val="96C8D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Playpen design template</Template>
  <TotalTime>29</TotalTime>
  <Words>316</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Playpen design template</vt:lpstr>
      <vt:lpstr>Warm Up</vt:lpstr>
      <vt:lpstr>Lesson 3.4</vt:lpstr>
      <vt:lpstr>Inequality</vt:lpstr>
      <vt:lpstr>Solution of an Inequality</vt:lpstr>
      <vt:lpstr>What’s the inequality?</vt:lpstr>
      <vt:lpstr>You Graph It.</vt:lpstr>
      <vt:lpstr>Write the Inequality</vt:lpstr>
      <vt:lpstr>Solving the Inequality</vt:lpstr>
      <vt:lpstr>Some More</vt:lpstr>
      <vt:lpstr>Not a word problem! Yup, it’s happening.</vt:lpstr>
      <vt:lpstr>Assignment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Monika</dc:creator>
  <cp:lastModifiedBy>Monika</cp:lastModifiedBy>
  <cp:revision>5</cp:revision>
  <dcterms:created xsi:type="dcterms:W3CDTF">2011-09-05T14:58:25Z</dcterms:created>
  <dcterms:modified xsi:type="dcterms:W3CDTF">2011-09-20T15:16:50Z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TC100690461033</vt:lpwstr>
  </property>
</Properties>
</file>