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CE5D01B-F41A-45D2-9E3A-E2160C4B259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C386E2-4105-4739-9B99-93E34B4D0AEE}" type="datetimeFigureOut">
              <a:rPr lang="en-US" smtClean="0"/>
              <a:t>4/29/2011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2.4 and 2.5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create and interpret frequency tables and bar </a:t>
            </a:r>
            <a:r>
              <a:rPr lang="en-US" dirty="0" smtClean="0"/>
              <a:t>graphs.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table that lists the number of times each item occurs in a data set</a:t>
            </a:r>
            <a:r>
              <a:rPr lang="en-US" sz="2400" dirty="0" smtClean="0"/>
              <a:t>. Helps display data in distinct categories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680"/>
              </p:ext>
            </p:extLst>
          </p:nvPr>
        </p:nvGraphicFramePr>
        <p:xfrm>
          <a:off x="762000" y="1905000"/>
          <a:ext cx="220979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14299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Sculpture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Sculpture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Sculpture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Sculpture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76140"/>
              </p:ext>
            </p:extLst>
          </p:nvPr>
        </p:nvGraphicFramePr>
        <p:xfrm>
          <a:off x="3200400" y="1981200"/>
          <a:ext cx="5638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879600"/>
                <a:gridCol w="187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Sculpture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Make a frequency table of the data.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6,5,4,4,5,3,9,8,6,4,3,4,7,5,4,3,8,4,9,3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99924"/>
              </p:ext>
            </p:extLst>
          </p:nvPr>
        </p:nvGraphicFramePr>
        <p:xfrm>
          <a:off x="1066800" y="1371600"/>
          <a:ext cx="3886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5240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9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x to mark above a number line to show the frequencies.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74808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08306" y="1351974"/>
            <a:ext cx="42243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lphaLcPeriod"/>
            </a:pPr>
            <a:r>
              <a:rPr lang="en-US" sz="1600" b="1" dirty="0">
                <a:latin typeface="Arial" charset="0"/>
              </a:rPr>
              <a:t>Make a line plot of the data.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00513" y="1625025"/>
            <a:ext cx="4433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AutoNum type="alphaLcPeriod" startAt="2"/>
            </a:pPr>
            <a:r>
              <a:rPr lang="en-US" sz="1600" b="1" dirty="0">
                <a:latin typeface="Arial" charset="0"/>
              </a:rPr>
              <a:t>Use the line plot to find the total number of students.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22593" y="2133600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AutoNum type="alphaLcPeriod" startAt="3"/>
            </a:pPr>
            <a:r>
              <a:rPr lang="en-US" sz="1600" b="1" dirty="0">
                <a:latin typeface="Arial" charset="0"/>
              </a:rPr>
              <a:t>Use the line plot to find how many students read four or more books.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4495800"/>
            <a:ext cx="419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46482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1      2      3     4     5      6      7       8      9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that uses bar lengths to represent and compare data.</a:t>
            </a:r>
          </a:p>
          <a:p>
            <a:r>
              <a:rPr lang="en-US" dirty="0" smtClean="0"/>
              <a:t>Things to Remember:</a:t>
            </a:r>
          </a:p>
          <a:p>
            <a:pPr lvl="1"/>
            <a:r>
              <a:rPr lang="en-US" dirty="0" smtClean="0"/>
              <a:t>Start the scale a zero and where the scale should end.</a:t>
            </a:r>
          </a:p>
          <a:p>
            <a:pPr lvl="1"/>
            <a:r>
              <a:rPr lang="en-US" dirty="0" smtClean="0"/>
              <a:t>Use equal amounts for the increments</a:t>
            </a:r>
          </a:p>
          <a:p>
            <a:pPr lvl="1"/>
            <a:r>
              <a:rPr lang="en-US" dirty="0" smtClean="0"/>
              <a:t>Label your graph; title and the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Make a bar graph.</a:t>
            </a:r>
            <a:endParaRPr lang="en-US" sz="4000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7680" y="304800"/>
            <a:ext cx="8191003" cy="1676400"/>
            <a:chOff x="96" y="1248"/>
            <a:chExt cx="5652" cy="105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0" y="1248"/>
              <a:ext cx="5568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rgbClr val="000000"/>
                </a:solidFill>
                <a:latin typeface="Scudder-Regular" charset="0"/>
              </a:endParaRPr>
            </a:p>
          </p:txBody>
        </p:sp>
        <p:sp>
          <p:nvSpPr>
            <p:cNvPr id="9" name="Line 112"/>
            <p:cNvSpPr>
              <a:spLocks noChangeShapeType="1"/>
            </p:cNvSpPr>
            <p:nvPr/>
          </p:nvSpPr>
          <p:spPr bwMode="auto">
            <a:xfrm>
              <a:off x="1742" y="1596"/>
              <a:ext cx="0" cy="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113"/>
            <p:cNvSpPr>
              <a:spLocks noChangeShapeType="1"/>
            </p:cNvSpPr>
            <p:nvPr/>
          </p:nvSpPr>
          <p:spPr bwMode="auto">
            <a:xfrm>
              <a:off x="2654" y="1596"/>
              <a:ext cx="0" cy="6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974" y="1248"/>
              <a:ext cx="3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i="1">
                  <a:solidFill>
                    <a:srgbClr val="FF0000"/>
                  </a:solidFill>
                </a:rPr>
                <a:t>Types of Books in a Home Library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6" y="1604"/>
              <a:ext cx="12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 i="1" dirty="0">
                  <a:solidFill>
                    <a:srgbClr val="000000"/>
                  </a:solidFill>
                </a:rPr>
                <a:t>Type of book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6" y="1968"/>
              <a:ext cx="15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 i="1" dirty="0">
                  <a:solidFill>
                    <a:srgbClr val="000000"/>
                  </a:solidFill>
                </a:rPr>
                <a:t>Number of books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15" y="1632"/>
              <a:ext cx="80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600" b="0" dirty="0">
                  <a:solidFill>
                    <a:srgbClr val="000000"/>
                  </a:solidFill>
                </a:rPr>
                <a:t>children’s  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988" y="196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</a:rPr>
                <a:t>32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42" y="196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758" y="1632"/>
              <a:ext cx="9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b="0" dirty="0"/>
                <a:t>adult fiction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052" y="196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</a:rPr>
                <a:t>38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648" y="1632"/>
              <a:ext cx="85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600" b="0" dirty="0">
                  <a:solidFill>
                    <a:srgbClr val="000000"/>
                  </a:solidFill>
                </a:rPr>
                <a:t>young adult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798" y="1632"/>
              <a:ext cx="8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dirty="0">
                  <a:solidFill>
                    <a:srgbClr val="000000"/>
                  </a:solidFill>
                </a:rPr>
                <a:t>reference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964" y="1968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</a:rPr>
                <a:t>22</a:t>
              </a:r>
            </a:p>
          </p:txBody>
        </p:sp>
        <p:sp>
          <p:nvSpPr>
            <p:cNvPr id="22" name="Line 146"/>
            <p:cNvSpPr>
              <a:spLocks noChangeShapeType="1"/>
            </p:cNvSpPr>
            <p:nvPr/>
          </p:nvSpPr>
          <p:spPr bwMode="auto">
            <a:xfrm>
              <a:off x="110" y="1584"/>
              <a:ext cx="5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147"/>
            <p:cNvSpPr>
              <a:spLocks noChangeShapeType="1"/>
            </p:cNvSpPr>
            <p:nvPr/>
          </p:nvSpPr>
          <p:spPr bwMode="auto">
            <a:xfrm>
              <a:off x="180" y="1943"/>
              <a:ext cx="5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149"/>
            <p:cNvSpPr>
              <a:spLocks noChangeShapeType="1"/>
            </p:cNvSpPr>
            <p:nvPr/>
          </p:nvSpPr>
          <p:spPr bwMode="auto">
            <a:xfrm>
              <a:off x="3758" y="15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Line 150"/>
            <p:cNvSpPr>
              <a:spLocks noChangeShapeType="1"/>
            </p:cNvSpPr>
            <p:nvPr/>
          </p:nvSpPr>
          <p:spPr bwMode="auto">
            <a:xfrm>
              <a:off x="4814" y="15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03176"/>
              </p:ext>
            </p:extLst>
          </p:nvPr>
        </p:nvGraphicFramePr>
        <p:xfrm>
          <a:off x="1604166" y="2286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2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Bar Graph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0" b="12500"/>
          <a:stretch>
            <a:fillRect/>
          </a:stretch>
        </p:blipFill>
        <p:spPr bwMode="auto">
          <a:xfrm>
            <a:off x="457200" y="2286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876254"/>
              </p:ext>
            </p:extLst>
          </p:nvPr>
        </p:nvGraphicFramePr>
        <p:xfrm>
          <a:off x="1905000" y="2971800"/>
          <a:ext cx="60960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53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3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228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there is more than one bar for each category, you will need a key.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Make a double bar graph.</a:t>
            </a:r>
            <a:endParaRPr lang="en-US" sz="4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8464" y="228600"/>
            <a:ext cx="8637860" cy="1982788"/>
            <a:chOff x="144" y="1392"/>
            <a:chExt cx="5520" cy="124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4" y="1393"/>
              <a:ext cx="552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latin typeface="Scudder-Regular" charset="0"/>
              </a:endParaRPr>
            </a:p>
            <a:p>
              <a:pPr algn="ctr"/>
              <a:endParaRPr lang="en-US" sz="1800" b="0"/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>
              <a:off x="4416" y="1681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7" name="Line 32"/>
            <p:cNvSpPr>
              <a:spLocks noChangeShapeType="1"/>
            </p:cNvSpPr>
            <p:nvPr/>
          </p:nvSpPr>
          <p:spPr bwMode="auto">
            <a:xfrm>
              <a:off x="5136" y="1681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>
              <a:off x="1392" y="1681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352" y="1681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3312" y="1681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152" y="1392"/>
              <a:ext cx="12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i="1" dirty="0">
                  <a:solidFill>
                    <a:srgbClr val="FF0000"/>
                  </a:solidFill>
                </a:rPr>
                <a:t>Favorite Sports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7" y="1680"/>
              <a:ext cx="5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i="1"/>
                <a:t>Sport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1" y="2016"/>
              <a:ext cx="7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i="1"/>
                <a:t>Watching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90" y="2353"/>
              <a:ext cx="10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i="1"/>
                <a:t>Participating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500" y="1695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/>
                <a:t>basketball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47" y="1680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/>
                <a:t>swimming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455" y="1680"/>
              <a:ext cx="8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/>
                <a:t>gymnastics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485" y="1680"/>
              <a:ext cx="58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/>
                <a:t>hockey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188" y="1680"/>
              <a:ext cx="4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/>
                <a:t>track</a:t>
              </a:r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>
              <a:off x="144" y="2017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144" y="1681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>
              <a:off x="144" y="2353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635" y="2017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593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635" y="2353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570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595" y="2017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260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595" y="2353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319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671" y="2017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370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671" y="2353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197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563" y="2017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175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563" y="2353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197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207" y="2017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latin typeface="Scudder-Regular" charset="0"/>
                </a:rPr>
                <a:t>250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235" y="2353"/>
              <a:ext cx="3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 dirty="0">
                  <a:latin typeface="Scudder-Regular" charset="0"/>
                </a:rPr>
                <a:t>209</a:t>
              </a:r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29386"/>
              </p:ext>
            </p:extLst>
          </p:nvPr>
        </p:nvGraphicFramePr>
        <p:xfrm>
          <a:off x="781818" y="266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0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78 #3,4,7,18-21</a:t>
            </a:r>
          </a:p>
          <a:p>
            <a:r>
              <a:rPr lang="en-US" smtClean="0"/>
              <a:t>P.85 #3, 7, 9,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28</TotalTime>
  <Words>273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Lesson 2.4 and 2.5</vt:lpstr>
      <vt:lpstr>Frequency Table</vt:lpstr>
      <vt:lpstr>Make a frequency table of the data.</vt:lpstr>
      <vt:lpstr>Line Plot</vt:lpstr>
      <vt:lpstr>Bar Graph</vt:lpstr>
      <vt:lpstr>Make a bar graph.</vt:lpstr>
      <vt:lpstr>Double Bar Graph</vt:lpstr>
      <vt:lpstr>Make a double bar graph.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2.4 and 2.5</dc:title>
  <dc:creator>Monika</dc:creator>
  <cp:lastModifiedBy>Monika</cp:lastModifiedBy>
  <cp:revision>5</cp:revision>
  <dcterms:created xsi:type="dcterms:W3CDTF">2011-04-29T13:46:51Z</dcterms:created>
  <dcterms:modified xsi:type="dcterms:W3CDTF">2011-04-29T15:12:08Z</dcterms:modified>
</cp:coreProperties>
</file>