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F8FBC-DD44-45A1-B13E-E35822DCE895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77CB-8244-4DF0-9CB9-45C424D55C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13.5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The learner will organize data into stem-and-leaf plots.</a:t>
            </a:r>
            <a:endParaRPr lang="en-US" dirty="0"/>
          </a:p>
        </p:txBody>
      </p:sp>
      <p:sp>
        <p:nvSpPr>
          <p:cNvPr id="16" name="Half Frame 15"/>
          <p:cNvSpPr/>
          <p:nvPr/>
        </p:nvSpPr>
        <p:spPr>
          <a:xfrm>
            <a:off x="0" y="0"/>
            <a:ext cx="1828800" cy="1828800"/>
          </a:xfrm>
          <a:prstGeom prst="halfFrame">
            <a:avLst>
              <a:gd name="adj1" fmla="val 15807"/>
              <a:gd name="adj2" fmla="val 16838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Half Frame 16"/>
          <p:cNvSpPr/>
          <p:nvPr/>
        </p:nvSpPr>
        <p:spPr>
          <a:xfrm rot="16200000">
            <a:off x="0" y="5029200"/>
            <a:ext cx="1828800" cy="1828800"/>
          </a:xfrm>
          <a:prstGeom prst="halfFrame">
            <a:avLst>
              <a:gd name="adj1" fmla="val 15807"/>
              <a:gd name="adj2" fmla="val 1683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Half Frame 17"/>
          <p:cNvSpPr/>
          <p:nvPr/>
        </p:nvSpPr>
        <p:spPr>
          <a:xfrm rot="10800000">
            <a:off x="7315200" y="5029200"/>
            <a:ext cx="1828800" cy="1828800"/>
          </a:xfrm>
          <a:prstGeom prst="halfFrame">
            <a:avLst>
              <a:gd name="adj1" fmla="val 15807"/>
              <a:gd name="adj2" fmla="val 1683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Half Frame 18"/>
          <p:cNvSpPr/>
          <p:nvPr/>
        </p:nvSpPr>
        <p:spPr>
          <a:xfrm rot="5400000">
            <a:off x="7315200" y="0"/>
            <a:ext cx="1828800" cy="1828800"/>
          </a:xfrm>
          <a:prstGeom prst="halfFrame">
            <a:avLst>
              <a:gd name="adj1" fmla="val 15807"/>
              <a:gd name="adj2" fmla="val 1683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Diagonal Stripe 19"/>
          <p:cNvSpPr/>
          <p:nvPr/>
        </p:nvSpPr>
        <p:spPr>
          <a:xfrm>
            <a:off x="304800" y="304800"/>
            <a:ext cx="1219200" cy="1219200"/>
          </a:xfrm>
          <a:prstGeom prst="diagStrip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iagonal Stripe 20"/>
          <p:cNvSpPr/>
          <p:nvPr/>
        </p:nvSpPr>
        <p:spPr>
          <a:xfrm rot="16200000">
            <a:off x="304800" y="5334000"/>
            <a:ext cx="1219200" cy="1219200"/>
          </a:xfrm>
          <a:prstGeom prst="diagStrip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iagonal Stripe 21"/>
          <p:cNvSpPr/>
          <p:nvPr/>
        </p:nvSpPr>
        <p:spPr>
          <a:xfrm rot="10800000">
            <a:off x="7620000" y="5334000"/>
            <a:ext cx="1219200" cy="1219200"/>
          </a:xfrm>
          <a:prstGeom prst="diagStrip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Diagonal Stripe 22"/>
          <p:cNvSpPr/>
          <p:nvPr/>
        </p:nvSpPr>
        <p:spPr>
          <a:xfrm rot="5400000">
            <a:off x="7620000" y="304800"/>
            <a:ext cx="1219200" cy="1219200"/>
          </a:xfrm>
          <a:prstGeom prst="diagStrip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Triangle 24"/>
          <p:cNvSpPr/>
          <p:nvPr/>
        </p:nvSpPr>
        <p:spPr>
          <a:xfrm rot="5400000">
            <a:off x="914400" y="914400"/>
            <a:ext cx="533400" cy="5334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/>
          <p:cNvSpPr/>
          <p:nvPr/>
        </p:nvSpPr>
        <p:spPr>
          <a:xfrm rot="16200000">
            <a:off x="7696200" y="5410200"/>
            <a:ext cx="533400" cy="5334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>
            <a:off x="914400" y="5410200"/>
            <a:ext cx="533400" cy="5334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7"/>
          <p:cNvSpPr/>
          <p:nvPr/>
        </p:nvSpPr>
        <p:spPr>
          <a:xfrm rot="10800000">
            <a:off x="7696200" y="914400"/>
            <a:ext cx="533400" cy="5334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Stem-and-Leaf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plot that </a:t>
            </a:r>
            <a:r>
              <a:rPr lang="en-US" dirty="0" err="1" smtClean="0"/>
              <a:t>orgainizes</a:t>
            </a:r>
            <a:r>
              <a:rPr lang="en-US" dirty="0" smtClean="0"/>
              <a:t> a large set of data</a:t>
            </a:r>
          </a:p>
          <a:p>
            <a:pPr lvl="1"/>
            <a:r>
              <a:rPr lang="en-US" dirty="0" smtClean="0"/>
              <a:t>Leaf:  the last digit in the data value</a:t>
            </a:r>
          </a:p>
          <a:p>
            <a:pPr lvl="1"/>
            <a:r>
              <a:rPr lang="en-US" dirty="0" smtClean="0"/>
              <a:t>Stem:  the remaining digits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7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stem-and-leaf plot.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3618" y="15240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31</a:t>
            </a:r>
            <a:r>
              <a:rPr lang="en-US" sz="2400" dirty="0"/>
              <a:t>, 14, 22, 51, 33,</a:t>
            </a:r>
            <a:r>
              <a:rPr lang="en-US" sz="2400" b="1" dirty="0">
                <a:latin typeface="Arial" pitchFamily="34" charset="0"/>
              </a:rPr>
              <a:t> </a:t>
            </a:r>
            <a:r>
              <a:rPr lang="en-US" sz="2400" dirty="0"/>
              <a:t>16, 21, 24, 22, 15, 30, 28,</a:t>
            </a:r>
            <a:r>
              <a:rPr lang="en-US" sz="2400" b="1" dirty="0">
                <a:latin typeface="Arial" pitchFamily="34" charset="0"/>
              </a:rPr>
              <a:t> and </a:t>
            </a:r>
            <a:r>
              <a:rPr lang="en-US" sz="2400" dirty="0"/>
              <a:t>39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 Order stems	Step 2:  Write the 		Step 3:  Order leaves</a:t>
            </a:r>
          </a:p>
          <a:p>
            <a:r>
              <a:rPr lang="en-US" dirty="0" smtClean="0"/>
              <a:t>From least to greatest              leaves next to their		from least to greatest.</a:t>
            </a:r>
          </a:p>
          <a:p>
            <a:r>
              <a:rPr lang="en-US" dirty="0"/>
              <a:t>	</a:t>
            </a:r>
            <a:r>
              <a:rPr lang="en-US" dirty="0" smtClean="0"/>
              <a:t>		stems.			Make a key.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3209330"/>
            <a:ext cx="0" cy="22008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57600" y="3209330"/>
            <a:ext cx="0" cy="22008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53200" y="3209330"/>
            <a:ext cx="0" cy="22008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342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1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stem-and-leaf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5.6, 5.8, 6.2, 3.1, 5.2, 3.5, 2.9, 3.8, 5.2, 6.0, 5.3, 5.2, 3.9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233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Stem-and-Leaf Plots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6700" y="1866106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itchFamily="34" charset="0"/>
              </a:rPr>
              <a:t>The stem-and-leaf plot shows the ages of people at a diner.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24500" y="2343943"/>
            <a:ext cx="3365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="0"/>
              <a:t>0</a:t>
            </a:r>
          </a:p>
          <a:p>
            <a:r>
              <a:rPr lang="en-US" b="0"/>
              <a:t>1</a:t>
            </a:r>
          </a:p>
          <a:p>
            <a:r>
              <a:rPr lang="en-US" b="0"/>
              <a:t>2</a:t>
            </a:r>
          </a:p>
          <a:p>
            <a:r>
              <a:rPr lang="en-US" b="0"/>
              <a:t>3</a:t>
            </a:r>
          </a:p>
          <a:p>
            <a:endParaRPr lang="en-US" b="0"/>
          </a:p>
          <a:p>
            <a:endParaRPr lang="en-US" b="0">
              <a:latin typeface="FranklinGothic-BookCnd" charset="0"/>
            </a:endParaRPr>
          </a:p>
          <a:p>
            <a:endParaRPr lang="en-US" b="0">
              <a:latin typeface="FranklinGothic-BookCnd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829300" y="2705893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0 1 1 2 2 2 4 9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5829300" y="3086893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2 5 8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829300" y="343931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0 1 4          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6515100" y="3747293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Key:</a:t>
            </a:r>
            <a:r>
              <a:rPr lang="en-US" b="0"/>
              <a:t> 3 1= 31</a:t>
            </a:r>
          </a:p>
        </p:txBody>
      </p:sp>
      <p:cxnSp>
        <p:nvCxnSpPr>
          <p:cNvPr id="11" name="Straight Connector 10"/>
          <p:cNvCxnSpPr>
            <a:stCxn id="9" idx="0"/>
            <a:endCxn id="9" idx="2"/>
          </p:cNvCxnSpPr>
          <p:nvPr/>
        </p:nvCxnSpPr>
        <p:spPr>
          <a:xfrm>
            <a:off x="7505700" y="3747293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867400" y="234394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4 6 7 9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277268"/>
            <a:ext cx="0" cy="169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1000" y="2858293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>
                <a:latin typeface="Arial" pitchFamily="34" charset="0"/>
              </a:rPr>
              <a:t>What is the range of the ages?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01782" y="3851563"/>
            <a:ext cx="457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</a:rPr>
              <a:t>Describe the age group with the most people.</a:t>
            </a:r>
          </a:p>
        </p:txBody>
      </p:sp>
    </p:spTree>
    <p:extLst>
      <p:ext uri="{BB962C8B-B14F-4D97-AF65-F5344CB8AC3E}">
        <p14:creationId xmlns:p14="http://schemas.microsoft.com/office/powerpoint/2010/main" val="172395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Mean, Median, and Mode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0" y="1294533"/>
            <a:ext cx="1752600" cy="2105025"/>
            <a:chOff x="3695700" y="2376487"/>
            <a:chExt cx="1752600" cy="2105025"/>
          </a:xfrm>
        </p:grpSpPr>
        <p:sp>
          <p:nvSpPr>
            <p:cNvPr id="4" name="Text Box 35"/>
            <p:cNvSpPr txBox="1">
              <a:spLocks noChangeArrowheads="1"/>
            </p:cNvSpPr>
            <p:nvPr/>
          </p:nvSpPr>
          <p:spPr bwMode="auto">
            <a:xfrm>
              <a:off x="3695700" y="2381249"/>
              <a:ext cx="304800" cy="2100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0"/>
                <a:t>5</a:t>
              </a:r>
            </a:p>
            <a:p>
              <a:pPr>
                <a:spcBef>
                  <a:spcPct val="50000"/>
                </a:spcBef>
              </a:pPr>
              <a:r>
                <a:rPr lang="en-US" b="0"/>
                <a:t>6</a:t>
              </a:r>
            </a:p>
            <a:p>
              <a:pPr>
                <a:spcBef>
                  <a:spcPct val="50000"/>
                </a:spcBef>
              </a:pPr>
              <a:r>
                <a:rPr lang="en-US" b="0"/>
                <a:t>7</a:t>
              </a:r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" name="Text Box 37"/>
            <p:cNvSpPr txBox="1">
              <a:spLocks noChangeArrowheads="1"/>
            </p:cNvSpPr>
            <p:nvPr/>
          </p:nvSpPr>
          <p:spPr bwMode="auto">
            <a:xfrm>
              <a:off x="4000500" y="2376487"/>
              <a:ext cx="609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7 7</a:t>
              </a:r>
            </a:p>
          </p:txBody>
        </p:sp>
        <p:sp>
          <p:nvSpPr>
            <p:cNvPr id="6" name="Text Box 38"/>
            <p:cNvSpPr txBox="1">
              <a:spLocks noChangeArrowheads="1"/>
            </p:cNvSpPr>
            <p:nvPr/>
          </p:nvSpPr>
          <p:spPr bwMode="auto">
            <a:xfrm>
              <a:off x="4000500" y="2914649"/>
              <a:ext cx="1447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0"/>
                <a:t>1 2 7</a:t>
              </a:r>
              <a:r>
                <a:rPr lang="en-US"/>
                <a:t> </a:t>
              </a:r>
            </a:p>
          </p:txBody>
        </p:sp>
        <p:sp>
          <p:nvSpPr>
            <p:cNvPr id="7" name="Text Box 39"/>
            <p:cNvSpPr txBox="1">
              <a:spLocks noChangeArrowheads="1"/>
            </p:cNvSpPr>
            <p:nvPr/>
          </p:nvSpPr>
          <p:spPr bwMode="auto">
            <a:xfrm>
              <a:off x="4000500" y="3448049"/>
              <a:ext cx="914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0"/>
                <a:t>0 4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7162800" y="11430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7171" y="1494990"/>
            <a:ext cx="2332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>
                <a:latin typeface="Arial" pitchFamily="34" charset="0"/>
              </a:rPr>
              <a:t>Find the mean.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76059" y="2091890"/>
            <a:ext cx="2601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>
                <a:latin typeface="Arial" pitchFamily="34" charset="0"/>
              </a:rPr>
              <a:t>Find the median.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7171" y="2625290"/>
            <a:ext cx="234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>
                <a:latin typeface="Arial" pitchFamily="34" charset="0"/>
              </a:rPr>
              <a:t>Find the mode.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248400" y="3270250"/>
            <a:ext cx="2084387" cy="457200"/>
            <a:chOff x="3439" y="1584"/>
            <a:chExt cx="1313" cy="288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439" y="1584"/>
              <a:ext cx="1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Key:</a:t>
              </a:r>
              <a:r>
                <a:rPr lang="en-US" b="0">
                  <a:latin typeface="FranklinGothic-BookCnd" charset="0"/>
                </a:rPr>
                <a:t> </a:t>
              </a:r>
              <a:r>
                <a:rPr lang="en-US" b="0"/>
                <a:t>5</a:t>
              </a:r>
              <a:r>
                <a:rPr lang="en-US" b="0">
                  <a:latin typeface="FranklinGothic-BookCnd" charset="0"/>
                </a:rPr>
                <a:t>  </a:t>
              </a:r>
              <a:r>
                <a:rPr lang="en-US" b="0"/>
                <a:t>7</a:t>
              </a:r>
              <a:r>
                <a:rPr lang="en-US" b="0">
                  <a:latin typeface="FranklinGothic-BookCnd" charset="0"/>
                </a:rPr>
                <a:t> </a:t>
              </a:r>
              <a:r>
                <a:rPr lang="en-US" b="0">
                  <a:latin typeface="MathematicalPiLTStd-1" charset="0"/>
                </a:rPr>
                <a:t>= </a:t>
              </a:r>
              <a:r>
                <a:rPr lang="en-US" b="0"/>
                <a:t>5.7</a:t>
              </a:r>
            </a:p>
          </p:txBody>
        </p:sp>
        <p:sp>
          <p:nvSpPr>
            <p:cNvPr id="16" name="Line 42"/>
            <p:cNvSpPr>
              <a:spLocks noChangeShapeType="1"/>
            </p:cNvSpPr>
            <p:nvPr/>
          </p:nvSpPr>
          <p:spPr bwMode="auto">
            <a:xfrm>
              <a:off x="4104" y="16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67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mean, median,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and mode.                                                 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715000" y="1661318"/>
            <a:ext cx="3214687" cy="2668588"/>
            <a:chOff x="2964656" y="2094706"/>
            <a:chExt cx="3214687" cy="2668588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2964656" y="2115344"/>
              <a:ext cx="336550" cy="2647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0"/>
                <a:t>1</a:t>
              </a:r>
            </a:p>
            <a:p>
              <a:r>
                <a:rPr lang="en-US" b="0"/>
                <a:t>2</a:t>
              </a:r>
            </a:p>
            <a:p>
              <a:r>
                <a:rPr lang="en-US" b="0"/>
                <a:t>3</a:t>
              </a:r>
            </a:p>
            <a:p>
              <a:r>
                <a:rPr lang="en-US" b="0"/>
                <a:t>4</a:t>
              </a:r>
            </a:p>
            <a:p>
              <a:endParaRPr lang="en-US" b="0"/>
            </a:p>
            <a:p>
              <a:endParaRPr lang="en-US" b="0"/>
            </a:p>
            <a:p>
              <a:endParaRPr lang="en-US" b="0">
                <a:latin typeface="FranklinGothic-BookCnd" charset="0"/>
              </a:endParaRP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3269456" y="2094706"/>
              <a:ext cx="23320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0" dirty="0"/>
                <a:t>2 3 5 9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269456" y="2475706"/>
              <a:ext cx="2362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0" dirty="0"/>
                <a:t>3 6 7 8 9</a:t>
              </a: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3269456" y="3212306"/>
              <a:ext cx="15446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0"/>
                <a:t>1 1 2 4 6 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3955256" y="3590131"/>
              <a:ext cx="22240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</a:rPr>
                <a:t>Key:</a:t>
              </a:r>
              <a:r>
                <a:rPr lang="en-US" b="0"/>
                <a:t> 1 2 = 12</a:t>
              </a: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6019800" y="1661318"/>
            <a:ext cx="31750" cy="1724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96200" y="3156743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711 </a:t>
            </a:r>
            <a:r>
              <a:rPr lang="en-US" smtClean="0"/>
              <a:t>#3,4,8,10,12,15-18, 20</a:t>
            </a:r>
            <a:endParaRPr lang="en-US" dirty="0" smtClean="0"/>
          </a:p>
          <a:p>
            <a:r>
              <a:rPr lang="en-US" dirty="0" smtClean="0"/>
              <a:t>Challenge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428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1E7D619A-57AE-4FEF-9C72-A22E22E427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1137FA-2520-4F25-A4D7-A8A434D756D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5083C49-4D28-43CE-9062-4B6B4E92D880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TP030004286</Template>
  <TotalTime>18</TotalTime>
  <Words>244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TP030004286</vt:lpstr>
      <vt:lpstr>Lesson 13.5</vt:lpstr>
      <vt:lpstr>Stem-and-Leaf Plot</vt:lpstr>
      <vt:lpstr>Make a stem-and-leaf plot.</vt:lpstr>
      <vt:lpstr>Make a stem-and-leaf plot</vt:lpstr>
      <vt:lpstr>Interpreting Stem-and-Leaf Plots</vt:lpstr>
      <vt:lpstr>Finding Mean, Median, and Mode</vt:lpstr>
      <vt:lpstr>PowerPoint Presentation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13.5</dc:title>
  <dc:creator>Monika</dc:creator>
  <cp:lastModifiedBy>Monika</cp:lastModifiedBy>
  <cp:revision>4</cp:revision>
  <dcterms:created xsi:type="dcterms:W3CDTF">2011-04-29T14:30:34Z</dcterms:created>
  <dcterms:modified xsi:type="dcterms:W3CDTF">2011-04-29T14:49:21Z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TC300042869990</vt:lpwstr>
  </property>
</Properties>
</file>