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923B7C-BF1E-4CF4-85DA-D9B1190F95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F7BABE-491B-40CA-8527-D5FAFD3A8F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8963" y="274638"/>
            <a:ext cx="174783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92275" y="274638"/>
            <a:ext cx="5094288"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E69DFD-4757-4E10-8A77-A979C2E23D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DE70D4-4200-49F7-B8E1-AF4D96FBC8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2F52D1-5741-43D4-A82B-2715FCB776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63713" y="1600200"/>
            <a:ext cx="33845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0663" y="1600200"/>
            <a:ext cx="33861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F2F4C2-3163-48A7-A1A9-E34AA4845E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ACF840A-67B6-4129-876C-86EB450399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151A9D7-1533-4D69-BD9A-C168B1C4DD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C468E8D-BE5F-4EEB-B476-E2E5C78DD0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F02055-26B1-4B78-863E-B0E8EC5A68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36E14DB-563B-4B3F-B20D-3860F010DC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1"/>
          <p:cNvPicPr>
            <a:picLocks noChangeAspect="1" noChangeArrowheads="1"/>
          </p:cNvPicPr>
          <p:nvPr/>
        </p:nvPicPr>
        <p:blipFill>
          <a:blip r:embed="rId13"/>
          <a:srcRect/>
          <a:stretch>
            <a:fillRect/>
          </a:stretch>
        </p:blipFill>
        <p:spPr bwMode="auto">
          <a:xfrm>
            <a:off x="0" y="-26988"/>
            <a:ext cx="9144000" cy="6884988"/>
          </a:xfrm>
          <a:prstGeom prst="rect">
            <a:avLst/>
          </a:prstGeom>
          <a:noFill/>
        </p:spPr>
      </p:pic>
      <p:sp>
        <p:nvSpPr>
          <p:cNvPr id="1026" name="Rectangle 2"/>
          <p:cNvSpPr>
            <a:spLocks noGrp="1" noChangeArrowheads="1"/>
          </p:cNvSpPr>
          <p:nvPr>
            <p:ph type="title"/>
          </p:nvPr>
        </p:nvSpPr>
        <p:spPr bwMode="auto">
          <a:xfrm>
            <a:off x="1692275" y="274638"/>
            <a:ext cx="6994525"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1763713" y="1600200"/>
            <a:ext cx="69230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1763713" y="6245225"/>
            <a:ext cx="2160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4140200" y="6245225"/>
            <a:ext cx="32400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7596188" y="6245225"/>
            <a:ext cx="109061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6916959-7F5F-4A87-AC24-2B3555DA4C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Arial" charset="0"/>
        </a:defRPr>
      </a:lvl2pPr>
      <a:lvl3pPr algn="ctr" rtl="0" eaLnBrk="1" fontAlgn="base" hangingPunct="1">
        <a:spcBef>
          <a:spcPct val="0"/>
        </a:spcBef>
        <a:spcAft>
          <a:spcPct val="0"/>
        </a:spcAft>
        <a:defRPr sz="4000">
          <a:solidFill>
            <a:schemeClr val="tx2"/>
          </a:solidFill>
          <a:latin typeface="Arial" charset="0"/>
        </a:defRPr>
      </a:lvl3pPr>
      <a:lvl4pPr algn="ctr" rtl="0" eaLnBrk="1" fontAlgn="base" hangingPunct="1">
        <a:spcBef>
          <a:spcPct val="0"/>
        </a:spcBef>
        <a:spcAft>
          <a:spcPct val="0"/>
        </a:spcAft>
        <a:defRPr sz="4000">
          <a:solidFill>
            <a:schemeClr val="tx2"/>
          </a:solidFill>
          <a:latin typeface="Arial" charset="0"/>
        </a:defRPr>
      </a:lvl4pPr>
      <a:lvl5pPr algn="ctr" rtl="0" eaLnBrk="1" fontAlgn="base" hangingPunct="1">
        <a:spcBef>
          <a:spcPct val="0"/>
        </a:spcBef>
        <a:spcAft>
          <a:spcPct val="0"/>
        </a:spcAft>
        <a:defRPr sz="4000">
          <a:solidFill>
            <a:schemeClr val="tx2"/>
          </a:solidFill>
          <a:latin typeface="Arial" charset="0"/>
        </a:defRPr>
      </a:lvl5pPr>
      <a:lvl6pPr marL="457200" algn="ctr" rtl="0" eaLnBrk="1" fontAlgn="base" hangingPunct="1">
        <a:spcBef>
          <a:spcPct val="0"/>
        </a:spcBef>
        <a:spcAft>
          <a:spcPct val="0"/>
        </a:spcAft>
        <a:defRPr sz="4000">
          <a:solidFill>
            <a:schemeClr val="tx2"/>
          </a:solidFill>
          <a:latin typeface="Arial" charset="0"/>
        </a:defRPr>
      </a:lvl6pPr>
      <a:lvl7pPr marL="914400" algn="ctr" rtl="0" eaLnBrk="1" fontAlgn="base" hangingPunct="1">
        <a:spcBef>
          <a:spcPct val="0"/>
        </a:spcBef>
        <a:spcAft>
          <a:spcPct val="0"/>
        </a:spcAft>
        <a:defRPr sz="4000">
          <a:solidFill>
            <a:schemeClr val="tx2"/>
          </a:solidFill>
          <a:latin typeface="Arial" charset="0"/>
        </a:defRPr>
      </a:lvl7pPr>
      <a:lvl8pPr marL="1371600" algn="ctr" rtl="0" eaLnBrk="1" fontAlgn="base" hangingPunct="1">
        <a:spcBef>
          <a:spcPct val="0"/>
        </a:spcBef>
        <a:spcAft>
          <a:spcPct val="0"/>
        </a:spcAft>
        <a:defRPr sz="4000">
          <a:solidFill>
            <a:schemeClr val="tx2"/>
          </a:solidFill>
          <a:latin typeface="Arial" charset="0"/>
        </a:defRPr>
      </a:lvl8pPr>
      <a:lvl9pPr marL="1828800" algn="ctr" rtl="0" eaLnBrk="1" fontAlgn="base" hangingPunct="1">
        <a:spcBef>
          <a:spcPct val="0"/>
        </a:spcBef>
        <a:spcAft>
          <a:spcPct val="0"/>
        </a:spcAft>
        <a:defRPr sz="40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1763713" y="333375"/>
            <a:ext cx="7056437" cy="1079500"/>
          </a:xfrm>
        </p:spPr>
        <p:txBody>
          <a:bodyPr/>
          <a:lstStyle/>
          <a:p>
            <a:r>
              <a:rPr lang="en-US" dirty="0" smtClean="0"/>
              <a:t>Lesso</a:t>
            </a:r>
            <a:r>
              <a:rPr lang="en-US" dirty="0" smtClean="0"/>
              <a:t>n 13.2</a:t>
            </a:r>
            <a:endParaRPr lang="en-US" dirty="0"/>
          </a:p>
        </p:txBody>
      </p:sp>
      <p:sp>
        <p:nvSpPr>
          <p:cNvPr id="2054" name="Rectangle 6"/>
          <p:cNvSpPr>
            <a:spLocks noGrp="1" noChangeArrowheads="1"/>
          </p:cNvSpPr>
          <p:nvPr>
            <p:ph type="subTitle" idx="1"/>
          </p:nvPr>
        </p:nvSpPr>
        <p:spPr>
          <a:xfrm>
            <a:off x="1908175" y="1700213"/>
            <a:ext cx="6911975" cy="4465637"/>
          </a:xfrm>
        </p:spPr>
        <p:txBody>
          <a:bodyPr/>
          <a:lstStyle/>
          <a:p>
            <a:r>
              <a:rPr lang="en-US" dirty="0" smtClean="0"/>
              <a:t>Goal:  The learner will use diagrams, tables, and lists to find outcomes.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Diagram</a:t>
            </a:r>
            <a:endParaRPr lang="en-US" dirty="0"/>
          </a:p>
        </p:txBody>
      </p:sp>
      <p:sp>
        <p:nvSpPr>
          <p:cNvPr id="3" name="Content Placeholder 2"/>
          <p:cNvSpPr>
            <a:spLocks noGrp="1"/>
          </p:cNvSpPr>
          <p:nvPr>
            <p:ph idx="1"/>
          </p:nvPr>
        </p:nvSpPr>
        <p:spPr/>
        <p:txBody>
          <a:bodyPr/>
          <a:lstStyle/>
          <a:p>
            <a:r>
              <a:rPr lang="en-US" dirty="0" smtClean="0"/>
              <a:t>An organized way to list all possible outcomes.</a:t>
            </a:r>
          </a:p>
          <a:p>
            <a:pPr lvl="1"/>
            <a:r>
              <a:rPr lang="en-US" sz="1800" dirty="0" smtClean="0"/>
              <a:t>You can choose a small or large size.  And you can paint a vase, jar, or plate.  What are the different kinds of pottery you can paint?</a:t>
            </a:r>
            <a:endParaRPr lang="en-US" sz="18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733800"/>
            <a:ext cx="77724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283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do this.</a:t>
            </a:r>
            <a:endParaRPr lang="en-US" dirty="0"/>
          </a:p>
        </p:txBody>
      </p:sp>
      <p:sp>
        <p:nvSpPr>
          <p:cNvPr id="3" name="Content Placeholder 2"/>
          <p:cNvSpPr>
            <a:spLocks noGrp="1"/>
          </p:cNvSpPr>
          <p:nvPr>
            <p:ph idx="1"/>
          </p:nvPr>
        </p:nvSpPr>
        <p:spPr/>
        <p:txBody>
          <a:bodyPr/>
          <a:lstStyle/>
          <a:p>
            <a:r>
              <a:rPr lang="en-US" sz="2000" dirty="0" smtClean="0"/>
              <a:t>You can order a turkey, ham or roast beef sandwich.  You can choose rye, white or oatmeal bread.  List all the possible sandwiches.</a:t>
            </a:r>
            <a:endParaRPr lang="en-US" sz="2000" dirty="0"/>
          </a:p>
        </p:txBody>
      </p:sp>
    </p:spTree>
    <p:extLst>
      <p:ext uri="{BB962C8B-B14F-4D97-AF65-F5344CB8AC3E}">
        <p14:creationId xmlns:p14="http://schemas.microsoft.com/office/powerpoint/2010/main" val="876360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do it.</a:t>
            </a:r>
            <a:endParaRPr lang="en-US" dirty="0"/>
          </a:p>
        </p:txBody>
      </p:sp>
      <p:sp>
        <p:nvSpPr>
          <p:cNvPr id="3" name="Content Placeholder 2"/>
          <p:cNvSpPr>
            <a:spLocks noGrp="1"/>
          </p:cNvSpPr>
          <p:nvPr>
            <p:ph idx="1"/>
          </p:nvPr>
        </p:nvSpPr>
        <p:spPr/>
        <p:txBody>
          <a:bodyPr/>
          <a:lstStyle/>
          <a:p>
            <a:r>
              <a:rPr lang="en-US" sz="2000" dirty="0" smtClean="0"/>
              <a:t>A roller hockey team is choosing jerseys.  The body can be red, white, purple, green, or blue.  The sleeves can be clack, red, or blue.  List all the possible jerseys that the team can choose.</a:t>
            </a:r>
            <a:endParaRPr lang="en-US" sz="2000" dirty="0"/>
          </a:p>
        </p:txBody>
      </p:sp>
    </p:spTree>
    <p:extLst>
      <p:ext uri="{BB962C8B-B14F-4D97-AF65-F5344CB8AC3E}">
        <p14:creationId xmlns:p14="http://schemas.microsoft.com/office/powerpoint/2010/main" val="2427513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Combinations and Permutations</a:t>
            </a:r>
            <a:endParaRPr lang="en-US" sz="3600" dirty="0"/>
          </a:p>
        </p:txBody>
      </p:sp>
      <p:sp>
        <p:nvSpPr>
          <p:cNvPr id="3" name="Content Placeholder 2"/>
          <p:cNvSpPr>
            <a:spLocks noGrp="1"/>
          </p:cNvSpPr>
          <p:nvPr>
            <p:ph idx="1"/>
          </p:nvPr>
        </p:nvSpPr>
        <p:spPr/>
        <p:txBody>
          <a:bodyPr/>
          <a:lstStyle/>
          <a:p>
            <a:r>
              <a:rPr lang="en-US" sz="2000" dirty="0" smtClean="0"/>
              <a:t>Combination is grouping objects.</a:t>
            </a:r>
          </a:p>
          <a:p>
            <a:pPr lvl="1"/>
            <a:r>
              <a:rPr lang="en-US" sz="1600" dirty="0" smtClean="0"/>
              <a:t>How many combinations of two letters can you make with the letters  A, B, and C?</a:t>
            </a:r>
          </a:p>
          <a:p>
            <a:pPr marL="0" indent="0">
              <a:buNone/>
            </a:pPr>
            <a:endParaRPr lang="en-US" sz="2000" dirty="0"/>
          </a:p>
          <a:p>
            <a:r>
              <a:rPr lang="en-US" sz="2000" dirty="0" smtClean="0"/>
              <a:t>Permutation is ordering objects.</a:t>
            </a:r>
          </a:p>
          <a:p>
            <a:pPr lvl="1"/>
            <a:r>
              <a:rPr lang="en-US" sz="1600" dirty="0" smtClean="0"/>
              <a:t>How many permutations, different orders, of two letters can you make with the letters A, B, and C?</a:t>
            </a:r>
            <a:endParaRPr lang="en-US" sz="1600" dirty="0"/>
          </a:p>
        </p:txBody>
      </p:sp>
    </p:spTree>
    <p:extLst>
      <p:ext uri="{BB962C8B-B14F-4D97-AF65-F5344CB8AC3E}">
        <p14:creationId xmlns:p14="http://schemas.microsoft.com/office/powerpoint/2010/main" val="3256801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Combination</a:t>
            </a:r>
            <a:endParaRPr lang="en-US" dirty="0"/>
          </a:p>
        </p:txBody>
      </p:sp>
      <p:sp>
        <p:nvSpPr>
          <p:cNvPr id="3" name="Content Placeholder 2"/>
          <p:cNvSpPr>
            <a:spLocks noGrp="1"/>
          </p:cNvSpPr>
          <p:nvPr>
            <p:ph idx="1"/>
          </p:nvPr>
        </p:nvSpPr>
        <p:spPr/>
        <p:txBody>
          <a:bodyPr/>
          <a:lstStyle/>
          <a:p>
            <a:r>
              <a:rPr lang="en-US" sz="1800" dirty="0" smtClean="0"/>
              <a:t>You can choose 2 toppings for a sundae from nuts, sprinkles, caramel, and marshmallows.  Find the possible pairs of toppings.</a:t>
            </a:r>
            <a:endParaRPr lang="en-US" sz="1800" dirty="0"/>
          </a:p>
        </p:txBody>
      </p:sp>
      <p:sp>
        <p:nvSpPr>
          <p:cNvPr id="4" name="TextBox 3"/>
          <p:cNvSpPr txBox="1"/>
          <p:nvPr/>
        </p:nvSpPr>
        <p:spPr>
          <a:xfrm>
            <a:off x="1828800" y="5393929"/>
            <a:ext cx="4876800" cy="646331"/>
          </a:xfrm>
          <a:prstGeom prst="rect">
            <a:avLst/>
          </a:prstGeom>
          <a:noFill/>
        </p:spPr>
        <p:txBody>
          <a:bodyPr wrap="square" rtlCol="0">
            <a:spAutoFit/>
          </a:bodyPr>
          <a:lstStyle/>
          <a:p>
            <a:r>
              <a:rPr lang="en-US" dirty="0" smtClean="0"/>
              <a:t>Why is this a combination?  Why doesn’t order matter?</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56913932"/>
              </p:ext>
            </p:extLst>
          </p:nvPr>
        </p:nvGraphicFramePr>
        <p:xfrm>
          <a:off x="2209800" y="2590800"/>
          <a:ext cx="6400800" cy="2595880"/>
        </p:xfrm>
        <a:graphic>
          <a:graphicData uri="http://schemas.openxmlformats.org/drawingml/2006/table">
            <a:tbl>
              <a:tblPr firstRow="1" bandRow="1">
                <a:tableStyleId>{21E4AEA4-8DFA-4A89-87EB-49C32662AFE0}</a:tableStyleId>
              </a:tblPr>
              <a:tblGrid>
                <a:gridCol w="880110"/>
                <a:gridCol w="1280160"/>
                <a:gridCol w="1200150"/>
                <a:gridCol w="1680210"/>
                <a:gridCol w="1360170"/>
              </a:tblGrid>
              <a:tr h="370840">
                <a:tc>
                  <a:txBody>
                    <a:bodyPr/>
                    <a:lstStyle/>
                    <a:p>
                      <a:r>
                        <a:rPr lang="en-US" dirty="0" smtClean="0"/>
                        <a:t>Nuts</a:t>
                      </a:r>
                      <a:endParaRPr lang="en-US" dirty="0"/>
                    </a:p>
                  </a:txBody>
                  <a:tcPr/>
                </a:tc>
                <a:tc>
                  <a:txBody>
                    <a:bodyPr/>
                    <a:lstStyle/>
                    <a:p>
                      <a:r>
                        <a:rPr lang="en-US" dirty="0" smtClean="0"/>
                        <a:t>Sprinkles</a:t>
                      </a:r>
                      <a:endParaRPr lang="en-US" dirty="0"/>
                    </a:p>
                  </a:txBody>
                  <a:tcPr/>
                </a:tc>
                <a:tc>
                  <a:txBody>
                    <a:bodyPr/>
                    <a:lstStyle/>
                    <a:p>
                      <a:r>
                        <a:rPr lang="en-US" dirty="0" smtClean="0"/>
                        <a:t>Caramel</a:t>
                      </a:r>
                      <a:endParaRPr lang="en-US" dirty="0"/>
                    </a:p>
                  </a:txBody>
                  <a:tcPr/>
                </a:tc>
                <a:tc>
                  <a:txBody>
                    <a:bodyPr/>
                    <a:lstStyle/>
                    <a:p>
                      <a:r>
                        <a:rPr lang="en-US" sz="1600" dirty="0" smtClean="0"/>
                        <a:t>Marshmallows</a:t>
                      </a:r>
                      <a:endParaRPr lang="en-US" sz="1600" dirty="0"/>
                    </a:p>
                  </a:txBody>
                  <a:tcPr/>
                </a:tc>
                <a:tc>
                  <a:txBody>
                    <a:bodyPr/>
                    <a:lstStyle/>
                    <a:p>
                      <a:r>
                        <a:rPr lang="en-US" dirty="0" smtClean="0"/>
                        <a:t>Outcomes</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88660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Permutation</a:t>
            </a:r>
            <a:endParaRPr lang="en-US" dirty="0"/>
          </a:p>
        </p:txBody>
      </p:sp>
      <p:sp>
        <p:nvSpPr>
          <p:cNvPr id="3" name="Content Placeholder 2"/>
          <p:cNvSpPr>
            <a:spLocks noGrp="1"/>
          </p:cNvSpPr>
          <p:nvPr>
            <p:ph idx="1"/>
          </p:nvPr>
        </p:nvSpPr>
        <p:spPr/>
        <p:txBody>
          <a:bodyPr/>
          <a:lstStyle/>
          <a:p>
            <a:r>
              <a:rPr lang="en-US" sz="1800" dirty="0" smtClean="0"/>
              <a:t>List all two digit numbers that can be formed using two different digits from 1, 4, 7, and 9.</a:t>
            </a:r>
            <a:endParaRPr lang="en-US" sz="1800" dirty="0"/>
          </a:p>
        </p:txBody>
      </p:sp>
      <p:sp>
        <p:nvSpPr>
          <p:cNvPr id="4" name="TextBox 3"/>
          <p:cNvSpPr txBox="1"/>
          <p:nvPr/>
        </p:nvSpPr>
        <p:spPr>
          <a:xfrm>
            <a:off x="5562600" y="5181600"/>
            <a:ext cx="3124200" cy="646331"/>
          </a:xfrm>
          <a:prstGeom prst="rect">
            <a:avLst/>
          </a:prstGeom>
          <a:noFill/>
        </p:spPr>
        <p:txBody>
          <a:bodyPr wrap="square" rtlCol="0">
            <a:spAutoFit/>
          </a:bodyPr>
          <a:lstStyle/>
          <a:p>
            <a:r>
              <a:rPr lang="en-US" dirty="0" smtClean="0"/>
              <a:t>Why is this a permutation?  Why does order matter?</a:t>
            </a:r>
            <a:endParaRPr lang="en-US" dirty="0"/>
          </a:p>
        </p:txBody>
      </p:sp>
    </p:spTree>
    <p:extLst>
      <p:ext uri="{BB962C8B-B14F-4D97-AF65-F5344CB8AC3E}">
        <p14:creationId xmlns:p14="http://schemas.microsoft.com/office/powerpoint/2010/main" val="311579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Permutation or Combination?</a:t>
            </a:r>
            <a:endParaRPr lang="en-US" dirty="0"/>
          </a:p>
        </p:txBody>
      </p:sp>
      <p:sp>
        <p:nvSpPr>
          <p:cNvPr id="3" name="Content Placeholder 2"/>
          <p:cNvSpPr>
            <a:spLocks noGrp="1"/>
          </p:cNvSpPr>
          <p:nvPr>
            <p:ph idx="1"/>
          </p:nvPr>
        </p:nvSpPr>
        <p:spPr/>
        <p:txBody>
          <a:bodyPr/>
          <a:lstStyle/>
          <a:p>
            <a:r>
              <a:rPr lang="en-US" sz="2000" dirty="0" smtClean="0"/>
              <a:t>Decide if it is a permutation or combination.</a:t>
            </a:r>
          </a:p>
          <a:p>
            <a:pPr lvl="1"/>
            <a:r>
              <a:rPr lang="en-US" sz="1600" dirty="0" smtClean="0"/>
              <a:t>Running a race a having 1</a:t>
            </a:r>
            <a:r>
              <a:rPr lang="en-US" sz="1600" baseline="30000" dirty="0" smtClean="0"/>
              <a:t>st</a:t>
            </a:r>
            <a:r>
              <a:rPr lang="en-US" sz="1600" dirty="0" smtClean="0"/>
              <a:t>, 2</a:t>
            </a:r>
            <a:r>
              <a:rPr lang="en-US" sz="1600" baseline="30000" dirty="0" smtClean="0"/>
              <a:t>nd</a:t>
            </a:r>
            <a:r>
              <a:rPr lang="en-US" sz="1600" dirty="0" smtClean="0"/>
              <a:t> and 3</a:t>
            </a:r>
            <a:r>
              <a:rPr lang="en-US" sz="1600" baseline="30000" dirty="0" smtClean="0"/>
              <a:t>rd</a:t>
            </a:r>
            <a:r>
              <a:rPr lang="en-US" sz="1600" dirty="0" smtClean="0"/>
              <a:t> place.</a:t>
            </a:r>
          </a:p>
          <a:p>
            <a:pPr lvl="1"/>
            <a:r>
              <a:rPr lang="en-US" sz="1600" dirty="0" smtClean="0"/>
              <a:t>Making a team for basketball.</a:t>
            </a:r>
          </a:p>
          <a:p>
            <a:pPr lvl="1"/>
            <a:r>
              <a:rPr lang="en-US" sz="1600" dirty="0" smtClean="0"/>
              <a:t>You can choose two vegetables for a stir-fry and list all the possible pairs of vegetables.</a:t>
            </a:r>
          </a:p>
          <a:p>
            <a:pPr lvl="1"/>
            <a:r>
              <a:rPr lang="en-US" sz="1600" dirty="0" smtClean="0"/>
              <a:t>You are placing a math book, a novel, and a dictionary on the shelf and list all the possible orders for the books.</a:t>
            </a:r>
            <a:endParaRPr lang="en-US" sz="1600" dirty="0"/>
          </a:p>
        </p:txBody>
      </p:sp>
    </p:spTree>
    <p:extLst>
      <p:ext uri="{BB962C8B-B14F-4D97-AF65-F5344CB8AC3E}">
        <p14:creationId xmlns:p14="http://schemas.microsoft.com/office/powerpoint/2010/main" val="3580256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P.693 #1-7, 11-12, 18, 19</a:t>
            </a:r>
            <a:endParaRPr lang="en-US" dirty="0"/>
          </a:p>
        </p:txBody>
      </p:sp>
    </p:spTree>
    <p:extLst>
      <p:ext uri="{BB962C8B-B14F-4D97-AF65-F5344CB8AC3E}">
        <p14:creationId xmlns:p14="http://schemas.microsoft.com/office/powerpoint/2010/main" val="3895063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P030001183">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4" ma:contentTypeDescription="Create a new document." ma:contentTypeScope="" ma:versionID="e4b7918f6d70a6bbd3ae09fdaae93119"/>
</file>

<file path=customXml/itemProps1.xml><?xml version="1.0" encoding="utf-8"?>
<ds:datastoreItem xmlns:ds="http://schemas.openxmlformats.org/officeDocument/2006/customXml" ds:itemID="{D2066F59-6A6E-40E1-BA12-8E1901CBC4AF}">
  <ds:schemaRefs>
    <ds:schemaRef ds:uri="http://schemas.microsoft.com/sharepoint/v3/contenttype/forms"/>
  </ds:schemaRefs>
</ds:datastoreItem>
</file>

<file path=customXml/itemProps2.xml><?xml version="1.0" encoding="utf-8"?>
<ds:datastoreItem xmlns:ds="http://schemas.openxmlformats.org/officeDocument/2006/customXml" ds:itemID="{4DD75295-FDF2-4460-B3CB-466356DCD2E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B6C67DE-6B07-4DCE-9449-298FC7A651ED}">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TP030001183</Template>
  <TotalTime>21</TotalTime>
  <Words>358</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TP030001183</vt:lpstr>
      <vt:lpstr>Lesson 13.2</vt:lpstr>
      <vt:lpstr>Tree Diagram</vt:lpstr>
      <vt:lpstr>Let’s do this.</vt:lpstr>
      <vt:lpstr>You do it.</vt:lpstr>
      <vt:lpstr>Combinations and Permutations</vt:lpstr>
      <vt:lpstr>Combination</vt:lpstr>
      <vt:lpstr>Permutation</vt:lpstr>
      <vt:lpstr>Permutation or Combination?</vt:lpstr>
      <vt:lpstr>Assignment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13.2</dc:title>
  <dc:creator>Monika</dc:creator>
  <cp:lastModifiedBy>Monika</cp:lastModifiedBy>
  <cp:revision>5</cp:revision>
  <dcterms:created xsi:type="dcterms:W3CDTF">2011-03-31T16:09:40Z</dcterms:created>
  <dcterms:modified xsi:type="dcterms:W3CDTF">2011-03-31T16:31:02Z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TC300011839990</vt:lpwstr>
  </property>
</Properties>
</file>