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19797"/>
    <a:srgbClr val="E3CD74"/>
    <a:srgbClr val="EEB42D"/>
    <a:srgbClr val="EED4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7" autoAdjust="0"/>
    <p:restoredTop sz="94649" autoAdjust="0"/>
  </p:normalViewPr>
  <p:slideViewPr>
    <p:cSldViewPr>
      <p:cViewPr varScale="1">
        <p:scale>
          <a:sx n="70" d="100"/>
          <a:sy n="70" d="100"/>
        </p:scale>
        <p:origin x="-137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66800" y="1905000"/>
            <a:ext cx="6248400" cy="2438400"/>
          </a:xfrm>
        </p:spPr>
        <p:txBody>
          <a:bodyPr/>
          <a:lstStyle>
            <a:lvl1pPr>
              <a:defRPr sz="54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4419600"/>
            <a:ext cx="6140450" cy="609600"/>
          </a:xfrm>
        </p:spPr>
        <p:txBody>
          <a:bodyPr/>
          <a:lstStyle>
            <a:lvl1pPr marL="0" indent="0">
              <a:buFontTx/>
              <a:buNone/>
              <a:defRPr sz="32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1066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172200" y="6248400"/>
            <a:ext cx="1752600" cy="457200"/>
          </a:xfrm>
        </p:spPr>
        <p:txBody>
          <a:bodyPr/>
          <a:lstStyle>
            <a:lvl1pPr>
              <a:defRPr sz="1000"/>
            </a:lvl1pPr>
          </a:lstStyle>
          <a:p>
            <a:fld id="{F6E92C7C-1F26-4A2A-A2AD-B6AB77AFE69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58FCC3-568E-4A39-9255-266940C274F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989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72200" y="838200"/>
            <a:ext cx="175260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838200"/>
            <a:ext cx="510540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08D749-30E5-4122-9495-14AD227A912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027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16810D-CC58-4841-9341-69A5ADB9721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380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07C028-AD9D-4EE7-B6F4-998D42980D3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340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2209800"/>
            <a:ext cx="34290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2209800"/>
            <a:ext cx="34290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84F93F-5508-44D5-8FD0-C2027AA2B9A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07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6EDA92-E22F-4D67-81AB-4FE393A7320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474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2D816A-D456-4D0E-89D7-3AE094CCE8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947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5621E6-DFB1-4D13-B020-A408B4844AC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320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616AE6-DBD8-4834-B6E9-50375073A0F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332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65C5AF-3F0A-4F3C-9A7B-5C773152459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977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838200"/>
            <a:ext cx="70104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2209800"/>
            <a:ext cx="7010400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24000" y="6324600"/>
            <a:ext cx="1295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71800" y="6324600"/>
            <a:ext cx="28956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019800" y="6324600"/>
            <a:ext cx="1295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AA31BD0C-0A6B-4604-BEA9-79672BF494A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 Blac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 Blac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 Blac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dirty="0" smtClean="0"/>
              <a:t>Goal:  The learner will solve one-step addition equations.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Lesson 12.2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9084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P.638 #5-19 odd, 22, 37, 39, 45, 47, 48</a:t>
            </a:r>
          </a:p>
          <a:p>
            <a:pPr lvl="1"/>
            <a:r>
              <a:rPr lang="en-US" dirty="0" smtClean="0"/>
              <a:t>You must write an equation for 45, 47 and 48 for credit.</a:t>
            </a:r>
          </a:p>
          <a:p>
            <a:pPr lvl="1"/>
            <a:r>
              <a:rPr lang="en-US" dirty="0" smtClean="0"/>
              <a:t>You must show your work!</a:t>
            </a:r>
          </a:p>
          <a:p>
            <a:pPr lvl="1"/>
            <a:r>
              <a:rPr lang="en-US" dirty="0" smtClean="0"/>
              <a:t>No </a:t>
            </a:r>
            <a:r>
              <a:rPr lang="en-US" smtClean="0"/>
              <a:t>calculators today.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8240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The Golden Rule of Algebra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you do unto one side of the equation, you must therefore do unto the other.</a:t>
            </a:r>
          </a:p>
          <a:p>
            <a:pPr lvl="1"/>
            <a:r>
              <a:rPr lang="en-US" dirty="0" smtClean="0"/>
              <a:t>Equations are like a balance scale, both sides must stay equal.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1462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 Mental Math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What’s the opposite of addition?</a:t>
            </a:r>
          </a:p>
          <a:p>
            <a:r>
              <a:rPr lang="en-US" dirty="0" smtClean="0"/>
              <a:t>If I add 3, then how can I go back and remove the 3?</a:t>
            </a:r>
          </a:p>
          <a:p>
            <a:r>
              <a:rPr lang="en-US" dirty="0" smtClean="0"/>
              <a:t>What is 3 + (-3)?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4281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Solve the equation.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x + 12 = 25		x + 9 = 16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You must show your work!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4158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Solve on your own.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 + 25 = 140		Check it!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721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few more…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x + 2.5 = 10.7		8.35 + r = 10.55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6164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Sometimes you have to do a little extra.</a:t>
            </a:r>
            <a:endParaRPr lang="en-US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sz="2000" dirty="0" smtClean="0"/>
                  <a:t>You may have to simplify before you solve.</a:t>
                </a:r>
              </a:p>
              <a:p>
                <a:endParaRPr lang="en-US" sz="2000" dirty="0"/>
              </a:p>
              <a:p>
                <a:r>
                  <a:rPr lang="en-US" sz="2000" dirty="0" smtClean="0"/>
                  <a:t>k + 14.8 – 3.2 = 20		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𝑎</m:t>
                    </m:r>
                    <m:r>
                      <a:rPr lang="en-US" sz="2000" b="0" i="1" smtClean="0">
                        <a:latin typeface="Cambria Math"/>
                      </a:rPr>
                      <m:t>+3=22 −</m:t>
                    </m:r>
                    <m:sSup>
                      <m:sSup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/>
                          </a:rPr>
                          <m:t>4</m:t>
                        </m:r>
                      </m:e>
                      <m:sup>
                        <m:r>
                          <a:rPr lang="en-US" sz="2000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000" dirty="0" smtClean="0"/>
                  <a:t>		</a:t>
                </a:r>
                <a:endParaRPr lang="en-US" sz="20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696" t="-6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38915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Shopping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You buy an outfit at a vintage shop that costs $17.45.  You pay with a $20 bill.  What is the amount of change c that the clerk should give you?  You must write out an equation to solve.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273110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066800"/>
            <a:ext cx="7010400" cy="5105400"/>
          </a:xfrm>
        </p:spPr>
        <p:txBody>
          <a:bodyPr/>
          <a:lstStyle/>
          <a:p>
            <a:r>
              <a:rPr lang="en-US" dirty="0" smtClean="0"/>
              <a:t>You need 144 pine cones for an art project.  So far, you have picked up 87.  Write and solve an equation to find how many more you need.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486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eometric design template">
  <a:themeElements>
    <a:clrScheme name="Office Theme 11">
      <a:dk1>
        <a:srgbClr val="003399"/>
      </a:dk1>
      <a:lt1>
        <a:srgbClr val="A5D5EF"/>
      </a:lt1>
      <a:dk2>
        <a:srgbClr val="003399"/>
      </a:dk2>
      <a:lt2>
        <a:srgbClr val="3E3E5C"/>
      </a:lt2>
      <a:accent1>
        <a:srgbClr val="78AA95"/>
      </a:accent1>
      <a:accent2>
        <a:srgbClr val="1E8FE4"/>
      </a:accent2>
      <a:accent3>
        <a:srgbClr val="CFE7F6"/>
      </a:accent3>
      <a:accent4>
        <a:srgbClr val="002A82"/>
      </a:accent4>
      <a:accent5>
        <a:srgbClr val="BED2C8"/>
      </a:accent5>
      <a:accent6>
        <a:srgbClr val="1A81CF"/>
      </a:accent6>
      <a:hlink>
        <a:srgbClr val="CCECFF"/>
      </a:hlink>
      <a:folHlink>
        <a:srgbClr val="D2FAD2"/>
      </a:folHlink>
    </a:clrScheme>
    <a:fontScheme name="Office Theme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7EAC7E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729B72"/>
        </a:accent6>
        <a:hlink>
          <a:srgbClr val="009999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6699"/>
        </a:dk1>
        <a:lt1>
          <a:srgbClr val="FFCC99"/>
        </a:lt1>
        <a:dk2>
          <a:srgbClr val="DFD293"/>
        </a:dk2>
        <a:lt2>
          <a:srgbClr val="5C1F00"/>
        </a:lt2>
        <a:accent1>
          <a:srgbClr val="B7D7B5"/>
        </a:accent1>
        <a:accent2>
          <a:srgbClr val="BE7960"/>
        </a:accent2>
        <a:accent3>
          <a:srgbClr val="FFE2CA"/>
        </a:accent3>
        <a:accent4>
          <a:srgbClr val="005682"/>
        </a:accent4>
        <a:accent5>
          <a:srgbClr val="D8E8D7"/>
        </a:accent5>
        <a:accent6>
          <a:srgbClr val="AC6D56"/>
        </a:accent6>
        <a:hlink>
          <a:srgbClr val="169FD6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2D2015"/>
        </a:dk1>
        <a:lt1>
          <a:srgbClr val="006699"/>
        </a:lt1>
        <a:dk2>
          <a:srgbClr val="523E26"/>
        </a:dk2>
        <a:lt2>
          <a:srgbClr val="DFC08D"/>
        </a:lt2>
        <a:accent1>
          <a:srgbClr val="AAB99D"/>
        </a:accent1>
        <a:accent2>
          <a:srgbClr val="8F5F2F"/>
        </a:accent2>
        <a:accent3>
          <a:srgbClr val="B3AFAC"/>
        </a:accent3>
        <a:accent4>
          <a:srgbClr val="005682"/>
        </a:accent4>
        <a:accent5>
          <a:srgbClr val="D2D9CC"/>
        </a:accent5>
        <a:accent6>
          <a:srgbClr val="81552A"/>
        </a:accent6>
        <a:hlink>
          <a:srgbClr val="FFEF79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336699"/>
        </a:dk1>
        <a:lt1>
          <a:srgbClr val="C4DAC2"/>
        </a:lt1>
        <a:dk2>
          <a:srgbClr val="00405C"/>
        </a:dk2>
        <a:lt2>
          <a:srgbClr val="005A58"/>
        </a:lt2>
        <a:accent1>
          <a:srgbClr val="88C294"/>
        </a:accent1>
        <a:accent2>
          <a:srgbClr val="48C5EC"/>
        </a:accent2>
        <a:accent3>
          <a:srgbClr val="DEEADD"/>
        </a:accent3>
        <a:accent4>
          <a:srgbClr val="2A5682"/>
        </a:accent4>
        <a:accent5>
          <a:srgbClr val="C3DDC8"/>
        </a:accent5>
        <a:accent6>
          <a:srgbClr val="40B2D6"/>
        </a:accent6>
        <a:hlink>
          <a:srgbClr val="B2E7F2"/>
        </a:hlink>
        <a:folHlink>
          <a:srgbClr val="CC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1A6D9"/>
        </a:dk1>
        <a:lt1>
          <a:srgbClr val="FFFFFF"/>
        </a:lt1>
        <a:dk2>
          <a:srgbClr val="00486C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18DB9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33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175C87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14537A"/>
        </a:accent6>
        <a:hlink>
          <a:srgbClr val="009999"/>
        </a:hlink>
        <a:folHlink>
          <a:srgbClr val="66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3D5C"/>
        </a:dk2>
        <a:lt2>
          <a:srgbClr val="969696"/>
        </a:lt2>
        <a:accent1>
          <a:srgbClr val="ABCB9D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D2E2CC"/>
        </a:accent5>
        <a:accent6>
          <a:srgbClr val="E78A5C"/>
        </a:accent6>
        <a:hlink>
          <a:srgbClr val="0099CC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99CC"/>
        </a:accent1>
        <a:accent2>
          <a:srgbClr val="8EC8A0"/>
        </a:accent2>
        <a:accent3>
          <a:srgbClr val="FFFFFF"/>
        </a:accent3>
        <a:accent4>
          <a:srgbClr val="000000"/>
        </a:accent4>
        <a:accent5>
          <a:srgbClr val="AACAE2"/>
        </a:accent5>
        <a:accent6>
          <a:srgbClr val="80B591"/>
        </a:accent6>
        <a:hlink>
          <a:srgbClr val="00428A"/>
        </a:hlink>
        <a:folHlink>
          <a:srgbClr val="DAF0D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00"/>
        </a:dk1>
        <a:lt1>
          <a:srgbClr val="B3DBE9"/>
        </a:lt1>
        <a:dk2>
          <a:srgbClr val="DDDDDD"/>
        </a:dk2>
        <a:lt2>
          <a:srgbClr val="003366"/>
        </a:lt2>
        <a:accent1>
          <a:srgbClr val="11A5D9"/>
        </a:accent1>
        <a:accent2>
          <a:srgbClr val="52B34B"/>
        </a:accent2>
        <a:accent3>
          <a:srgbClr val="D6EAF2"/>
        </a:accent3>
        <a:accent4>
          <a:srgbClr val="2A5600"/>
        </a:accent4>
        <a:accent5>
          <a:srgbClr val="AACFE9"/>
        </a:accent5>
        <a:accent6>
          <a:srgbClr val="49A243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0">
        <a:dk1>
          <a:srgbClr val="336699"/>
        </a:dk1>
        <a:lt1>
          <a:srgbClr val="5F5F5F"/>
        </a:lt1>
        <a:dk2>
          <a:srgbClr val="000000"/>
        </a:dk2>
        <a:lt2>
          <a:srgbClr val="273D4D"/>
        </a:lt2>
        <a:accent1>
          <a:srgbClr val="0099CC"/>
        </a:accent1>
        <a:accent2>
          <a:srgbClr val="468A4B"/>
        </a:accent2>
        <a:accent3>
          <a:srgbClr val="AAAAAA"/>
        </a:accent3>
        <a:accent4>
          <a:srgbClr val="505050"/>
        </a:accent4>
        <a:accent5>
          <a:srgbClr val="AACAE2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003399"/>
        </a:dk1>
        <a:lt1>
          <a:srgbClr val="A5D5EF"/>
        </a:lt1>
        <a:dk2>
          <a:srgbClr val="003399"/>
        </a:dk2>
        <a:lt2>
          <a:srgbClr val="3E3E5C"/>
        </a:lt2>
        <a:accent1>
          <a:srgbClr val="78AA95"/>
        </a:accent1>
        <a:accent2>
          <a:srgbClr val="1E8FE4"/>
        </a:accent2>
        <a:accent3>
          <a:srgbClr val="CFE7F6"/>
        </a:accent3>
        <a:accent4>
          <a:srgbClr val="002A82"/>
        </a:accent4>
        <a:accent5>
          <a:srgbClr val="BED2C8"/>
        </a:accent5>
        <a:accent6>
          <a:srgbClr val="1A81CF"/>
        </a:accent6>
        <a:hlink>
          <a:srgbClr val="CCECFF"/>
        </a:hlink>
        <a:folHlink>
          <a:srgbClr val="D2FAD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2">
        <a:dk1>
          <a:srgbClr val="003300"/>
        </a:dk1>
        <a:lt1>
          <a:srgbClr val="D8E4D8"/>
        </a:lt1>
        <a:dk2>
          <a:srgbClr val="272D2C"/>
        </a:dk2>
        <a:lt2>
          <a:srgbClr val="777777"/>
        </a:lt2>
        <a:accent1>
          <a:srgbClr val="909082"/>
        </a:accent1>
        <a:accent2>
          <a:srgbClr val="55A9D3"/>
        </a:accent2>
        <a:accent3>
          <a:srgbClr val="E9EFE9"/>
        </a:accent3>
        <a:accent4>
          <a:srgbClr val="002A00"/>
        </a:accent4>
        <a:accent5>
          <a:srgbClr val="C6C6C1"/>
        </a:accent5>
        <a:accent6>
          <a:srgbClr val="4C99BF"/>
        </a:accent6>
        <a:hlink>
          <a:srgbClr val="FFCC66"/>
        </a:hlink>
        <a:folHlink>
          <a:srgbClr val="CCFF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Geometric design template</Template>
  <TotalTime>40</TotalTime>
  <Words>251</Words>
  <Application>Microsoft Office PowerPoint</Application>
  <PresentationFormat>On-screen Show (4:3)</PresentationFormat>
  <Paragraphs>30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Geometric design template</vt:lpstr>
      <vt:lpstr>Goal:  The learner will solve one-step addition equations.</vt:lpstr>
      <vt:lpstr>The Golden Rule of Algebra</vt:lpstr>
      <vt:lpstr>No Mental Math</vt:lpstr>
      <vt:lpstr>Solve the equation.</vt:lpstr>
      <vt:lpstr>Solve on your own.</vt:lpstr>
      <vt:lpstr>A few more…</vt:lpstr>
      <vt:lpstr>Sometimes you have to do a little extra.</vt:lpstr>
      <vt:lpstr>Shopping</vt:lpstr>
      <vt:lpstr>PowerPoint Presentation</vt:lpstr>
      <vt:lpstr>Assignment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Goal:  The learner will solve one-step addition equations.</dc:title>
  <dc:creator>Monika</dc:creator>
  <cp:lastModifiedBy>Monika</cp:lastModifiedBy>
  <cp:revision>4</cp:revision>
  <cp:lastPrinted>1601-01-01T00:00:00Z</cp:lastPrinted>
  <dcterms:created xsi:type="dcterms:W3CDTF">2011-05-06T14:59:48Z</dcterms:created>
  <dcterms:modified xsi:type="dcterms:W3CDTF">2011-05-09T13:42:51Z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TC010721371033</vt:lpwstr>
  </property>
</Properties>
</file>