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April 30,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April 30,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April 30,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April 30,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April 30,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April 30, 2011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April 30, 2011</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April 30, 2011</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April 30, 2011</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April 30, 2011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April 30, 2011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April 30, 2011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11.7</a:t>
            </a:r>
            <a:endParaRPr lang="en-US" dirty="0"/>
          </a:p>
        </p:txBody>
      </p:sp>
      <p:sp>
        <p:nvSpPr>
          <p:cNvPr id="3" name="Subtitle 2"/>
          <p:cNvSpPr>
            <a:spLocks noGrp="1"/>
          </p:cNvSpPr>
          <p:nvPr>
            <p:ph type="subTitle" idx="1"/>
          </p:nvPr>
        </p:nvSpPr>
        <p:spPr/>
        <p:txBody>
          <a:bodyPr/>
          <a:lstStyle/>
          <a:p>
            <a:r>
              <a:rPr lang="en-US" dirty="0" smtClean="0"/>
              <a:t>Goal:  The learner will use lengths and areas to find geometric probability.</a:t>
            </a:r>
            <a:endParaRPr lang="en-US" dirty="0"/>
          </a:p>
        </p:txBody>
      </p:sp>
    </p:spTree>
    <p:extLst>
      <p:ext uri="{BB962C8B-B14F-4D97-AF65-F5344CB8AC3E}">
        <p14:creationId xmlns:p14="http://schemas.microsoft.com/office/powerpoint/2010/main" val="3040871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Geometric Probability = </a:t>
                </a:r>
                <a14:m>
                  <m:oMath xmlns:m="http://schemas.openxmlformats.org/officeDocument/2006/math">
                    <m:f>
                      <m:fPr>
                        <m:ctrlPr>
                          <a:rPr lang="en-US" i="1" smtClean="0">
                            <a:latin typeface="Cambria Math"/>
                          </a:rPr>
                        </m:ctrlPr>
                      </m:fPr>
                      <m:num>
                        <m:r>
                          <a:rPr lang="en-US" b="0" i="1" smtClean="0">
                            <a:latin typeface="Cambria Math"/>
                          </a:rPr>
                          <m:t>𝑃𝑎𝑟𝑡</m:t>
                        </m:r>
                      </m:num>
                      <m:den>
                        <m:r>
                          <a:rPr lang="en-US" b="0" i="1" smtClean="0">
                            <a:latin typeface="Cambria Math"/>
                          </a:rPr>
                          <m:t>𝑊h𝑜𝑙𝑒</m:t>
                        </m:r>
                      </m:den>
                    </m:f>
                  </m:oMath>
                </a14:m>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a:stretch>
              </a:blipFill>
            </p:spPr>
            <p:txBody>
              <a:bodyPr/>
              <a:lstStyle/>
              <a:p>
                <a:r>
                  <a:rPr lang="en-US">
                    <a:noFill/>
                  </a:rPr>
                  <a:t> </a:t>
                </a:r>
              </a:p>
            </p:txBody>
          </p:sp>
        </mc:Fallback>
      </mc:AlternateContent>
      <p:grpSp>
        <p:nvGrpSpPr>
          <p:cNvPr id="4" name="Group 3"/>
          <p:cNvGrpSpPr>
            <a:grpSpLocks/>
          </p:cNvGrpSpPr>
          <p:nvPr/>
        </p:nvGrpSpPr>
        <p:grpSpPr bwMode="auto">
          <a:xfrm>
            <a:off x="488011" y="2438400"/>
            <a:ext cx="8126413" cy="1724025"/>
            <a:chOff x="314" y="642"/>
            <a:chExt cx="5119" cy="1086"/>
          </a:xfrm>
        </p:grpSpPr>
        <p:sp>
          <p:nvSpPr>
            <p:cNvPr id="5" name="Rectangle 4"/>
            <p:cNvSpPr>
              <a:spLocks noChangeArrowheads="1"/>
            </p:cNvSpPr>
            <p:nvPr/>
          </p:nvSpPr>
          <p:spPr bwMode="auto">
            <a:xfrm>
              <a:off x="314" y="642"/>
              <a:ext cx="5119"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2400" b="1"/>
                <a:t>Find the probability that a point chosen at random     on </a:t>
              </a:r>
              <a:r>
                <a:rPr lang="en-US" sz="2400" i="1">
                  <a:latin typeface="Times New Roman" pitchFamily="18" charset="0"/>
                </a:rPr>
                <a:t>PQ</a:t>
              </a:r>
              <a:r>
                <a:rPr lang="en-US" sz="2400" b="1" i="1"/>
                <a:t> </a:t>
              </a:r>
              <a:r>
                <a:rPr lang="en-US" sz="2400" b="1"/>
                <a:t>is on </a:t>
              </a:r>
              <a:r>
                <a:rPr lang="en-US" sz="2400" i="1">
                  <a:latin typeface="Times New Roman" pitchFamily="18" charset="0"/>
                </a:rPr>
                <a:t>RS</a:t>
              </a:r>
              <a:r>
                <a:rPr lang="en-US" sz="2400" b="1" i="1"/>
                <a:t> </a:t>
              </a:r>
              <a:r>
                <a:rPr lang="en-US" sz="2400" b="1"/>
                <a:t>.</a:t>
              </a: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 y="1248"/>
              <a:ext cx="4704"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ine 9"/>
            <p:cNvSpPr>
              <a:spLocks noChangeShapeType="1"/>
            </p:cNvSpPr>
            <p:nvPr/>
          </p:nvSpPr>
          <p:spPr bwMode="auto">
            <a:xfrm>
              <a:off x="699" y="930"/>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8" name="Line 10"/>
            <p:cNvSpPr>
              <a:spLocks noChangeShapeType="1"/>
            </p:cNvSpPr>
            <p:nvPr/>
          </p:nvSpPr>
          <p:spPr bwMode="auto">
            <a:xfrm>
              <a:off x="1497" y="930"/>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grpSp>
    </p:spTree>
    <p:extLst>
      <p:ext uri="{BB962C8B-B14F-4D97-AF65-F5344CB8AC3E}">
        <p14:creationId xmlns:p14="http://schemas.microsoft.com/office/powerpoint/2010/main" val="190125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sz="1600" b="1" dirty="0"/>
              <a:t>A monorail runs every </a:t>
            </a:r>
            <a:r>
              <a:rPr lang="en-US" sz="1600" dirty="0">
                <a:latin typeface="Times New Roman" pitchFamily="18" charset="0"/>
              </a:rPr>
              <a:t>12</a:t>
            </a:r>
            <a:r>
              <a:rPr lang="en-US" sz="1600" b="1" dirty="0"/>
              <a:t> minutes. The ride from the station near your home to the station near your work takes </a:t>
            </a:r>
            <a:r>
              <a:rPr lang="en-US" sz="1600" dirty="0">
                <a:latin typeface="Times New Roman" pitchFamily="18" charset="0"/>
              </a:rPr>
              <a:t>9</a:t>
            </a:r>
            <a:r>
              <a:rPr lang="en-US" sz="1600" b="1" dirty="0"/>
              <a:t> minutes. One morning, you arrive at the station near your home at </a:t>
            </a:r>
            <a:r>
              <a:rPr lang="en-US" sz="1600" dirty="0">
                <a:latin typeface="Times New Roman" pitchFamily="18" charset="0"/>
              </a:rPr>
              <a:t>8:46</a:t>
            </a:r>
            <a:r>
              <a:rPr lang="en-US" sz="1600" b="1" dirty="0"/>
              <a:t>. You want to get to the station near your work by </a:t>
            </a:r>
            <a:r>
              <a:rPr lang="en-US" sz="1600" dirty="0">
                <a:latin typeface="Times New Roman" pitchFamily="18" charset="0"/>
              </a:rPr>
              <a:t>8:58</a:t>
            </a:r>
            <a:r>
              <a:rPr lang="en-US" sz="1600" b="1" dirty="0"/>
              <a:t>. What is the probability you will get there by </a:t>
            </a:r>
            <a:r>
              <a:rPr lang="en-US" sz="1600" dirty="0">
                <a:latin typeface="Times New Roman" pitchFamily="18" charset="0"/>
              </a:rPr>
              <a:t>8:58</a:t>
            </a:r>
            <a:r>
              <a:rPr lang="en-US" sz="1600" b="1" dirty="0"/>
              <a:t>?</a:t>
            </a:r>
          </a:p>
          <a:p>
            <a:r>
              <a:rPr lang="en-US" dirty="0" smtClean="0"/>
              <a:t>Step 1:  What’s the longest you can wait?</a:t>
            </a:r>
          </a:p>
          <a:p>
            <a:endParaRPr lang="en-US" dirty="0"/>
          </a:p>
          <a:p>
            <a:r>
              <a:rPr lang="en-US" dirty="0" smtClean="0"/>
              <a:t>Step 2:  Model</a:t>
            </a:r>
          </a:p>
          <a:p>
            <a:endParaRPr lang="en-US" dirty="0"/>
          </a:p>
          <a:p>
            <a:endParaRPr lang="en-US" dirty="0" smtClean="0"/>
          </a:p>
          <a:p>
            <a:r>
              <a:rPr lang="en-US" dirty="0" smtClean="0"/>
              <a:t>Step 3:  Find the probability.</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114800"/>
            <a:ext cx="7391400" cy="70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650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and Area</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Probability = </a:t>
                </a:r>
                <a14:m>
                  <m:oMath xmlns:m="http://schemas.openxmlformats.org/officeDocument/2006/math">
                    <m:f>
                      <m:fPr>
                        <m:ctrlPr>
                          <a:rPr lang="en-US" i="1" smtClean="0">
                            <a:latin typeface="Cambria Math"/>
                          </a:rPr>
                        </m:ctrlPr>
                      </m:fPr>
                      <m:num>
                        <m:r>
                          <a:rPr lang="en-US" b="0" i="1" smtClean="0">
                            <a:latin typeface="Cambria Math"/>
                          </a:rPr>
                          <m:t>𝑎𝑟𝑒𝑎</m:t>
                        </m:r>
                        <m:r>
                          <a:rPr lang="en-US" b="0" i="1" smtClean="0">
                            <a:latin typeface="Cambria Math"/>
                          </a:rPr>
                          <m:t> </m:t>
                        </m:r>
                        <m:r>
                          <a:rPr lang="en-US" b="0" i="1" smtClean="0">
                            <a:latin typeface="Cambria Math"/>
                          </a:rPr>
                          <m:t>𝑝𝑎𝑟𝑡</m:t>
                        </m:r>
                      </m:num>
                      <m:den>
                        <m:r>
                          <a:rPr lang="en-US" b="0" i="1" smtClean="0">
                            <a:latin typeface="Cambria Math"/>
                          </a:rPr>
                          <m:t>𝑎𝑟𝑒𝑎</m:t>
                        </m:r>
                        <m:r>
                          <a:rPr lang="en-US" b="0" i="1" smtClean="0">
                            <a:latin typeface="Cambria Math"/>
                          </a:rPr>
                          <m:t> </m:t>
                        </m:r>
                        <m:r>
                          <a:rPr lang="en-US" b="0" i="1" smtClean="0">
                            <a:latin typeface="Cambria Math"/>
                          </a:rPr>
                          <m:t>𝑤h𝑜𝑙𝑒</m:t>
                        </m:r>
                      </m:den>
                    </m:f>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a:stretch>
              </a:blipFill>
            </p:spPr>
            <p:txBody>
              <a:bodyPr/>
              <a:lstStyle/>
              <a:p>
                <a:r>
                  <a:rPr lang="en-US">
                    <a:noFill/>
                  </a:rPr>
                  <a:t> </a:t>
                </a:r>
              </a:p>
            </p:txBody>
          </p:sp>
        </mc:Fallback>
      </mc:AlternateContent>
      <p:sp>
        <p:nvSpPr>
          <p:cNvPr id="8" name="Rectangle 7"/>
          <p:cNvSpPr/>
          <p:nvPr/>
        </p:nvSpPr>
        <p:spPr>
          <a:xfrm>
            <a:off x="1676400" y="2667000"/>
            <a:ext cx="28956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895600" y="3048000"/>
            <a:ext cx="914400" cy="838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TextBox 9"/>
          <p:cNvSpPr txBox="1"/>
          <p:nvPr/>
        </p:nvSpPr>
        <p:spPr>
          <a:xfrm>
            <a:off x="2667000" y="4724400"/>
            <a:ext cx="1066800" cy="369332"/>
          </a:xfrm>
          <a:prstGeom prst="rect">
            <a:avLst/>
          </a:prstGeom>
          <a:noFill/>
        </p:spPr>
        <p:txBody>
          <a:bodyPr wrap="square" rtlCol="0">
            <a:spAutoFit/>
          </a:bodyPr>
          <a:lstStyle/>
          <a:p>
            <a:r>
              <a:rPr lang="en-US" dirty="0" smtClean="0"/>
              <a:t>12 m</a:t>
            </a:r>
            <a:endParaRPr lang="en-US" dirty="0"/>
          </a:p>
        </p:txBody>
      </p:sp>
      <p:sp>
        <p:nvSpPr>
          <p:cNvPr id="11" name="TextBox 10"/>
          <p:cNvSpPr txBox="1"/>
          <p:nvPr/>
        </p:nvSpPr>
        <p:spPr>
          <a:xfrm>
            <a:off x="4724400" y="3276600"/>
            <a:ext cx="762000" cy="369332"/>
          </a:xfrm>
          <a:prstGeom prst="rect">
            <a:avLst/>
          </a:prstGeom>
          <a:noFill/>
        </p:spPr>
        <p:txBody>
          <a:bodyPr wrap="square" rtlCol="0">
            <a:spAutoFit/>
          </a:bodyPr>
          <a:lstStyle/>
          <a:p>
            <a:r>
              <a:rPr lang="en-US" dirty="0" smtClean="0"/>
              <a:t>10 m</a:t>
            </a:r>
            <a:endParaRPr lang="en-US" dirty="0"/>
          </a:p>
        </p:txBody>
      </p:sp>
      <p:sp>
        <p:nvSpPr>
          <p:cNvPr id="12" name="TextBox 11"/>
          <p:cNvSpPr txBox="1"/>
          <p:nvPr/>
        </p:nvSpPr>
        <p:spPr>
          <a:xfrm>
            <a:off x="3810000" y="3276600"/>
            <a:ext cx="1066800" cy="369332"/>
          </a:xfrm>
          <a:prstGeom prst="rect">
            <a:avLst/>
          </a:prstGeom>
          <a:noFill/>
        </p:spPr>
        <p:txBody>
          <a:bodyPr wrap="square" rtlCol="0">
            <a:spAutoFit/>
          </a:bodyPr>
          <a:lstStyle/>
          <a:p>
            <a:r>
              <a:rPr lang="en-US" dirty="0" smtClean="0"/>
              <a:t>4 m</a:t>
            </a:r>
            <a:endParaRPr lang="en-US" dirty="0"/>
          </a:p>
        </p:txBody>
      </p:sp>
      <p:sp>
        <p:nvSpPr>
          <p:cNvPr id="13" name="TextBox 12"/>
          <p:cNvSpPr txBox="1"/>
          <p:nvPr/>
        </p:nvSpPr>
        <p:spPr>
          <a:xfrm>
            <a:off x="2895600" y="3897684"/>
            <a:ext cx="1066800" cy="369332"/>
          </a:xfrm>
          <a:prstGeom prst="rect">
            <a:avLst/>
          </a:prstGeom>
          <a:noFill/>
        </p:spPr>
        <p:txBody>
          <a:bodyPr wrap="square" rtlCol="0">
            <a:spAutoFit/>
          </a:bodyPr>
          <a:lstStyle/>
          <a:p>
            <a:r>
              <a:rPr lang="en-US" dirty="0" smtClean="0"/>
              <a:t>4 m</a:t>
            </a:r>
            <a:endParaRPr lang="en-US" dirty="0"/>
          </a:p>
        </p:txBody>
      </p:sp>
      <p:sp>
        <p:nvSpPr>
          <p:cNvPr id="14" name="TextBox 13"/>
          <p:cNvSpPr txBox="1"/>
          <p:nvPr/>
        </p:nvSpPr>
        <p:spPr>
          <a:xfrm>
            <a:off x="5867400" y="2819400"/>
            <a:ext cx="2209800" cy="923330"/>
          </a:xfrm>
          <a:prstGeom prst="rect">
            <a:avLst/>
          </a:prstGeom>
          <a:noFill/>
        </p:spPr>
        <p:txBody>
          <a:bodyPr wrap="square" rtlCol="0">
            <a:spAutoFit/>
          </a:bodyPr>
          <a:lstStyle/>
          <a:p>
            <a:r>
              <a:rPr lang="en-US" dirty="0" smtClean="0"/>
              <a:t>What’s the probability of being in the square?</a:t>
            </a:r>
            <a:endParaRPr lang="en-US" dirty="0"/>
          </a:p>
        </p:txBody>
      </p:sp>
    </p:spTree>
    <p:extLst>
      <p:ext uri="{BB962C8B-B14F-4D97-AF65-F5344CB8AC3E}">
        <p14:creationId xmlns:p14="http://schemas.microsoft.com/office/powerpoint/2010/main" val="2558203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9744" y="457200"/>
            <a:ext cx="3200401"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28600" y="457200"/>
            <a:ext cx="5181600" cy="1569660"/>
          </a:xfrm>
          <a:prstGeom prst="rect">
            <a:avLst/>
          </a:prstGeom>
        </p:spPr>
        <p:txBody>
          <a:bodyPr wrap="square">
            <a:spAutoFit/>
          </a:bodyPr>
          <a:lstStyle/>
          <a:p>
            <a:pPr>
              <a:spcBef>
                <a:spcPct val="50000"/>
              </a:spcBef>
            </a:pPr>
            <a:r>
              <a:rPr lang="en-US" sz="1600" b="1" dirty="0">
                <a:latin typeface="Arial" charset="0"/>
              </a:rPr>
              <a:t>The diameter of the target shown at the right is </a:t>
            </a:r>
            <a:r>
              <a:rPr lang="en-US" sz="1600" dirty="0"/>
              <a:t>80</a:t>
            </a:r>
            <a:r>
              <a:rPr lang="en-US" sz="1600" b="1" dirty="0">
                <a:latin typeface="Arial" charset="0"/>
              </a:rPr>
              <a:t> centimeters. The diameter of the red circle on the target is </a:t>
            </a:r>
            <a:r>
              <a:rPr lang="en-US" sz="1600" dirty="0"/>
              <a:t>16</a:t>
            </a:r>
            <a:r>
              <a:rPr lang="en-US" sz="1600" b="1" dirty="0">
                <a:latin typeface="Arial" charset="0"/>
              </a:rPr>
              <a:t> centimeters. An arrow is shot and hits the target. If the arrow is equally likely to land on any point on the target, what is the probability that it lands in the red circle?</a:t>
            </a:r>
            <a:endParaRPr lang="en-US" sz="1600" b="1" dirty="0">
              <a:latin typeface="Arial" charset="0"/>
            </a:endParaRPr>
          </a:p>
        </p:txBody>
      </p:sp>
    </p:spTree>
    <p:extLst>
      <p:ext uri="{BB962C8B-B14F-4D97-AF65-F5344CB8AC3E}">
        <p14:creationId xmlns:p14="http://schemas.microsoft.com/office/powerpoint/2010/main" val="3809226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57200"/>
            <a:ext cx="2971799"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a:spLocks noChangeArrowheads="1"/>
          </p:cNvSpPr>
          <p:nvPr/>
        </p:nvSpPr>
        <p:spPr bwMode="auto">
          <a:xfrm>
            <a:off x="381000" y="810259"/>
            <a:ext cx="487203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800" b="1" dirty="0">
                <a:latin typeface="Arial" charset="0"/>
              </a:rPr>
              <a:t>Your dog dropped a ball in a park. A scale drawing of the park is shown. If the ball is equally likely to be anywhere in the park, estimate the probability that it is in the field.</a:t>
            </a: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7802" y="3276600"/>
            <a:ext cx="2986088" cy="273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174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P.774 #3-6</a:t>
            </a:r>
            <a:r>
              <a:rPr lang="en-US" smtClean="0"/>
              <a:t>, 9-10,12-14,23,30</a:t>
            </a:r>
            <a:endParaRPr lang="en-US" dirty="0"/>
          </a:p>
        </p:txBody>
      </p:sp>
    </p:spTree>
    <p:extLst>
      <p:ext uri="{BB962C8B-B14F-4D97-AF65-F5344CB8AC3E}">
        <p14:creationId xmlns:p14="http://schemas.microsoft.com/office/powerpoint/2010/main" val="1583984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TotalTime>
  <Words>267</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Clarity</vt:lpstr>
      <vt:lpstr>Lesson 11.7</vt:lpstr>
      <vt:lpstr>Probability</vt:lpstr>
      <vt:lpstr>Example</vt:lpstr>
      <vt:lpstr>Probability and Area</vt:lpstr>
      <vt:lpstr>PowerPoint Presentation</vt:lpstr>
      <vt:lpstr>PowerPoint Presentation</vt:lpstr>
      <vt:lpstr>Assignment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11.7</dc:title>
  <dc:creator>Monika</dc:creator>
  <cp:lastModifiedBy>Monika</cp:lastModifiedBy>
  <cp:revision>4</cp:revision>
  <dcterms:created xsi:type="dcterms:W3CDTF">2011-04-30T19:55:21Z</dcterms:created>
  <dcterms:modified xsi:type="dcterms:W3CDTF">2011-04-30T20:12:08Z</dcterms:modified>
</cp:coreProperties>
</file>