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88A"/>
    <a:srgbClr val="5E412F"/>
    <a:srgbClr val="78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EA88A"/>
                </a:solidFill>
                <a:latin typeface="AvantGarde-Thin" pitchFamily="2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bwff_bubbles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3931749">
            <a:off x="7629688" y="4629256"/>
            <a:ext cx="2383351" cy="2727256"/>
          </a:xfrm>
          <a:prstGeom prst="rect">
            <a:avLst/>
          </a:prstGeom>
        </p:spPr>
      </p:pic>
      <p:pic>
        <p:nvPicPr>
          <p:cNvPr id="10" name="Picture 9" descr="ibwff_bubbles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611045">
            <a:off x="-351701" y="5652388"/>
            <a:ext cx="1130945" cy="1294134"/>
          </a:xfrm>
          <a:prstGeom prst="rect">
            <a:avLst/>
          </a:prstGeom>
        </p:spPr>
      </p:pic>
      <p:pic>
        <p:nvPicPr>
          <p:cNvPr id="7" name="Picture 6" descr="ibwff_bubbles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812404">
            <a:off x="-452685" y="-457272"/>
            <a:ext cx="1752600" cy="20054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BE07-C82C-4375-BB9D-8D3CC428796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7468-7BB1-4533-92ED-084324FEAD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EA88A"/>
          </a:solidFill>
          <a:latin typeface="AvantGarde-Thin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rgbClr val="5E412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"/>
        <a:defRPr sz="2800" kern="1200">
          <a:solidFill>
            <a:schemeClr val="bg2">
              <a:lumMod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3pPr>
      <a:lvl4pPr marL="1712913" indent="-341313" algn="l" defTabSz="914400" rtl="0" eaLnBrk="1" latinLnBrk="0" hangingPunct="1">
        <a:spcBef>
          <a:spcPct val="20000"/>
        </a:spcBef>
        <a:buSzPct val="90000"/>
        <a:buFont typeface="Wingdings 2" pitchFamily="18" charset="2"/>
        <a:buChar char=""/>
        <a:defRPr sz="20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Goal:  The learner will find segment lengths in circles.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10.6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set it up?</a:t>
            </a:r>
            <a:endParaRPr lang="en-US" dirty="0"/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56942"/>
            <a:ext cx="20383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11048"/>
            <a:ext cx="1752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2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x.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313372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8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6629401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782" y="247510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Tethys, Calypso, and </a:t>
            </a:r>
            <a:r>
              <a:rPr lang="en-US" b="1" dirty="0" err="1">
                <a:latin typeface="Arial" pitchFamily="34" charset="0"/>
              </a:rPr>
              <a:t>Telesto</a:t>
            </a:r>
            <a:r>
              <a:rPr lang="en-US" b="1" dirty="0">
                <a:latin typeface="Arial" pitchFamily="34" charset="0"/>
              </a:rPr>
              <a:t> are three of Saturn’s moons. Each has a nearly circular orbit </a:t>
            </a:r>
            <a:r>
              <a:rPr lang="en-US" dirty="0"/>
              <a:t>295,000</a:t>
            </a:r>
            <a:r>
              <a:rPr lang="en-US" b="1" dirty="0">
                <a:latin typeface="Arial" pitchFamily="34" charset="0"/>
              </a:rPr>
              <a:t> kilometers in radius. The Cassini-Huygens spacecraft entered Saturn’s orbit in July </a:t>
            </a:r>
            <a:r>
              <a:rPr lang="en-US" dirty="0"/>
              <a:t>2004</a:t>
            </a:r>
            <a:r>
              <a:rPr lang="en-US" b="1" dirty="0">
                <a:latin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</a:rPr>
              <a:t>Telesto</a:t>
            </a:r>
            <a:r>
              <a:rPr lang="en-US" b="1" dirty="0">
                <a:latin typeface="Arial" pitchFamily="34" charset="0"/>
              </a:rPr>
              <a:t> is on a point of tangency. Find the distance </a:t>
            </a:r>
            <a:r>
              <a:rPr lang="en-US" b="1" i="1" dirty="0">
                <a:latin typeface="Arial" pitchFamily="34" charset="0"/>
              </a:rPr>
              <a:t>DB </a:t>
            </a:r>
            <a:r>
              <a:rPr lang="en-US" b="1" dirty="0">
                <a:latin typeface="Arial" pitchFamily="34" charset="0"/>
              </a:rPr>
              <a:t>from Cassini to Tethys.</a:t>
            </a:r>
          </a:p>
        </p:txBody>
      </p:sp>
    </p:spTree>
    <p:extLst>
      <p:ext uri="{BB962C8B-B14F-4D97-AF65-F5344CB8AC3E}">
        <p14:creationId xmlns:p14="http://schemas.microsoft.com/office/powerpoint/2010/main" val="34728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P.692 </a:t>
            </a:r>
            <a:r>
              <a:rPr lang="en-US" smtClean="0"/>
              <a:t>#</a:t>
            </a:r>
            <a:r>
              <a:rPr lang="en-US" smtClean="0"/>
              <a:t>3,4, 6,7 9,10, 12-14</a:t>
            </a:r>
            <a:endParaRPr lang="en-US" dirty="0" smtClean="0"/>
          </a:p>
          <a:p>
            <a:pPr lvl="1"/>
            <a:r>
              <a:rPr lang="en-US" dirty="0" smtClean="0"/>
              <a:t>Challenge #18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 of Chords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Part*Part=Part*Part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0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334000" y="1600200"/>
            <a:ext cx="2514600" cy="2667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5702255" y="1990773"/>
            <a:ext cx="1778090" cy="188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  <a:endCxn id="4" idx="7"/>
          </p:cNvCxnSpPr>
          <p:nvPr/>
        </p:nvCxnSpPr>
        <p:spPr>
          <a:xfrm flipV="1">
            <a:off x="5702255" y="1990773"/>
            <a:ext cx="1778090" cy="188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80345" y="1600200"/>
            <a:ext cx="67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80345" y="3876627"/>
            <a:ext cx="67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38766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5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x.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328666"/>
              </p:ext>
            </p:extLst>
          </p:nvPr>
        </p:nvGraphicFramePr>
        <p:xfrm>
          <a:off x="3962400" y="2057400"/>
          <a:ext cx="17907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3" imgW="1790476" imgH="1428949" progId="PBrush">
                  <p:embed/>
                </p:oleObj>
              </mc:Choice>
              <mc:Fallback>
                <p:oleObj name="Bitmap Image" r:id="rId3" imgW="1790476" imgH="1428949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057400"/>
                        <a:ext cx="17907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7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524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Find x.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4572000" y="1981200"/>
            <a:ext cx="25908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1"/>
          </p:cNvCxnSpPr>
          <p:nvPr/>
        </p:nvCxnSpPr>
        <p:spPr>
          <a:xfrm>
            <a:off x="4951414" y="2382932"/>
            <a:ext cx="1982786" cy="1731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7"/>
          </p:cNvCxnSpPr>
          <p:nvPr/>
        </p:nvCxnSpPr>
        <p:spPr>
          <a:xfrm flipV="1">
            <a:off x="5257800" y="2382932"/>
            <a:ext cx="1525586" cy="2189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0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6900" y="39243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2514600"/>
            <a:ext cx="61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34774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 Segments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Outside * Whole = Outside * Whole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𝐸𝐴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𝐸𝐵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𝐸𝐶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𝐸𝐷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0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962400" y="3048000"/>
            <a:ext cx="2362200" cy="2209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743200" y="3048000"/>
            <a:ext cx="281940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4495800"/>
            <a:ext cx="34290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449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35814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46804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71900" y="461228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it.</a:t>
            </a:r>
            <a:endParaRPr lang="en-US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80772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0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745028"/>
              </p:ext>
            </p:extLst>
          </p:nvPr>
        </p:nvGraphicFramePr>
        <p:xfrm>
          <a:off x="1295400" y="1600200"/>
          <a:ext cx="2247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3" imgW="2247619" imgH="1448002" progId="PBrush">
                  <p:embed/>
                </p:oleObj>
              </mc:Choice>
              <mc:Fallback>
                <p:oleObj name="Bitmap Image" r:id="rId3" imgW="2247619" imgH="1448002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22479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9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Secants and Tangents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𝑂𝑢𝑡𝑠𝑖𝑑𝑒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𝑊h𝑜𝑙𝑒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𝑂𝑢𝑡𝑠𝑖𝑑𝑒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𝐸𝐴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876800" y="3200400"/>
            <a:ext cx="2438400" cy="2438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flipH="1">
            <a:off x="2971800" y="3200400"/>
            <a:ext cx="3124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1800" y="3200400"/>
            <a:ext cx="3657600" cy="2362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46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x.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756357"/>
              </p:ext>
            </p:extLst>
          </p:nvPr>
        </p:nvGraphicFramePr>
        <p:xfrm>
          <a:off x="1219200" y="2438400"/>
          <a:ext cx="18288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Bitmap Image" r:id="rId3" imgW="1828571" imgH="1438095" progId="PBrush">
                  <p:embed/>
                </p:oleObj>
              </mc:Choice>
              <mc:Fallback>
                <p:oleObj name="Bitmap Image" r:id="rId3" imgW="1828571" imgH="1438095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182880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788458"/>
              </p:ext>
            </p:extLst>
          </p:nvPr>
        </p:nvGraphicFramePr>
        <p:xfrm>
          <a:off x="6096000" y="2057400"/>
          <a:ext cx="1712912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Bitmap Image" r:id="rId5" imgW="733333" imgH="581106" progId="PBrush">
                  <p:embed/>
                </p:oleObj>
              </mc:Choice>
              <mc:Fallback>
                <p:oleObj name="Bitmap Image" r:id="rId5" imgW="733333" imgH="581106" progId="PBrush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1712912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80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5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3E3B11-8C60-45D3-96F5-B9AB1B4D7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CSC(5)</Template>
  <TotalTime>42</TotalTime>
  <Words>178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CSC(5)</vt:lpstr>
      <vt:lpstr>Bitmap Image</vt:lpstr>
      <vt:lpstr>Goal:  The learner will find segment lengths in circles.</vt:lpstr>
      <vt:lpstr>Segments of Chords</vt:lpstr>
      <vt:lpstr>Try it out.</vt:lpstr>
      <vt:lpstr>Another Example</vt:lpstr>
      <vt:lpstr>Secant Segments</vt:lpstr>
      <vt:lpstr>Try it.</vt:lpstr>
      <vt:lpstr>Some more examples</vt:lpstr>
      <vt:lpstr>Secants and Tangents</vt:lpstr>
      <vt:lpstr>Example</vt:lpstr>
      <vt:lpstr>How would you set it up?</vt:lpstr>
      <vt:lpstr>Try it out.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The learner will find segment lengths in circles.</dc:title>
  <dc:creator>Monika</dc:creator>
  <cp:lastModifiedBy>Monika</cp:lastModifiedBy>
  <cp:revision>7</cp:revision>
  <dcterms:created xsi:type="dcterms:W3CDTF">2011-03-29T13:32:25Z</dcterms:created>
  <dcterms:modified xsi:type="dcterms:W3CDTF">2011-03-29T21:05:41Z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TC300094089990</vt:lpwstr>
  </property>
</Properties>
</file>