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48C4-9ED2-476D-8EEF-CDA480746E48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B6B0C-B8F2-4E79-9A17-F4A58471E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3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B6B0C-B8F2-4E79-9A17-F4A58471E7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1219200"/>
            <a:ext cx="4876800" cy="1905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3657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04800" y="5715000"/>
            <a:ext cx="84582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3581400" y="2514600"/>
            <a:ext cx="2971800" cy="3276600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5" name="Rectangle 4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>
            <a:lvl1pPr>
              <a:defRPr>
                <a:latin typeface="Grinche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radley Hand ITC" pitchFamily="66" charset="0"/>
              </a:defRPr>
            </a:lvl1pPr>
            <a:lvl2pPr>
              <a:defRPr>
                <a:latin typeface="Bradley Hand ITC" pitchFamily="66" charset="0"/>
              </a:defRPr>
            </a:lvl2pPr>
            <a:lvl3pPr>
              <a:defRPr>
                <a:latin typeface="Bradley Hand ITC" pitchFamily="66" charset="0"/>
              </a:defRPr>
            </a:lvl3pPr>
            <a:lvl4pPr>
              <a:defRPr>
                <a:latin typeface="Bradley Hand ITC" pitchFamily="66" charset="0"/>
              </a:defRPr>
            </a:lvl4pPr>
            <a:lvl5pPr>
              <a:defRPr>
                <a:latin typeface="Bradley Hand ITC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>
        <p:tmplLst>
          <p:tmpl lvl="1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0166" y="500042"/>
            <a:ext cx="2425680" cy="694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1819260" cy="2500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57158" y="2071678"/>
            <a:ext cx="4207039" cy="111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1928794" y="928670"/>
            <a:ext cx="1478149" cy="1194591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8929718" y="428604"/>
            <a:ext cx="214282" cy="64293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11" name="Rectangle 10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7" name="Rectangle 6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6" name="Rectangle 5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45000">
              <a:schemeClr val="accent3">
                <a:lumMod val="60000"/>
                <a:lumOff val="40000"/>
              </a:schemeClr>
            </a:gs>
            <a:gs pos="70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481-9F81-4D2B-8CAF-DCC33B661A64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214B-3600-43EB-B6AB-6F93C5CB4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8800" y="1371600"/>
            <a:ext cx="7772400" cy="1470025"/>
          </a:xfrm>
        </p:spPr>
        <p:txBody>
          <a:bodyPr/>
          <a:lstStyle/>
          <a:p>
            <a:r>
              <a:rPr lang="en-SG" sz="6000" dirty="0" smtClean="0"/>
              <a:t>Lesson 10.4</a:t>
            </a:r>
            <a:endParaRPr lang="en-SG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6400800" cy="1752600"/>
          </a:xfrm>
        </p:spPr>
        <p:txBody>
          <a:bodyPr/>
          <a:lstStyle/>
          <a:p>
            <a:r>
              <a:rPr lang="en-SG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Goal:  The learner will used inscribed angles of circles.</a:t>
            </a:r>
            <a:endParaRPr lang="en-SG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right triangle is inscribed in a circle, then the hypotenuse is a diameter of the circle.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2743200"/>
            <a:ext cx="3505200" cy="3352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6477000" y="27432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4" idx="2"/>
          </p:cNvCxnSpPr>
          <p:nvPr/>
        </p:nvCxnSpPr>
        <p:spPr>
          <a:xfrm flipH="1" flipV="1">
            <a:off x="4724400" y="4419600"/>
            <a:ext cx="1752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4" idx="0"/>
          </p:cNvCxnSpPr>
          <p:nvPr/>
        </p:nvCxnSpPr>
        <p:spPr>
          <a:xfrm flipV="1">
            <a:off x="4724400" y="2743200"/>
            <a:ext cx="1752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403859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Diameter and 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Inscribed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quadrilateral can be inscribed in a circle if and only if opposite angles are supplementary.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638800" y="2819400"/>
            <a:ext cx="3276600" cy="3124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flipV="1">
            <a:off x="6118647" y="3124200"/>
            <a:ext cx="2110953" cy="15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6118647" y="3276928"/>
            <a:ext cx="0" cy="220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</p:cNvCxnSpPr>
          <p:nvPr/>
        </p:nvCxnSpPr>
        <p:spPr>
          <a:xfrm flipV="1">
            <a:off x="6118647" y="5334000"/>
            <a:ext cx="2415753" cy="152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8229600" y="3124200"/>
            <a:ext cx="304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0" y="2819400"/>
            <a:ext cx="457200" cy="38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4375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58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14400" y="3173866"/>
                <a:ext cx="40595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𝐺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73866"/>
                <a:ext cx="405950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76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value of each variable.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20474" y="1541318"/>
            <a:ext cx="1900238" cy="1400175"/>
            <a:chOff x="357" y="909"/>
            <a:chExt cx="1197" cy="88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" y="909"/>
              <a:ext cx="894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357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a.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248400" y="1634405"/>
            <a:ext cx="1952625" cy="1390650"/>
            <a:chOff x="1890" y="984"/>
            <a:chExt cx="1230" cy="876"/>
          </a:xfrm>
        </p:grpSpPr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1890" y="104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b.</a:t>
              </a: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984"/>
              <a:ext cx="864" cy="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78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676 #3-15, 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Inscribed Angle:  angle with vertex on the circle.</a:t>
            </a:r>
          </a:p>
          <a:p>
            <a:r>
              <a:rPr lang="en-US" dirty="0" smtClean="0"/>
              <a:t>Intercepted Arc:  the arc formed with the endpoints of an inscribed angle.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886200"/>
            <a:ext cx="2971800" cy="297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1828800" y="4267200"/>
            <a:ext cx="2438400" cy="1104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1828800" y="5372100"/>
            <a:ext cx="2438400" cy="1104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518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Inscribed angle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Intercepted arc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1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measure of the inscribed angle is half the measure of its intercepted arc.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3276600"/>
            <a:ext cx="2895600" cy="3048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581400"/>
            <a:ext cx="2286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35814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60˚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1900" y="584206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6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that angle or arc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0" y="942975"/>
            <a:ext cx="8367713" cy="2228850"/>
            <a:chOff x="354" y="288"/>
            <a:chExt cx="5271" cy="140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" y="702"/>
              <a:ext cx="3228" cy="288"/>
              <a:chOff x="354" y="702"/>
              <a:chExt cx="3228" cy="28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54" y="702"/>
                <a:ext cx="3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latin typeface="Arial" pitchFamily="34" charset="0"/>
                  </a:rPr>
                  <a:t>Find the indicated measure in</a:t>
                </a:r>
                <a:r>
                  <a:rPr lang="en-US" b="1" dirty="0">
                    <a:latin typeface="Utopia-Bold" charset="0"/>
                  </a:rPr>
                  <a:t>     </a:t>
                </a:r>
                <a:r>
                  <a:rPr lang="en-US" i="1" dirty="0"/>
                  <a:t>P</a:t>
                </a:r>
                <a:r>
                  <a:rPr lang="en-US" b="1" dirty="0">
                    <a:latin typeface="Utopia-Bold" charset="0"/>
                  </a:rPr>
                  <a:t>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795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3" y="288"/>
              <a:ext cx="1812" cy="1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82782" y="2068884"/>
                <a:ext cx="1323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82" y="2068884"/>
                <a:ext cx="13239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21727" y="2103520"/>
                <a:ext cx="751616" cy="378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𝑄𝑅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727" y="2103520"/>
                <a:ext cx="751616" cy="378373"/>
              </a:xfrm>
              <a:prstGeom prst="rect">
                <a:avLst/>
              </a:prstGeom>
              <a:blipFill rotWithShape="1">
                <a:blip r:embed="rId6"/>
                <a:stretch>
                  <a:fillRect t="-6452" r="-33333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08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another?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85800" y="1421606"/>
            <a:ext cx="8181976" cy="1804988"/>
            <a:chOff x="366" y="681"/>
            <a:chExt cx="5154" cy="1137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66" y="681"/>
              <a:ext cx="5154" cy="530"/>
              <a:chOff x="366" y="681"/>
              <a:chExt cx="5154" cy="530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7" y="681"/>
                <a:ext cx="22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366" y="693"/>
                <a:ext cx="515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Find </a:t>
                </a:r>
                <a:r>
                  <a:rPr lang="en-US" i="1"/>
                  <a:t>mRS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and </a:t>
                </a:r>
                <a:r>
                  <a:rPr lang="en-US" i="1"/>
                  <a:t>m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    </a:t>
                </a:r>
                <a:r>
                  <a:rPr lang="en-US" i="1"/>
                  <a:t>STR</a:t>
                </a:r>
                <a:r>
                  <a:rPr lang="en-US" b="1">
                    <a:latin typeface="Arial" pitchFamily="34" charset="0"/>
                  </a:rPr>
                  <a:t>. What do you notice about     </a:t>
                </a:r>
                <a:r>
                  <a:rPr lang="en-US" i="1"/>
                  <a:t>STR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and    </a:t>
                </a:r>
                <a:r>
                  <a:rPr lang="en-US" i="1"/>
                  <a:t>RUS</a:t>
                </a:r>
                <a:r>
                  <a:rPr lang="en-US" b="1">
                    <a:latin typeface="Arial" pitchFamily="34" charset="0"/>
                  </a:rPr>
                  <a:t>?</a:t>
                </a:r>
              </a:p>
            </p:txBody>
          </p:sp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860" y="750"/>
                <a:ext cx="192" cy="144"/>
                <a:chOff x="1296" y="3456"/>
                <a:chExt cx="192" cy="144"/>
              </a:xfrm>
            </p:grpSpPr>
            <p:sp>
              <p:nvSpPr>
                <p:cNvPr id="16" name="Line 49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296" y="3456"/>
                  <a:ext cx="96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780" y="978"/>
                <a:ext cx="192" cy="144"/>
                <a:chOff x="1296" y="3456"/>
                <a:chExt cx="192" cy="144"/>
              </a:xfrm>
            </p:grpSpPr>
            <p:sp>
              <p:nvSpPr>
                <p:cNvPr id="14" name="Line 52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1296" y="3456"/>
                  <a:ext cx="96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4857" y="747"/>
                <a:ext cx="192" cy="144"/>
                <a:chOff x="1296" y="3456"/>
                <a:chExt cx="192" cy="144"/>
              </a:xfrm>
            </p:grpSpPr>
            <p:sp>
              <p:nvSpPr>
                <p:cNvPr id="12" name="Line 55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296" y="3456"/>
                  <a:ext cx="96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" y="1056"/>
              <a:ext cx="1110" cy="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283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Intercepting the same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inscribed angles of a circle intercept the same arc, then the angles are congruent.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5691" y="2971800"/>
            <a:ext cx="3200400" cy="3200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505691" y="3048000"/>
            <a:ext cx="2008909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</p:cNvCxnSpPr>
          <p:nvPr/>
        </p:nvCxnSpPr>
        <p:spPr>
          <a:xfrm flipV="1">
            <a:off x="505691" y="4191000"/>
            <a:ext cx="3200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3048000"/>
            <a:ext cx="609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05000" y="4191000"/>
            <a:ext cx="1801091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2743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06091" y="4038600"/>
            <a:ext cx="48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445642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10145" y="617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831273" y="4350327"/>
            <a:ext cx="55418" cy="180109"/>
          </a:xfrm>
          <a:custGeom>
            <a:avLst/>
            <a:gdLst>
              <a:gd name="connsiteX0" fmla="*/ 0 w 55418"/>
              <a:gd name="connsiteY0" fmla="*/ 0 h 180109"/>
              <a:gd name="connsiteX1" fmla="*/ 55418 w 55418"/>
              <a:gd name="connsiteY1" fmla="*/ 152400 h 180109"/>
              <a:gd name="connsiteX2" fmla="*/ 55418 w 55418"/>
              <a:gd name="connsiteY2" fmla="*/ 180109 h 18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18" h="180109">
                <a:moveTo>
                  <a:pt x="0" y="0"/>
                </a:moveTo>
                <a:cubicBezTo>
                  <a:pt x="8267" y="20666"/>
                  <a:pt x="55418" y="134614"/>
                  <a:pt x="55418" y="152400"/>
                </a:cubicBezTo>
                <a:lnTo>
                  <a:pt x="55418" y="18010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95055" y="5749636"/>
            <a:ext cx="194000" cy="152400"/>
          </a:xfrm>
          <a:custGeom>
            <a:avLst/>
            <a:gdLst>
              <a:gd name="connsiteX0" fmla="*/ 0 w 194000"/>
              <a:gd name="connsiteY0" fmla="*/ 0 h 152400"/>
              <a:gd name="connsiteX1" fmla="*/ 69272 w 194000"/>
              <a:gd name="connsiteY1" fmla="*/ 27709 h 152400"/>
              <a:gd name="connsiteX2" fmla="*/ 96981 w 194000"/>
              <a:gd name="connsiteY2" fmla="*/ 55419 h 152400"/>
              <a:gd name="connsiteX3" fmla="*/ 180109 w 194000"/>
              <a:gd name="connsiteY3" fmla="*/ 96982 h 152400"/>
              <a:gd name="connsiteX4" fmla="*/ 193963 w 194000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00" h="152400">
                <a:moveTo>
                  <a:pt x="0" y="0"/>
                </a:moveTo>
                <a:cubicBezTo>
                  <a:pt x="23091" y="9236"/>
                  <a:pt x="47679" y="15370"/>
                  <a:pt x="69272" y="27709"/>
                </a:cubicBezTo>
                <a:cubicBezTo>
                  <a:pt x="80613" y="34190"/>
                  <a:pt x="86781" y="47259"/>
                  <a:pt x="96981" y="55419"/>
                </a:cubicBezTo>
                <a:cubicBezTo>
                  <a:pt x="135348" y="86113"/>
                  <a:pt x="136210" y="82350"/>
                  <a:pt x="180109" y="96982"/>
                </a:cubicBezTo>
                <a:cubicBezTo>
                  <a:pt x="195423" y="142927"/>
                  <a:pt x="193963" y="123942"/>
                  <a:pt x="193963" y="1524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14800" y="2971800"/>
                <a:ext cx="1756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𝐴𝐷𝐵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𝐴𝐶𝐵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75682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70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3188"/>
            <a:ext cx="7839075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40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red arc or angle.</a:t>
            </a: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762125"/>
            <a:ext cx="13239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595973"/>
              </p:ext>
            </p:extLst>
          </p:nvPr>
        </p:nvGraphicFramePr>
        <p:xfrm>
          <a:off x="6934200" y="1671637"/>
          <a:ext cx="15621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4" imgW="0" imgH="0" progId="Paint.Picture">
                  <p:embed/>
                </p:oleObj>
              </mc:Choice>
              <mc:Fallback>
                <p:oleObj name="Bitmap Image" r:id="rId4" imgW="0" imgH="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671637"/>
                        <a:ext cx="15621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96876"/>
              </p:ext>
            </p:extLst>
          </p:nvPr>
        </p:nvGraphicFramePr>
        <p:xfrm>
          <a:off x="3962400" y="1727489"/>
          <a:ext cx="17240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6" imgW="1724266" imgH="1523810" progId="PBrush">
                  <p:embed/>
                </p:oleObj>
              </mc:Choice>
              <mc:Fallback>
                <p:oleObj name="Bitmap Image" r:id="rId6" imgW="1724266" imgH="1523810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27489"/>
                        <a:ext cx="17240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28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Inscribed Polygons and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Inscribed Polygon:  a polygon with all its vertices on the circle.</a:t>
            </a:r>
          </a:p>
          <a:p>
            <a:r>
              <a:rPr lang="en-US" dirty="0" smtClean="0"/>
              <a:t>Circumscribed Circle:  the circle that contains the vertices.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3505200"/>
            <a:ext cx="2971800" cy="2743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38100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810000"/>
            <a:ext cx="152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24200" y="5562600"/>
            <a:ext cx="2057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4876800" y="3810000"/>
            <a:ext cx="304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239590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2768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loc">
      <a:majorFont>
        <a:latin typeface="Grinched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344902CA-2151-4AEC-9F7F-2BB72DD58D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056FB5-3A66-4C12-8BC3-4C49082339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5F3965-88A0-493F-B471-456277CF0604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TP030002768</Template>
  <TotalTime>34</TotalTime>
  <Words>250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TP030002768</vt:lpstr>
      <vt:lpstr>Paintbrush Picture</vt:lpstr>
      <vt:lpstr>Bitmap Image</vt:lpstr>
      <vt:lpstr>Lesson 10.4</vt:lpstr>
      <vt:lpstr>Vocabulary</vt:lpstr>
      <vt:lpstr>Measuring Angles</vt:lpstr>
      <vt:lpstr>Find that angle or arc</vt:lpstr>
      <vt:lpstr>How about another?</vt:lpstr>
      <vt:lpstr>Intercepting the same arc</vt:lpstr>
      <vt:lpstr>Example</vt:lpstr>
      <vt:lpstr>Find the red arc or angle.</vt:lpstr>
      <vt:lpstr>Inscribed Polygons and Circles</vt:lpstr>
      <vt:lpstr>PowerPoint Presentation</vt:lpstr>
      <vt:lpstr>Inscribed Quadrilaterals</vt:lpstr>
      <vt:lpstr>Find the value of each variable.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10.4</dc:title>
  <dc:creator>Monika</dc:creator>
  <cp:lastModifiedBy>Monika</cp:lastModifiedBy>
  <cp:revision>7</cp:revision>
  <dcterms:created xsi:type="dcterms:W3CDTF">2011-03-28T12:36:41Z</dcterms:created>
  <dcterms:modified xsi:type="dcterms:W3CDTF">2011-03-28T13:11:26Z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TC300027689990</vt:lpwstr>
  </property>
</Properties>
</file>