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5A4DDA-6093-4471-B702-FCA9508DCB77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D3444C-CE92-46C5-99E6-258F5EC10F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10.3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use relationships of arcs and chords in a circle.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P.667 #3-14, 18-20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Chords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circle or congruent circles: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43600" y="2895600"/>
            <a:ext cx="20574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369590" y="3111290"/>
            <a:ext cx="155901" cy="1613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 flipV="1">
            <a:off x="7315200" y="3174581"/>
            <a:ext cx="384501" cy="1549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9590" y="3949490"/>
            <a:ext cx="259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3917845"/>
            <a:ext cx="192250" cy="12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47800" y="2057400"/>
                <a:ext cx="4267200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𝑜𝑛𝑙𝑦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57400"/>
                <a:ext cx="4267200" cy="378373"/>
              </a:xfrm>
              <a:prstGeom prst="rect">
                <a:avLst/>
              </a:prstGeom>
              <a:blipFill rotWithShape="1">
                <a:blip r:embed="rId2"/>
                <a:stretch>
                  <a:fillRect t="-1613"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096000" y="2793581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57040" y="47313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99701" y="2895600"/>
            <a:ext cx="529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19075" y="4724400"/>
            <a:ext cx="55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0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69118" y="2490788"/>
            <a:ext cx="8005763" cy="1876426"/>
            <a:chOff x="372" y="696"/>
            <a:chExt cx="5043" cy="118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72" y="696"/>
              <a:ext cx="5004" cy="518"/>
              <a:chOff x="372" y="696"/>
              <a:chExt cx="5004" cy="518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8" y="699"/>
                <a:ext cx="222" cy="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" y="930"/>
                <a:ext cx="222" cy="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372" y="696"/>
                <a:ext cx="500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In the diagram,   </a:t>
                </a:r>
                <a:r>
                  <a:rPr lang="en-US" i="1"/>
                  <a:t>P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      </a:t>
                </a:r>
                <a:r>
                  <a:rPr lang="en-US" i="1"/>
                  <a:t>Q</a:t>
                </a:r>
                <a:r>
                  <a:rPr lang="en-US" b="1">
                    <a:latin typeface="Arial" pitchFamily="34" charset="0"/>
                  </a:rPr>
                  <a:t>, </a:t>
                </a:r>
                <a:r>
                  <a:rPr lang="en-US" i="1"/>
                  <a:t>FG</a:t>
                </a:r>
                <a:r>
                  <a:rPr lang="en-US" b="1" i="1">
                    <a:latin typeface="Arial" pitchFamily="34" charset="0"/>
                  </a:rPr>
                  <a:t>     </a:t>
                </a:r>
                <a:r>
                  <a:rPr lang="en-US" i="1"/>
                  <a:t>JK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, and </a:t>
                </a:r>
                <a:r>
                  <a:rPr lang="en-US" i="1"/>
                  <a:t>mJK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/>
                  <a:t>= 80</a:t>
                </a:r>
                <a:r>
                  <a:rPr lang="en-US" baseline="40000"/>
                  <a:t>o</a:t>
                </a:r>
                <a:r>
                  <a:rPr lang="en-US" b="1">
                    <a:latin typeface="Arial" pitchFamily="34" charset="0"/>
                  </a:rPr>
                  <a:t>. Find </a:t>
                </a:r>
                <a:r>
                  <a:rPr lang="en-US" i="1"/>
                  <a:t>mFG</a:t>
                </a:r>
              </a:p>
            </p:txBody>
          </p:sp>
          <p:pic>
            <p:nvPicPr>
              <p:cNvPr id="10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6" y="774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4" y="795"/>
                <a:ext cx="144" cy="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5" y="777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2691" y="729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03" y="780"/>
                <a:ext cx="144" cy="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3207" y="73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5" y="1032"/>
              <a:ext cx="2010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091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1187" y="1752600"/>
            <a:ext cx="7529513" cy="3157538"/>
            <a:chOff x="297" y="612"/>
            <a:chExt cx="4743" cy="1989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97" y="612"/>
              <a:ext cx="2248" cy="288"/>
              <a:chOff x="297" y="612"/>
              <a:chExt cx="2248" cy="28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297" y="612"/>
                <a:ext cx="22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>
                    <a:latin typeface="Arial" pitchFamily="34" charset="0"/>
                  </a:rPr>
                  <a:t>Use the diagram of    </a:t>
                </a:r>
                <a:r>
                  <a:rPr lang="en-US" i="1"/>
                  <a:t>D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5" y="690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777"/>
              <a:ext cx="2160" cy="1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96899" y="2590800"/>
            <a:ext cx="3582988" cy="457201"/>
            <a:chOff x="300" y="1081"/>
            <a:chExt cx="2257" cy="288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" y="1098"/>
              <a:ext cx="222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5" y="1083"/>
              <a:ext cx="222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00" y="1081"/>
              <a:ext cx="22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Utopia-Bold" charset="0"/>
                </a:rPr>
                <a:t>1. </a:t>
              </a:r>
              <a:r>
                <a:rPr lang="en-US">
                  <a:latin typeface="Utopia-Regular" charset="0"/>
                </a:rPr>
                <a:t>If </a:t>
              </a:r>
              <a:r>
                <a:rPr lang="en-US" i="1"/>
                <a:t>mAB</a:t>
              </a:r>
              <a:r>
                <a:rPr lang="en-US" i="1">
                  <a:latin typeface="Utopia-Italic" charset="0"/>
                </a:rPr>
                <a:t> </a:t>
              </a:r>
              <a:r>
                <a:rPr lang="en-US"/>
                <a:t>= 110</a:t>
              </a:r>
              <a:r>
                <a:rPr lang="en-US" baseline="30000"/>
                <a:t>°</a:t>
              </a:r>
              <a:r>
                <a:rPr lang="en-US"/>
                <a:t>,</a:t>
              </a:r>
              <a:r>
                <a:rPr lang="en-US">
                  <a:latin typeface="Utopia-Regular" charset="0"/>
                </a:rPr>
                <a:t> find </a:t>
              </a:r>
              <a:r>
                <a:rPr lang="en-US" i="1"/>
                <a:t>mBC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11187" y="3364346"/>
            <a:ext cx="3575050" cy="482600"/>
            <a:chOff x="300" y="1065"/>
            <a:chExt cx="2252" cy="304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" y="1071"/>
              <a:ext cx="222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" y="1065"/>
              <a:ext cx="222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00" y="1081"/>
              <a:ext cx="22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Utopia-Bold" charset="0"/>
                </a:rPr>
                <a:t>2. </a:t>
              </a:r>
              <a:r>
                <a:rPr lang="en-US">
                  <a:latin typeface="Utopia-Regular" charset="0"/>
                </a:rPr>
                <a:t>If </a:t>
              </a:r>
              <a:r>
                <a:rPr lang="en-US" i="1"/>
                <a:t>mAC </a:t>
              </a:r>
              <a:r>
                <a:rPr lang="en-US"/>
                <a:t>= 150</a:t>
              </a:r>
              <a:r>
                <a:rPr lang="en-US" baseline="30000"/>
                <a:t>°</a:t>
              </a:r>
              <a:r>
                <a:rPr lang="en-US"/>
                <a:t>,</a:t>
              </a:r>
              <a:r>
                <a:rPr lang="en-US">
                  <a:latin typeface="Utopia-Regular" charset="0"/>
                </a:rPr>
                <a:t> find </a:t>
              </a:r>
              <a:r>
                <a:rPr lang="en-US" i="1"/>
                <a:t>mAB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748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Chords and Diameters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dirty="0" smtClean="0"/>
              <a:t>If a chord is perpendicular to another chord, then it’s a diameter.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a diameter is perpendicular to a chord, the it bisects the chord and its arc.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53100" y="1676400"/>
            <a:ext cx="1905000" cy="1981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2600" y="4495800"/>
            <a:ext cx="1981200" cy="18980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2"/>
            <a:endCxn id="4" idx="6"/>
          </p:cNvCxnSpPr>
          <p:nvPr/>
        </p:nvCxnSpPr>
        <p:spPr>
          <a:xfrm>
            <a:off x="5753100" y="2667000"/>
            <a:ext cx="1905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7"/>
            <a:endCxn id="4" idx="5"/>
          </p:cNvCxnSpPr>
          <p:nvPr/>
        </p:nvCxnSpPr>
        <p:spPr>
          <a:xfrm>
            <a:off x="7379119" y="1966540"/>
            <a:ext cx="0" cy="140092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62800" y="2438400"/>
            <a:ext cx="216319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162800" y="2286000"/>
            <a:ext cx="381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188619" y="2895600"/>
            <a:ext cx="381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5" idx="6"/>
          </p:cNvCxnSpPr>
          <p:nvPr/>
        </p:nvCxnSpPr>
        <p:spPr>
          <a:xfrm>
            <a:off x="5562600" y="5444837"/>
            <a:ext cx="19812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7"/>
            <a:endCxn id="5" idx="5"/>
          </p:cNvCxnSpPr>
          <p:nvPr/>
        </p:nvCxnSpPr>
        <p:spPr>
          <a:xfrm>
            <a:off x="7253660" y="4773766"/>
            <a:ext cx="0" cy="13421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86600" y="5257800"/>
            <a:ext cx="167060" cy="187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88619" y="4495800"/>
            <a:ext cx="3551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525780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70959" y="6115907"/>
            <a:ext cx="38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54864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5372100"/>
                <a:ext cx="2561792" cy="378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𝐻𝐷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𝐻𝐹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𝐹𝐺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𝐺𝐷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372100"/>
                <a:ext cx="2561792" cy="378373"/>
              </a:xfrm>
              <a:prstGeom prst="rect">
                <a:avLst/>
              </a:prstGeom>
              <a:blipFill rotWithShape="1">
                <a:blip r:embed="rId2"/>
                <a:stretch>
                  <a:fillRect t="-1613" r="-2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4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1654174"/>
            <a:ext cx="8172450" cy="2185988"/>
            <a:chOff x="372" y="690"/>
            <a:chExt cx="5148" cy="1377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72" y="690"/>
              <a:ext cx="5148" cy="291"/>
              <a:chOff x="372" y="690"/>
              <a:chExt cx="5148" cy="291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72" y="690"/>
                <a:ext cx="51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Arial" pitchFamily="34" charset="0"/>
                  </a:rPr>
                  <a:t>Use the diagram of   </a:t>
                </a:r>
                <a:r>
                  <a:rPr lang="en-US" i="1" dirty="0"/>
                  <a:t>E</a:t>
                </a:r>
                <a:r>
                  <a:rPr lang="en-US" b="1" i="1" dirty="0">
                    <a:latin typeface="Arial" pitchFamily="34" charset="0"/>
                  </a:rPr>
                  <a:t> </a:t>
                </a:r>
                <a:r>
                  <a:rPr lang="en-US" b="1" dirty="0">
                    <a:latin typeface="Arial" pitchFamily="34" charset="0"/>
                  </a:rPr>
                  <a:t>to find the length of </a:t>
                </a:r>
                <a:r>
                  <a:rPr lang="en-US" i="1" dirty="0"/>
                  <a:t>AC</a:t>
                </a:r>
                <a:r>
                  <a:rPr lang="en-US" b="1" i="1" dirty="0">
                    <a:latin typeface="Arial" pitchFamily="34" charset="0"/>
                  </a:rPr>
                  <a:t> </a:t>
                </a:r>
                <a:r>
                  <a:rPr lang="en-US" b="1" dirty="0">
                    <a:latin typeface="Arial" pitchFamily="34" charset="0"/>
                  </a:rPr>
                  <a:t>. </a:t>
                </a:r>
              </a:p>
            </p:txBody>
          </p:sp>
          <p:sp>
            <p:nvSpPr>
              <p:cNvPr id="8" name="Line 17"/>
              <p:cNvSpPr>
                <a:spLocks noChangeShapeType="1"/>
              </p:cNvSpPr>
              <p:nvPr/>
            </p:nvSpPr>
            <p:spPr bwMode="auto">
              <a:xfrm>
                <a:off x="4347" y="73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5" y="783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903"/>
              <a:ext cx="1230" cy="1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79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676400"/>
            <a:ext cx="8453438" cy="3186113"/>
            <a:chOff x="291" y="606"/>
            <a:chExt cx="5325" cy="2007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91" y="606"/>
              <a:ext cx="49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Arial" pitchFamily="34" charset="0"/>
                </a:rPr>
                <a:t>Find the measure of the indicated arc in the diagram.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065"/>
              <a:ext cx="1920" cy="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2405063"/>
                <a:ext cx="547266" cy="378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05063"/>
                <a:ext cx="547266" cy="378373"/>
              </a:xfrm>
              <a:prstGeom prst="rect">
                <a:avLst/>
              </a:prstGeom>
              <a:blipFill rotWithShape="1">
                <a:blip r:embed="rId3"/>
                <a:stretch>
                  <a:fillRect t="-1613" r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9480" y="3445531"/>
                <a:ext cx="555986" cy="376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80" y="3445531"/>
                <a:ext cx="555986" cy="376513"/>
              </a:xfrm>
              <a:prstGeom prst="rect">
                <a:avLst/>
              </a:prstGeom>
              <a:blipFill rotWithShape="1">
                <a:blip r:embed="rId4"/>
                <a:stretch>
                  <a:fillRect t="-1613" r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29480" y="4518776"/>
                <a:ext cx="533544" cy="378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80" y="4518776"/>
                <a:ext cx="533544" cy="378373"/>
              </a:xfrm>
              <a:prstGeom prst="rect">
                <a:avLst/>
              </a:prstGeom>
              <a:blipFill rotWithShape="1">
                <a:blip r:embed="rId5"/>
                <a:stretch>
                  <a:fillRect t="-1613" r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circle or congruent circles, two chords are congruent if and only if they are equidistant from the center.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2667000"/>
            <a:ext cx="3276600" cy="3200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24583" y="3084831"/>
            <a:ext cx="2263353" cy="11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28047" y="5410200"/>
            <a:ext cx="22633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98288" y="3110259"/>
            <a:ext cx="30241" cy="2313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256259" y="4191000"/>
            <a:ext cx="144541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4876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86500" y="3110259"/>
            <a:ext cx="266700" cy="166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8529" y="5257800"/>
            <a:ext cx="224671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28650" y="1733550"/>
            <a:ext cx="8183564" cy="2970213"/>
            <a:chOff x="360" y="693"/>
            <a:chExt cx="5155" cy="1871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60" y="693"/>
              <a:ext cx="4030" cy="288"/>
              <a:chOff x="360" y="693"/>
              <a:chExt cx="4030" cy="28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60" y="693"/>
                <a:ext cx="40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>
                    <a:latin typeface="Arial" pitchFamily="34" charset="0"/>
                  </a:rPr>
                  <a:t>In the diagram of   </a:t>
                </a:r>
                <a:r>
                  <a:rPr lang="en-US" i="1"/>
                  <a:t>C, QR = ST = </a:t>
                </a:r>
                <a:r>
                  <a:rPr lang="en-US"/>
                  <a:t>16</a:t>
                </a:r>
                <a:r>
                  <a:rPr lang="en-US" b="1">
                    <a:latin typeface="Arial" pitchFamily="34" charset="0"/>
                  </a:rPr>
                  <a:t>. Find </a:t>
                </a:r>
                <a:r>
                  <a:rPr lang="en-US" i="1"/>
                  <a:t>CU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1" y="783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0" y="981"/>
              <a:ext cx="1615" cy="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56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</TotalTime>
  <Words>228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Lesson 10.3</vt:lpstr>
      <vt:lpstr>Congruent Chords</vt:lpstr>
      <vt:lpstr>Example</vt:lpstr>
      <vt:lpstr>Another Example</vt:lpstr>
      <vt:lpstr>Chords and Diameters</vt:lpstr>
      <vt:lpstr>Example</vt:lpstr>
      <vt:lpstr>Another</vt:lpstr>
      <vt:lpstr>Last One</vt:lpstr>
      <vt:lpstr>Example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10.3</dc:title>
  <dc:creator>Monika</dc:creator>
  <cp:lastModifiedBy>Monika</cp:lastModifiedBy>
  <cp:revision>4</cp:revision>
  <dcterms:created xsi:type="dcterms:W3CDTF">2011-03-23T17:28:17Z</dcterms:created>
  <dcterms:modified xsi:type="dcterms:W3CDTF">2011-03-28T12:35:43Z</dcterms:modified>
</cp:coreProperties>
</file>