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2"/>
    <p:sldMasterId id="2147483653" r:id="rId3"/>
    <p:sldMasterId id="2147483654" r:id="rId4"/>
    <p:sldMasterId id="2147483655" r:id="rId5"/>
  </p:sldMasterIdLst>
  <p:handoutMasterIdLst>
    <p:handoutMasterId r:id="rId14"/>
  </p:handoutMasterIdLst>
  <p:sldIdLst>
    <p:sldId id="256" r:id="rId6"/>
    <p:sldId id="257" r:id="rId7"/>
    <p:sldId id="258" r:id="rId8"/>
    <p:sldId id="259" r:id="rId9"/>
    <p:sldId id="260" r:id="rId10"/>
    <p:sldId id="263" r:id="rId11"/>
    <p:sldId id="261" r:id="rId12"/>
    <p:sldId id="262" r:id="rId13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008080"/>
    <a:srgbClr val="00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4701" autoAdjust="0"/>
  </p:normalViewPr>
  <p:slideViewPr>
    <p:cSldViewPr>
      <p:cViewPr varScale="1">
        <p:scale>
          <a:sx n="70" d="100"/>
          <a:sy n="70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219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4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MY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MY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58C55B-5078-433C-9F75-44324E094429}" type="slidenum">
              <a:rPr lang="en-MY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8972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F1423-E890-42DD-AF88-DB14CF1C156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DCED-F36D-4CFF-B24F-CC7158838EF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274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274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B3C0C-B66A-468D-AD2E-C4203AF2C4C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249F0-A267-4224-851B-CC0244ECCCD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AD92B-CE06-4A3A-9479-3C2CA269122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C5194-76D3-415B-9C8E-F5F0F1D3043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E5B4-23D1-4B21-AA18-488DC181F26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27F15-6FC7-4112-AAF4-D539B7B7D1C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5EAB0-683B-41D1-AFEC-F50EAF9DC83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8ADCF-CED1-49E2-9A29-D5D13A3FAE7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CED0D-2CE9-45F3-B7F1-A3C5C3B55DF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51E6-E41B-450D-82D3-E80C7E7BB63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176D0-11B5-479B-BF77-86B1D616E99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F3B27-AB92-4541-9706-A2836241375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7DB43-029C-4C85-8C17-2B17ED2C5EA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26E2A-38BA-4F79-8D63-C954D74EEFE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336A-70ED-4FB9-9DE9-AD4A4A9A5C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711B-E5BA-413A-9101-6C5EDAEFCE1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C21B-2631-42E5-8C58-F5E937A85AA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DAD08-5853-463C-A2D5-41B4C52DA9D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8B967-CD84-4AD3-83E8-F2B54D286C7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BC3B-7F58-4C5D-9FFC-D94C27A5706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561D1-48EC-495C-A3E9-24F8D45366A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AC552-DF08-4C45-BB8C-F1ABF98C263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79D89-AB61-43CD-9522-27073069766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13F5B-FDE1-47D3-87BB-B600AF7E9C8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22238"/>
            <a:ext cx="2095500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134100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03C3D-ECC3-42DD-82F8-615568F6E59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20BC8-09BA-447C-A1AB-71573351859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C5DD4-022C-4C4A-AA71-617B7B2E86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ED5C6-3B88-4BC6-952D-7FA8C31644B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30D65-9DF2-4D02-9A57-81AFB8778F1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BB287-7FCE-4234-AA42-177E5CC9CBE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F2AB-86D2-4B2D-9E63-88D582FD5D1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5CA8A-143A-4178-9B1A-6C8703E9D97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E9B86-40AF-4710-AFF9-77F8A82BC3A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00025-62DE-4989-A5B4-278CB783BAB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AAEB-0A0D-4455-A8BC-E04D8D821C0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43DAC-34C1-4312-AE7D-C08239DDD09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6FF9D-9A41-4D6E-9B0A-F0910C61083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3FD81-53BB-45CB-B05F-96986F7FEFA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E9FD8-67C0-4F89-B03F-7159BD779EF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7E011-FD9C-48E9-8EE3-F2C58BBF79E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1C72F-DB63-4DA5-ABC3-00D82D1785D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A02E-E611-40B9-8857-BD29F7B275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Abstract Theme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subtitle here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8A3046-04CC-4C29-9C0D-054E98DC38A4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31668-05A9-40C4-85D3-33773B7EE021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384896-F0F5-49A0-BD77-4D0BF04C9CBE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200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475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870E16-5DA9-44EA-A8D2-FC67979904C6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MY" dirty="0" smtClean="0"/>
              <a:t>Lesson 10.2</a:t>
            </a:r>
            <a:endParaRPr lang="en-MY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609600"/>
          </a:xfrm>
        </p:spPr>
        <p:txBody>
          <a:bodyPr/>
          <a:lstStyle/>
          <a:p>
            <a:r>
              <a:rPr lang="en-MY" dirty="0" smtClean="0"/>
              <a:t>Goal:  The learner to use angle measures to find arc measures.</a:t>
            </a:r>
            <a:endParaRPr lang="en-M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Vocabulary</a:t>
            </a:r>
            <a:endParaRPr lang="en-MY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9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MY" dirty="0" smtClean="0"/>
                  <a:t>Central Angle:  Angle whose vertex is the </a:t>
                </a:r>
                <a:r>
                  <a:rPr lang="en-MY" dirty="0" err="1" smtClean="0"/>
                  <a:t>center</a:t>
                </a:r>
                <a:r>
                  <a:rPr lang="en-MY" dirty="0" smtClean="0"/>
                  <a:t> of the circle.</a:t>
                </a:r>
              </a:p>
              <a:p>
                <a:r>
                  <a:rPr lang="en-MY" dirty="0" smtClean="0"/>
                  <a:t>Minor Arc: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MY" dirty="0" smtClean="0"/>
                  <a:t> is less than 180˚</a:t>
                </a:r>
              </a:p>
              <a:p>
                <a:r>
                  <a:rPr lang="en-MY" dirty="0" smtClean="0"/>
                  <a:t>Major Arc: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MY" dirty="0" smtClean="0"/>
                  <a:t> is more than 180˚</a:t>
                </a:r>
              </a:p>
              <a:p>
                <a:r>
                  <a:rPr lang="en-MY" dirty="0" smtClean="0"/>
                  <a:t>Semicircle:  half the circle.</a:t>
                </a:r>
                <a:endParaRPr lang="en-MY" dirty="0"/>
              </a:p>
            </p:txBody>
          </p:sp>
        </mc:Choice>
        <mc:Fallback>
          <p:sp>
            <p:nvSpPr>
              <p:cNvPr id="509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037" t="-884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219200" y="3701955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endCxn id="2" idx="0"/>
          </p:cNvCxnSpPr>
          <p:nvPr/>
        </p:nvCxnSpPr>
        <p:spPr>
          <a:xfrm flipV="1">
            <a:off x="2552700" y="3701955"/>
            <a:ext cx="0" cy="12573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2" idx="7"/>
          </p:cNvCxnSpPr>
          <p:nvPr/>
        </p:nvCxnSpPr>
        <p:spPr>
          <a:xfrm flipV="1">
            <a:off x="2552700" y="4070210"/>
            <a:ext cx="942927" cy="88904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38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95627" y="370195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4100" y="333262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34181" y="5715000"/>
            <a:ext cx="43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71169" y="5556766"/>
            <a:ext cx="169277" cy="1640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723" y="3619921"/>
            <a:ext cx="169277" cy="1640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0988" y="3989253"/>
            <a:ext cx="169277" cy="1640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8061" y="4877221"/>
            <a:ext cx="169277" cy="16406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Measuring Arcs</a:t>
            </a:r>
            <a:endParaRPr lang="en-MY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MY" dirty="0" smtClean="0"/>
              <a:t>The measure of the arc is equal to the central angle that intersects the arc.</a:t>
            </a:r>
            <a:endParaRPr lang="en-MY" dirty="0"/>
          </a:p>
        </p:txBody>
      </p:sp>
      <p:sp>
        <p:nvSpPr>
          <p:cNvPr id="2" name="Oval 1"/>
          <p:cNvSpPr/>
          <p:nvPr/>
        </p:nvSpPr>
        <p:spPr>
          <a:xfrm>
            <a:off x="1066800" y="2743200"/>
            <a:ext cx="2362200" cy="2362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endCxn id="2" idx="0"/>
          </p:cNvCxnSpPr>
          <p:nvPr/>
        </p:nvCxnSpPr>
        <p:spPr>
          <a:xfrm flipV="1">
            <a:off x="2247900" y="2743200"/>
            <a:ext cx="0" cy="11811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247900" y="3505200"/>
            <a:ext cx="1181100" cy="4191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305050" y="33205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˚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050" y="3320534"/>
                <a:ext cx="5334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9091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57400" y="2438400"/>
            <a:ext cx="5143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711952" y="2364827"/>
                <a:ext cx="988347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952" y="2364827"/>
                <a:ext cx="988347" cy="378630"/>
              </a:xfrm>
              <a:prstGeom prst="rect">
                <a:avLst/>
              </a:prstGeom>
              <a:blipFill rotWithShape="1">
                <a:blip r:embed="rId3"/>
                <a:stretch>
                  <a:fillRect r="-26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measures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3808" y="1143000"/>
            <a:ext cx="8358187" cy="1970088"/>
            <a:chOff x="351" y="768"/>
            <a:chExt cx="5265" cy="1241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1" y="768"/>
              <a:ext cx="5265" cy="518"/>
              <a:chOff x="351" y="693"/>
              <a:chExt cx="5265" cy="51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51" y="693"/>
                <a:ext cx="5265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>
                    <a:latin typeface="Arial" pitchFamily="34" charset="0"/>
                  </a:rPr>
                  <a:t>Find the measure of each arc of   </a:t>
                </a:r>
                <a:r>
                  <a:rPr lang="en-US" i="1"/>
                  <a:t>P</a:t>
                </a:r>
                <a:r>
                  <a:rPr lang="en-US" b="1">
                    <a:latin typeface="Arial" pitchFamily="34" charset="0"/>
                  </a:rPr>
                  <a:t>, where </a:t>
                </a:r>
                <a:r>
                  <a:rPr lang="en-US" i="1"/>
                  <a:t>RT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is a diameter.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1" y="774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Line 66"/>
              <p:cNvSpPr>
                <a:spLocks noChangeShapeType="1"/>
              </p:cNvSpPr>
              <p:nvPr/>
            </p:nvSpPr>
            <p:spPr bwMode="auto">
              <a:xfrm>
                <a:off x="4281" y="73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086"/>
              <a:ext cx="1008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20687" y="2139949"/>
            <a:ext cx="1203326" cy="481013"/>
            <a:chOff x="366" y="1365"/>
            <a:chExt cx="758" cy="303"/>
          </a:xfrm>
        </p:grpSpPr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795" y="1371"/>
              <a:ext cx="329" cy="297"/>
              <a:chOff x="795" y="1371"/>
              <a:chExt cx="329" cy="297"/>
            </a:xfrm>
          </p:grpSpPr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4" y="1371"/>
                <a:ext cx="222" cy="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795" y="1380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i="1"/>
                  <a:t>RS</a:t>
                </a:r>
              </a:p>
            </p:txBody>
          </p:sp>
        </p:grp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6" y="1365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Utopia-Bold" charset="0"/>
                </a:rPr>
                <a:t>a.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1100" y="2093918"/>
            <a:ext cx="1598613" cy="522289"/>
            <a:chOff x="1645" y="1411"/>
            <a:chExt cx="1007" cy="329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2076" y="1411"/>
              <a:ext cx="576" cy="329"/>
              <a:chOff x="1689" y="1336"/>
              <a:chExt cx="576" cy="329"/>
            </a:xfrm>
          </p:grpSpPr>
          <p:pic>
            <p:nvPicPr>
              <p:cNvPr id="19" name="Picture 1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336"/>
                <a:ext cx="30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Text Box 25"/>
              <p:cNvSpPr txBox="1">
                <a:spLocks noChangeArrowheads="1"/>
              </p:cNvSpPr>
              <p:nvPr/>
            </p:nvSpPr>
            <p:spPr bwMode="auto">
              <a:xfrm>
                <a:off x="1689" y="1377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i="1"/>
                  <a:t>RTS</a:t>
                </a:r>
              </a:p>
            </p:txBody>
          </p:sp>
        </p:grp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645" y="1440"/>
              <a:ext cx="2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Utopia-Bold" charset="0"/>
                </a:rPr>
                <a:t>b.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689473" y="2069305"/>
            <a:ext cx="1466850" cy="525463"/>
            <a:chOff x="3156" y="1310"/>
            <a:chExt cx="924" cy="331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3526" y="1310"/>
              <a:ext cx="554" cy="331"/>
              <a:chOff x="2790" y="1334"/>
              <a:chExt cx="554" cy="331"/>
            </a:xfrm>
          </p:grpSpPr>
          <p:pic>
            <p:nvPicPr>
              <p:cNvPr id="15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" y="1334"/>
                <a:ext cx="30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2790" y="1377"/>
                <a:ext cx="55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n-US" i="1"/>
                  <a:t>RST</a:t>
                </a:r>
              </a:p>
            </p:txBody>
          </p:sp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56" y="134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Utopia-Bold" charset="0"/>
                </a:rPr>
                <a:t>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831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measure of arcs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1318" y="1113809"/>
            <a:ext cx="8339138" cy="3246438"/>
            <a:chOff x="363" y="1130"/>
            <a:chExt cx="5253" cy="204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63" y="1130"/>
              <a:ext cx="525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Arial" pitchFamily="34" charset="0"/>
                </a:rPr>
                <a:t>A recent survey asked teenagers if they would rather meet a famous musician, athlete, actor, inventor, or other person. The results are shown in the circle graph. Find the indicated arc measures.</a:t>
              </a: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839"/>
              <a:ext cx="1920" cy="1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57200" y="1828800"/>
            <a:ext cx="1790700" cy="310958"/>
            <a:chOff x="360" y="1362"/>
            <a:chExt cx="1128" cy="1155"/>
          </a:xfrm>
        </p:grpSpPr>
        <p:sp>
          <p:nvSpPr>
            <p:cNvPr id="9" name="Text Box 48"/>
            <p:cNvSpPr txBox="1">
              <a:spLocks noChangeArrowheads="1"/>
            </p:cNvSpPr>
            <p:nvPr/>
          </p:nvSpPr>
          <p:spPr bwMode="auto">
            <a:xfrm>
              <a:off x="360" y="2229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a.</a:t>
              </a:r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864" y="1362"/>
              <a:ext cx="624" cy="1146"/>
              <a:chOff x="864" y="2214"/>
              <a:chExt cx="624" cy="1146"/>
            </a:xfrm>
          </p:grpSpPr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6" y="2214"/>
                <a:ext cx="222" cy="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Text Box 49"/>
              <p:cNvSpPr txBox="1">
                <a:spLocks noChangeArrowheads="1"/>
              </p:cNvSpPr>
              <p:nvPr/>
            </p:nvSpPr>
            <p:spPr bwMode="auto">
              <a:xfrm>
                <a:off x="864" y="3072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i="1" dirty="0" err="1"/>
                  <a:t>mAC</a:t>
                </a:r>
                <a:endParaRPr lang="en-US" i="1" dirty="0"/>
              </a:p>
            </p:txBody>
          </p:sp>
        </p:grp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97668" y="2817194"/>
            <a:ext cx="2424113" cy="482600"/>
            <a:chOff x="2121" y="2210"/>
            <a:chExt cx="1527" cy="304"/>
          </a:xfrm>
        </p:grpSpPr>
        <p:sp>
          <p:nvSpPr>
            <p:cNvPr id="14" name="Text Box 84"/>
            <p:cNvSpPr txBox="1">
              <a:spLocks noChangeArrowheads="1"/>
            </p:cNvSpPr>
            <p:nvPr/>
          </p:nvSpPr>
          <p:spPr bwMode="auto">
            <a:xfrm>
              <a:off x="2121" y="222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b.</a:t>
              </a:r>
            </a:p>
          </p:txBody>
        </p: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2640" y="2210"/>
              <a:ext cx="1008" cy="298"/>
              <a:chOff x="2640" y="2342"/>
              <a:chExt cx="1008" cy="298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4" y="2342"/>
                <a:ext cx="30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Text Box 87"/>
              <p:cNvSpPr txBox="1">
                <a:spLocks noChangeArrowheads="1"/>
              </p:cNvSpPr>
              <p:nvPr/>
            </p:nvSpPr>
            <p:spPr bwMode="auto">
              <a:xfrm>
                <a:off x="2640" y="2352"/>
                <a:ext cx="10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i="1"/>
                  <a:t>mACD</a:t>
                </a: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57200" y="3406729"/>
            <a:ext cx="1981201" cy="576264"/>
            <a:chOff x="369" y="2946"/>
            <a:chExt cx="1248" cy="363"/>
          </a:xfrm>
        </p:grpSpPr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369" y="30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c.</a:t>
              </a: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849" y="2946"/>
              <a:ext cx="768" cy="363"/>
              <a:chOff x="1200" y="3333"/>
              <a:chExt cx="768" cy="363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9" y="3333"/>
                <a:ext cx="30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Text Box 61"/>
              <p:cNvSpPr txBox="1">
                <a:spLocks noChangeArrowheads="1"/>
              </p:cNvSpPr>
              <p:nvPr/>
            </p:nvSpPr>
            <p:spPr bwMode="auto">
              <a:xfrm>
                <a:off x="1200" y="3408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i="1"/>
                  <a:t>mADC</a:t>
                </a:r>
              </a:p>
            </p:txBody>
          </p:sp>
        </p:grp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57200" y="4241754"/>
            <a:ext cx="2095500" cy="569913"/>
            <a:chOff x="2130" y="2926"/>
            <a:chExt cx="1320" cy="359"/>
          </a:xfrm>
        </p:grpSpPr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2130" y="2997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d.</a:t>
              </a:r>
            </a:p>
          </p:txBody>
        </p: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2634" y="2926"/>
              <a:ext cx="816" cy="356"/>
              <a:chOff x="1056" y="3436"/>
              <a:chExt cx="816" cy="356"/>
            </a:xfrm>
          </p:grpSpPr>
          <p:pic>
            <p:nvPicPr>
              <p:cNvPr id="26" name="Picture 2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67" y="3436"/>
                <a:ext cx="30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Text Box 56"/>
              <p:cNvSpPr txBox="1">
                <a:spLocks noChangeArrowheads="1"/>
              </p:cNvSpPr>
              <p:nvPr/>
            </p:nvSpPr>
            <p:spPr bwMode="auto">
              <a:xfrm>
                <a:off x="1056" y="3504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i="1"/>
                  <a:t>mEBD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429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Circles and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Congruent circles:  two circles with the same radius.</a:t>
            </a:r>
          </a:p>
          <a:p>
            <a:r>
              <a:rPr lang="en-US" dirty="0" smtClean="0"/>
              <a:t>Congruent arcs:  two arcs are congruent if they have the same measure and they arcs of the same circle or congruent circles.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0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Congruent Arcs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09414" y="1628775"/>
            <a:ext cx="2081213" cy="1209675"/>
            <a:chOff x="369" y="1335"/>
            <a:chExt cx="1311" cy="762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335"/>
              <a:ext cx="864" cy="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69" y="1365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a.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90690" y="1609725"/>
            <a:ext cx="1938338" cy="1314450"/>
            <a:chOff x="1995" y="1323"/>
            <a:chExt cx="1221" cy="828"/>
          </a:xfrm>
        </p:grpSpPr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995" y="1365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b.</a:t>
              </a: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2" y="1323"/>
              <a:ext cx="774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888832" y="1638869"/>
            <a:ext cx="2633663" cy="1476375"/>
            <a:chOff x="3402" y="1332"/>
            <a:chExt cx="1659" cy="930"/>
          </a:xfrm>
        </p:grpSpPr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3402" y="138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c.</a:t>
              </a:r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1332"/>
              <a:ext cx="1224" cy="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440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P.661 #</a:t>
            </a:r>
            <a:r>
              <a:rPr lang="en-US" smtClean="0"/>
              <a:t>3-10,12-14, 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93889"/>
      </p:ext>
    </p:extLst>
  </p:cSld>
  <p:clrMapOvr>
    <a:masterClrMapping/>
  </p:clrMapOvr>
</p:sld>
</file>

<file path=ppt/theme/theme1.xml><?xml version="1.0" encoding="utf-8"?>
<a:theme xmlns:a="http://schemas.openxmlformats.org/drawingml/2006/main" name="BoxedArt_Abstract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EB8174-31AA-4636-96CD-14E3329F5F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BoxedArt_AbstractDesign</Template>
  <TotalTime>22</TotalTime>
  <Words>223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BoxedArt_AbstractDesign</vt:lpstr>
      <vt:lpstr>3_Custom Design</vt:lpstr>
      <vt:lpstr>Custom Design</vt:lpstr>
      <vt:lpstr>1_Custom Design</vt:lpstr>
      <vt:lpstr>Lesson 10.2</vt:lpstr>
      <vt:lpstr>Vocabulary</vt:lpstr>
      <vt:lpstr>Measuring Arcs</vt:lpstr>
      <vt:lpstr>Find the measures</vt:lpstr>
      <vt:lpstr>Finding the measure of arcs</vt:lpstr>
      <vt:lpstr>Congruent Circles and Arcs</vt:lpstr>
      <vt:lpstr>Identify Congruent Arcs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10.2</dc:title>
  <dc:creator>Monika</dc:creator>
  <cp:lastModifiedBy>Monika</cp:lastModifiedBy>
  <cp:revision>5</cp:revision>
  <dcterms:created xsi:type="dcterms:W3CDTF">2011-03-18T15:35:39Z</dcterms:created>
  <dcterms:modified xsi:type="dcterms:W3CDTF">2011-03-18T15:58:22Z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TC101951762</vt:lpwstr>
  </property>
</Properties>
</file>