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91850B-8711-4A05-BCBD-6D4ACD9CD1C1}" type="datetimeFigureOut">
              <a:rPr lang="en-US" smtClean="0"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961130-1161-4017-97AC-4E82022643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Goal:  The learner will use properties of a tangent to a circle.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Time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the diagram,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𝑃𝑇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is a radius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⨀</m:t>
                    </m:r>
                  </m:oMath>
                </a14:m>
                <a:r>
                  <a:rPr lang="en-US" dirty="0" smtClean="0"/>
                  <a:t>P. 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𝑆𝑇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tangent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⨀</m:t>
                    </m:r>
                  </m:oMath>
                </a14:m>
                <a:r>
                  <a:rPr lang="en-US" dirty="0" smtClean="0"/>
                  <a:t>P?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1143" t="-3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8195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3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One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287767"/>
            <a:ext cx="7962900" cy="1738313"/>
            <a:chOff x="366" y="693"/>
            <a:chExt cx="5016" cy="1095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66" y="693"/>
              <a:ext cx="4962" cy="518"/>
              <a:chOff x="366" y="693"/>
              <a:chExt cx="4962" cy="518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66" y="693"/>
                <a:ext cx="4962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>
                    <a:latin typeface="Arial" pitchFamily="34" charset="0"/>
                  </a:rPr>
                  <a:t>In the diagram, </a:t>
                </a:r>
                <a:r>
                  <a:rPr lang="en-US" i="1"/>
                  <a:t>B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is a point of tangency. Find the radius</a:t>
                </a:r>
                <a:r>
                  <a:rPr lang="en-US"/>
                  <a:t> </a:t>
                </a:r>
                <a:r>
                  <a:rPr lang="en-US" i="1"/>
                  <a:t>r </a:t>
                </a:r>
                <a:r>
                  <a:rPr lang="en-US" b="1">
                    <a:latin typeface="Arial" pitchFamily="34" charset="0"/>
                  </a:rPr>
                  <a:t>of    </a:t>
                </a:r>
                <a:r>
                  <a:rPr lang="en-US" i="1"/>
                  <a:t>C</a:t>
                </a:r>
                <a:r>
                  <a:rPr lang="en-US" b="1">
                    <a:latin typeface="Arial" pitchFamily="34" charset="0"/>
                  </a:rPr>
                  <a:t>.</a:t>
                </a:r>
              </a:p>
            </p:txBody>
          </p:sp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4" y="1002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912"/>
              <a:ext cx="1302" cy="8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890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Another Happy Theorem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Tangents segments from a common external point are congruent.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81600" y="2043545"/>
            <a:ext cx="1600200" cy="1676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819400" y="2043545"/>
            <a:ext cx="3162300" cy="9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19400" y="2133600"/>
            <a:ext cx="2667000" cy="1447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62400" y="167767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21677" y="28575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83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another example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8600" y="381000"/>
            <a:ext cx="8105775" cy="1828800"/>
            <a:chOff x="366" y="696"/>
            <a:chExt cx="5106" cy="115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66" y="696"/>
              <a:ext cx="5106" cy="518"/>
              <a:chOff x="366" y="696"/>
              <a:chExt cx="5106" cy="518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66" y="696"/>
                <a:ext cx="5106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i="1"/>
                  <a:t>RS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is tangent to   </a:t>
                </a:r>
                <a:r>
                  <a:rPr lang="en-US"/>
                  <a:t> </a:t>
                </a:r>
                <a:r>
                  <a:rPr lang="en-US" i="1"/>
                  <a:t>C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at </a:t>
                </a:r>
                <a:r>
                  <a:rPr lang="en-US" i="1"/>
                  <a:t>S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and </a:t>
                </a:r>
                <a:r>
                  <a:rPr lang="en-US" i="1"/>
                  <a:t>RT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is tangent to    </a:t>
                </a:r>
                <a:r>
                  <a:rPr lang="en-US" i="1"/>
                  <a:t>C</a:t>
                </a:r>
                <a:r>
                  <a:rPr lang="en-US" b="1" i="1">
                    <a:latin typeface="Arial" pitchFamily="34" charset="0"/>
                  </a:rPr>
                  <a:t> </a:t>
                </a:r>
                <a:r>
                  <a:rPr lang="en-US" b="1">
                    <a:latin typeface="Arial" pitchFamily="34" charset="0"/>
                  </a:rPr>
                  <a:t>at </a:t>
                </a:r>
                <a:r>
                  <a:rPr lang="en-US" i="1"/>
                  <a:t>T</a:t>
                </a:r>
                <a:r>
                  <a:rPr lang="en-US" b="1">
                    <a:latin typeface="Arial" pitchFamily="34" charset="0"/>
                  </a:rPr>
                  <a:t>. Find the value of </a:t>
                </a:r>
                <a:r>
                  <a:rPr lang="en-US" i="1"/>
                  <a:t>x</a:t>
                </a:r>
                <a:r>
                  <a:rPr lang="en-US" b="1">
                    <a:latin typeface="Arial" pitchFamily="34" charset="0"/>
                  </a:rPr>
                  <a:t>.</a:t>
                </a:r>
              </a:p>
            </p:txBody>
          </p:sp>
          <p:sp>
            <p:nvSpPr>
              <p:cNvPr id="8" name="Line 34"/>
              <p:cNvSpPr>
                <a:spLocks noChangeShapeType="1"/>
              </p:cNvSpPr>
              <p:nvPr/>
            </p:nvSpPr>
            <p:spPr bwMode="auto">
              <a:xfrm>
                <a:off x="423" y="741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pic>
            <p:nvPicPr>
              <p:cNvPr id="9" name="Picture 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2" y="786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Line 36"/>
              <p:cNvSpPr>
                <a:spLocks noChangeShapeType="1"/>
              </p:cNvSpPr>
              <p:nvPr/>
            </p:nvSpPr>
            <p:spPr bwMode="auto">
              <a:xfrm>
                <a:off x="2994" y="73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pic>
            <p:nvPicPr>
              <p:cNvPr id="11" name="Picture 10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49" y="780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9" y="966"/>
              <a:ext cx="1944" cy="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059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P. </a:t>
            </a:r>
            <a:r>
              <a:rPr lang="en-US" smtClean="0"/>
              <a:t>655 #3-10,18-24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0"/>
            <a:ext cx="6512511" cy="11430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81000" y="381000"/>
                <a:ext cx="5943600" cy="3474720"/>
              </a:xfrm>
            </p:spPr>
            <p:txBody>
              <a:bodyPr/>
              <a:lstStyle/>
              <a:p>
                <a:r>
                  <a:rPr lang="en-US" dirty="0" smtClean="0"/>
                  <a:t>Circle:  all points equidistant from a give point called the center.</a:t>
                </a:r>
              </a:p>
              <a:p>
                <a:pPr lvl="1"/>
                <a:r>
                  <a:rPr lang="en-US" dirty="0" smtClean="0"/>
                  <a:t>Name the circle as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⨀</m:t>
                    </m:r>
                  </m:oMath>
                </a14:m>
                <a:r>
                  <a:rPr lang="en-US" dirty="0" smtClean="0"/>
                  <a:t>P</a:t>
                </a:r>
              </a:p>
              <a:p>
                <a:pPr lvl="1"/>
                <a:r>
                  <a:rPr lang="en-US" dirty="0" smtClean="0"/>
                  <a:t>Radius:  segment from center to point on the circle</a:t>
                </a:r>
              </a:p>
              <a:p>
                <a:pPr lvl="1"/>
                <a:r>
                  <a:rPr lang="en-US" dirty="0" smtClean="0"/>
                  <a:t>Chord:  segment whose endpoints are on a circle.</a:t>
                </a:r>
              </a:p>
              <a:p>
                <a:pPr lvl="1"/>
                <a:r>
                  <a:rPr lang="en-US" dirty="0" smtClean="0"/>
                  <a:t>Diameter: a chord that contains the center of the circle.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81000" y="381000"/>
                <a:ext cx="5943600" cy="3474720"/>
              </a:xfrm>
              <a:blipFill rotWithShape="1">
                <a:blip r:embed="rId2"/>
                <a:stretch>
                  <a:fillRect l="-1231" t="-3684" r="-1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6324600" y="457200"/>
            <a:ext cx="2514600" cy="2362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6324600" y="1638300"/>
            <a:ext cx="2514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7"/>
          </p:cNvCxnSpPr>
          <p:nvPr/>
        </p:nvCxnSpPr>
        <p:spPr>
          <a:xfrm flipV="1">
            <a:off x="7581900" y="803136"/>
            <a:ext cx="889045" cy="8351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5"/>
          </p:cNvCxnSpPr>
          <p:nvPr/>
        </p:nvCxnSpPr>
        <p:spPr>
          <a:xfrm>
            <a:off x="6553200" y="2286000"/>
            <a:ext cx="1917745" cy="18746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91400" y="1600200"/>
            <a:ext cx="44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 rot="18993229">
            <a:off x="7289466" y="9282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radius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13661" y="167525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diameter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574119">
            <a:off x="6907235" y="23851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4114800" cy="3474720"/>
          </a:xfrm>
        </p:spPr>
        <p:txBody>
          <a:bodyPr/>
          <a:lstStyle/>
          <a:p>
            <a:r>
              <a:rPr lang="en-US" dirty="0" smtClean="0"/>
              <a:t>Secant: a </a:t>
            </a:r>
            <a:r>
              <a:rPr lang="en-US" b="1" dirty="0" smtClean="0">
                <a:solidFill>
                  <a:srgbClr val="FF0000"/>
                </a:solidFill>
              </a:rPr>
              <a:t>line</a:t>
            </a:r>
            <a:r>
              <a:rPr lang="en-US" dirty="0" smtClean="0"/>
              <a:t> that intersects a circle twice</a:t>
            </a:r>
          </a:p>
          <a:p>
            <a:r>
              <a:rPr lang="en-US" dirty="0" smtClean="0"/>
              <a:t>Tangent: a </a:t>
            </a:r>
            <a:r>
              <a:rPr lang="en-US" b="1" dirty="0" smtClean="0">
                <a:solidFill>
                  <a:srgbClr val="FF0000"/>
                </a:solidFill>
              </a:rPr>
              <a:t>line</a:t>
            </a:r>
            <a:r>
              <a:rPr lang="en-US" dirty="0" smtClean="0"/>
              <a:t> that intersects a circle once.</a:t>
            </a:r>
          </a:p>
          <a:p>
            <a:pPr lvl="1"/>
            <a:r>
              <a:rPr lang="en-US" dirty="0" smtClean="0"/>
              <a:t>Point of tangency: where the tangent intersects the circle.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19800" y="838200"/>
            <a:ext cx="2895600" cy="29718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562600" y="838200"/>
            <a:ext cx="2971800" cy="14859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791200" y="3810000"/>
            <a:ext cx="3124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20061449">
            <a:off x="6186561" y="1270583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secant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62700" y="3816927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tangent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2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152400"/>
            <a:ext cx="8029575" cy="2371725"/>
            <a:chOff x="366" y="720"/>
            <a:chExt cx="5058" cy="1494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66" y="720"/>
              <a:ext cx="5010" cy="748"/>
              <a:chOff x="366" y="696"/>
              <a:chExt cx="5010" cy="748"/>
            </a:xfrm>
          </p:grpSpPr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366" y="696"/>
                <a:ext cx="5010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>
                    <a:latin typeface="Arial" charset="0"/>
                  </a:rPr>
                  <a:t>Tell whether the line, ray, or segment is best described as a </a:t>
                </a:r>
                <a:r>
                  <a:rPr lang="en-US" b="1" i="1" dirty="0">
                    <a:latin typeface="Arial" charset="0"/>
                  </a:rPr>
                  <a:t>radius, chord, diameter, secant, </a:t>
                </a:r>
                <a:r>
                  <a:rPr lang="en-US" b="1" dirty="0">
                    <a:latin typeface="Arial" charset="0"/>
                  </a:rPr>
                  <a:t>or </a:t>
                </a:r>
                <a:r>
                  <a:rPr lang="en-US" b="1" i="1" dirty="0">
                    <a:latin typeface="Arial" charset="0"/>
                  </a:rPr>
                  <a:t>tangent </a:t>
                </a:r>
                <a:r>
                  <a:rPr lang="en-US" b="1" dirty="0">
                    <a:latin typeface="Arial" charset="0"/>
                  </a:rPr>
                  <a:t>of    </a:t>
                </a:r>
                <a:r>
                  <a:rPr lang="en-US" i="1" dirty="0"/>
                  <a:t>C</a:t>
                </a:r>
                <a:r>
                  <a:rPr lang="en-US" b="1" dirty="0">
                    <a:latin typeface="Arial" charset="0"/>
                  </a:rPr>
                  <a:t>.</a:t>
                </a:r>
              </a:p>
            </p:txBody>
          </p:sp>
          <p:pic>
            <p:nvPicPr>
              <p:cNvPr id="8" name="Picture 7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92" y="1230"/>
                <a:ext cx="132" cy="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4" y="1206"/>
              <a:ext cx="1140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5800" y="1600200"/>
                <a:ext cx="4876800" cy="2125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pPr marL="342900" indent="-342900">
                  <a:buAutoNum type="alphaUcPeriod"/>
                </a:pPr>
                <a:endParaRPr lang="en-US" dirty="0" smtClean="0"/>
              </a:p>
              <a:p>
                <a:pPr marL="342900" indent="-342900"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342900" indent="-342900">
                  <a:buAutoNum type="alphaUcPeriod"/>
                </a:pPr>
                <a:endParaRPr lang="en-US" dirty="0"/>
              </a:p>
              <a:p>
                <a:pPr marL="342900" indent="-342900"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𝐷𝐸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marL="342900" indent="-342900">
                  <a:buAutoNum type="alphaUcPeriod"/>
                </a:pPr>
                <a:endParaRPr lang="en-US" dirty="0"/>
              </a:p>
              <a:p>
                <a:pPr marL="342900" indent="-342900">
                  <a:buAutoNum type="alphaUcPeriod"/>
                </a:pPr>
                <a14:m>
                  <m:oMath xmlns:m="http://schemas.openxmlformats.org/officeDocument/2006/math">
                    <m:acc>
                      <m:accPr>
                        <m:chr m:val="⃡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𝐴𝐸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600200"/>
                <a:ext cx="4876800" cy="2125390"/>
              </a:xfrm>
              <a:prstGeom prst="rect">
                <a:avLst/>
              </a:prstGeom>
              <a:blipFill rotWithShape="1">
                <a:blip r:embed="rId4"/>
                <a:stretch>
                  <a:fillRect l="-1000" t="-862" b="-20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7579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Use the diagram to find the given lengths.</a:t>
            </a:r>
            <a:endParaRPr lang="en-US" sz="20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1000" y="407843"/>
            <a:ext cx="8120063" cy="2152650"/>
            <a:chOff x="357" y="702"/>
            <a:chExt cx="5115" cy="135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57" y="702"/>
              <a:ext cx="3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b="1">
                  <a:latin typeface="Arial" pitchFamily="34" charset="0"/>
                </a:rPr>
                <a:t>Use the diagram to find the given lengths.</a:t>
              </a: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4" y="1050"/>
              <a:ext cx="2358" cy="10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5800" y="1143000"/>
                <a:ext cx="38100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a.  Radius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pPr marL="342900" indent="-342900">
                  <a:buAutoNum type="alphaLcPeriod" startAt="2"/>
                </a:pPr>
                <a:r>
                  <a:rPr lang="en-US" dirty="0" smtClean="0"/>
                  <a:t>Diameter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342900" indent="-342900">
                  <a:buAutoNum type="alphaLcPeriod" startAt="2"/>
                </a:pPr>
                <a:endParaRPr lang="en-US" dirty="0"/>
              </a:p>
              <a:p>
                <a:pPr marL="342900" indent="-342900">
                  <a:buAutoNum type="alphaLcPeriod" startAt="2"/>
                </a:pPr>
                <a:r>
                  <a:rPr lang="en-US" dirty="0" smtClean="0"/>
                  <a:t>Radius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342900" indent="-342900">
                  <a:buAutoNum type="alphaLcPeriod" startAt="2"/>
                </a:pPr>
                <a:endParaRPr lang="en-US" dirty="0"/>
              </a:p>
              <a:p>
                <a:pPr marL="342900" indent="-342900">
                  <a:buAutoNum type="alphaLcPeriod" startAt="2"/>
                </a:pPr>
                <a:r>
                  <a:rPr lang="en-US" dirty="0" smtClean="0"/>
                  <a:t>Diameter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⨀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43000"/>
                <a:ext cx="3810000" cy="2031325"/>
              </a:xfrm>
              <a:prstGeom prst="rect">
                <a:avLst/>
              </a:prstGeom>
              <a:blipFill rotWithShape="1">
                <a:blip r:embed="rId3"/>
                <a:stretch>
                  <a:fillRect l="-1440" t="-1802" b="-3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24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6896100" y="3581400"/>
            <a:ext cx="1143000" cy="1143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00800" y="1409700"/>
            <a:ext cx="2133600" cy="2133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Coplanar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Two circles can intersect in two points, one point or not at all.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2057400"/>
            <a:ext cx="1143000" cy="1143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790700" y="2057400"/>
            <a:ext cx="1143000" cy="1143000"/>
          </a:xfrm>
          <a:prstGeom prst="ellipse">
            <a:avLst/>
          </a:prstGeom>
          <a:solidFill>
            <a:schemeClr val="lt1">
              <a:alpha val="14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1905000"/>
            <a:ext cx="1143000" cy="1143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90655" y="2057400"/>
            <a:ext cx="1143000" cy="1143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905000"/>
            <a:ext cx="1143000" cy="1143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5336" y="3363191"/>
            <a:ext cx="1143000" cy="1143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Tangent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Two coplanar circle tangent to the same ray, line or segment.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219200" y="1905000"/>
            <a:ext cx="3962400" cy="1371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676400" y="2971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962400" y="1600200"/>
            <a:ext cx="609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257800" y="1752600"/>
            <a:ext cx="243840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867400" y="2819400"/>
            <a:ext cx="990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86600" y="2057400"/>
            <a:ext cx="609600" cy="6096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How many common tangents do the circles have?</a:t>
            </a:r>
            <a:endParaRPr lang="en-US" sz="28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352425"/>
            <a:ext cx="2233613" cy="838200"/>
            <a:chOff x="369" y="1341"/>
            <a:chExt cx="1407" cy="528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341"/>
              <a:ext cx="864" cy="5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69" y="1371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a.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557155" y="345498"/>
            <a:ext cx="2000250" cy="981075"/>
            <a:chOff x="2208" y="1341"/>
            <a:chExt cx="1260" cy="618"/>
          </a:xfrm>
        </p:grpSpPr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208" y="1371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b.</a:t>
              </a:r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4" y="1341"/>
              <a:ext cx="744" cy="6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6553200" y="445078"/>
            <a:ext cx="1862138" cy="895350"/>
            <a:chOff x="3579" y="1341"/>
            <a:chExt cx="1173" cy="564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579" y="1365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c.</a:t>
              </a:r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6" y="1341"/>
              <a:ext cx="666" cy="5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0342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Tangents and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If a line is tangent to a circle if and only if it’s perpendicular to the radius.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19800" y="1905000"/>
            <a:ext cx="15240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543800" y="1219200"/>
            <a:ext cx="0" cy="2438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6"/>
          </p:cNvCxnSpPr>
          <p:nvPr/>
        </p:nvCxnSpPr>
        <p:spPr>
          <a:xfrm>
            <a:off x="6781800" y="2667000"/>
            <a:ext cx="762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15200" y="2514600"/>
            <a:ext cx="228600" cy="15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3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</TotalTime>
  <Words>340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Slipstream</vt:lpstr>
      <vt:lpstr>Lesson 10.1</vt:lpstr>
      <vt:lpstr>Vocabulary</vt:lpstr>
      <vt:lpstr>More Vocabulary</vt:lpstr>
      <vt:lpstr>PowerPoint Presentation</vt:lpstr>
      <vt:lpstr>Use the diagram to find the given lengths.</vt:lpstr>
      <vt:lpstr>Coplanar Circles</vt:lpstr>
      <vt:lpstr>Common Tangent</vt:lpstr>
      <vt:lpstr>How many common tangents do the circles have?</vt:lpstr>
      <vt:lpstr>Tangents and Circles</vt:lpstr>
      <vt:lpstr>Example Time</vt:lpstr>
      <vt:lpstr>Another One</vt:lpstr>
      <vt:lpstr>Another Happy Theorem</vt:lpstr>
      <vt:lpstr>Just another example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10.1</dc:title>
  <dc:creator>Monika</dc:creator>
  <cp:lastModifiedBy>Monika</cp:lastModifiedBy>
  <cp:revision>7</cp:revision>
  <dcterms:created xsi:type="dcterms:W3CDTF">2011-03-15T18:32:50Z</dcterms:created>
  <dcterms:modified xsi:type="dcterms:W3CDTF">2011-03-18T15:34:46Z</dcterms:modified>
</cp:coreProperties>
</file>