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9" r:id="rId63"/>
    <p:sldId id="318" r:id="rId64"/>
    <p:sldId id="321" r:id="rId65"/>
    <p:sldId id="320" r:id="rId66"/>
    <p:sldId id="322" r:id="rId67"/>
    <p:sldId id="323" r:id="rId68"/>
    <p:sldId id="324" r:id="rId69"/>
    <p:sldId id="325" r:id="rId7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9" autoAdjust="0"/>
    <p:restoredTop sz="94660"/>
  </p:normalViewPr>
  <p:slideViewPr>
    <p:cSldViewPr snapToGrid="0">
      <p:cViewPr varScale="1">
        <p:scale>
          <a:sx n="46" d="100"/>
          <a:sy n="46" d="100"/>
        </p:scale>
        <p:origin x="6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9A:  TLW find Experimental probability.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Probability</a:t>
            </a:r>
            <a:endParaRPr lang="en-US" sz="6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110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P. 264 #1-3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55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9B:  TLW find the sample space of an event.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cap="none" dirty="0" smtClean="0"/>
              <a:t>Sample Space:  the set of all possible outcomes of an experiment</a:t>
            </a:r>
          </a:p>
          <a:p>
            <a:r>
              <a:rPr lang="en-US" cap="none" dirty="0" smtClean="0"/>
              <a:t>Universal set</a:t>
            </a:r>
          </a:p>
          <a:p>
            <a:r>
              <a:rPr lang="en-US" cap="none" dirty="0" smtClean="0"/>
              <a:t>Ways of representing the sample set</a:t>
            </a:r>
          </a:p>
          <a:p>
            <a:pPr lvl="1"/>
            <a:r>
              <a:rPr lang="en-US" cap="none" dirty="0" smtClean="0"/>
              <a:t>Lists</a:t>
            </a:r>
          </a:p>
          <a:p>
            <a:pPr lvl="1"/>
            <a:r>
              <a:rPr lang="en-US" cap="none" dirty="0" smtClean="0"/>
              <a:t>Tables	</a:t>
            </a:r>
          </a:p>
          <a:p>
            <a:pPr lvl="1"/>
            <a:r>
              <a:rPr lang="en-US" cap="none" dirty="0" smtClean="0"/>
              <a:t>2-dimensional grids</a:t>
            </a:r>
          </a:p>
          <a:p>
            <a:pPr lvl="1"/>
            <a:r>
              <a:rPr lang="en-US" cap="none" dirty="0" smtClean="0"/>
              <a:t>Venn diagrams</a:t>
            </a:r>
          </a:p>
          <a:p>
            <a:pPr lvl="1"/>
            <a:r>
              <a:rPr lang="en-US" cap="none" dirty="0" smtClean="0"/>
              <a:t>Tree diagrams</a:t>
            </a:r>
          </a:p>
          <a:p>
            <a:pPr lvl="1"/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69484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Listing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cap="none" dirty="0" smtClean="0"/>
              <a:t>List the sample space of possible outcomes for </a:t>
            </a:r>
          </a:p>
          <a:p>
            <a:pPr lvl="1"/>
            <a:r>
              <a:rPr lang="en-US" cap="none" dirty="0" smtClean="0"/>
              <a:t>Tossing a coin		</a:t>
            </a:r>
          </a:p>
          <a:p>
            <a:pPr lvl="1"/>
            <a:endParaRPr lang="en-US" cap="none" dirty="0"/>
          </a:p>
          <a:p>
            <a:pPr lvl="1"/>
            <a:endParaRPr lang="en-US" cap="none" dirty="0" smtClean="0"/>
          </a:p>
          <a:p>
            <a:pPr lvl="1"/>
            <a:r>
              <a:rPr lang="en-US" cap="none" dirty="0" smtClean="0"/>
              <a:t>Rolling a die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178037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2-dimensional grids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cap="none" dirty="0" smtClean="0"/>
              <a:t>Using a 2-dimensional grid, illustrate the possible outcomes when 2 coins are tossed.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230286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cap="none" dirty="0" smtClean="0"/>
              <a:t>Illustrate, using a tree diagram, the possible outcomes for:</a:t>
            </a:r>
          </a:p>
          <a:p>
            <a:pPr lvl="1"/>
            <a:r>
              <a:rPr lang="en-US" cap="none" dirty="0" smtClean="0"/>
              <a:t>Tossing two coins</a:t>
            </a:r>
          </a:p>
          <a:p>
            <a:pPr lvl="1"/>
            <a:r>
              <a:rPr lang="en-US" cap="none" dirty="0" smtClean="0"/>
              <a:t>Drawing two marbles from a bag containing, many red, greed and yellow marbles.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328953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P.266 #1-3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76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9C: TLW find theoretical probability.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/>
            <p:txBody>
              <a:bodyPr/>
              <a:lstStyle/>
              <a:p>
                <a:pPr marL="0" indent="0" algn="ctr">
                  <a:buNone/>
                </a:pPr>
                <a:r>
                  <a:rPr lang="en-US" sz="2800" cap="none" dirty="0" smtClean="0"/>
                  <a:t>P(A)=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cap="none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cap="none" smtClean="0">
                            <a:latin typeface="Cambria Math" panose="02040503050406030204" pitchFamily="18" charset="0"/>
                          </a:rPr>
                          <m:t>𝑡h𝑒</m:t>
                        </m:r>
                        <m:r>
                          <a:rPr lang="en-US" sz="2800" b="0" i="1" cap="none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0" i="1" cap="none" smtClean="0">
                            <a:latin typeface="Cambria Math" panose="02040503050406030204" pitchFamily="18" charset="0"/>
                          </a:rPr>
                          <m:t>𝑛𝑢𝑚𝑏𝑒𝑟</m:t>
                        </m:r>
                        <m:r>
                          <a:rPr lang="en-US" sz="2800" b="0" i="1" cap="none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0" i="1" cap="none" smtClean="0">
                            <a:latin typeface="Cambria Math" panose="02040503050406030204" pitchFamily="18" charset="0"/>
                          </a:rPr>
                          <m:t>𝑜𝑓</m:t>
                        </m:r>
                        <m:r>
                          <a:rPr lang="en-US" sz="2800" b="0" i="1" cap="none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0" i="1" cap="none" smtClean="0">
                            <a:latin typeface="Cambria Math" panose="02040503050406030204" pitchFamily="18" charset="0"/>
                          </a:rPr>
                          <m:t>𝑚𝑒𝑚𝑏𝑒𝑟𝑠</m:t>
                        </m:r>
                        <m:r>
                          <a:rPr lang="en-US" sz="2800" b="0" i="1" cap="none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0" i="1" cap="none" smtClean="0">
                            <a:latin typeface="Cambria Math" panose="02040503050406030204" pitchFamily="18" charset="0"/>
                          </a:rPr>
                          <m:t>𝑜𝑓</m:t>
                        </m:r>
                        <m:r>
                          <a:rPr lang="en-US" sz="2800" b="0" i="1" cap="none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0" i="1" cap="none" smtClean="0">
                            <a:latin typeface="Cambria Math" panose="02040503050406030204" pitchFamily="18" charset="0"/>
                          </a:rPr>
                          <m:t>𝑡h𝑒</m:t>
                        </m:r>
                        <m:r>
                          <a:rPr lang="en-US" sz="2800" b="0" i="1" cap="none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0" i="1" cap="none" smtClean="0">
                            <a:latin typeface="Cambria Math" panose="02040503050406030204" pitchFamily="18" charset="0"/>
                          </a:rPr>
                          <m:t>𝑒𝑣𝑒𝑛𝑡</m:t>
                        </m:r>
                        <m:r>
                          <a:rPr lang="en-US" sz="2800" b="0" i="1" cap="none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0" i="1" cap="none" smtClean="0">
                            <a:latin typeface="Cambria Math" panose="02040503050406030204" pitchFamily="18" charset="0"/>
                          </a:rPr>
                          <m:t>𝐴</m:t>
                        </m:r>
                      </m:num>
                      <m:den>
                        <m:r>
                          <a:rPr lang="en-US" sz="2800" b="0" i="1" cap="none" smtClean="0">
                            <a:latin typeface="Cambria Math" panose="02040503050406030204" pitchFamily="18" charset="0"/>
                          </a:rPr>
                          <m:t>𝑡h𝑒</m:t>
                        </m:r>
                        <m:r>
                          <a:rPr lang="en-US" sz="2800" b="0" i="1" cap="none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0" i="1" cap="none" smtClean="0">
                            <a:latin typeface="Cambria Math" panose="02040503050406030204" pitchFamily="18" charset="0"/>
                          </a:rPr>
                          <m:t>𝑡𝑜𝑡𝑎𝑙</m:t>
                        </m:r>
                        <m:r>
                          <a:rPr lang="en-US" sz="2800" b="0" i="1" cap="none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0" i="1" cap="none" smtClean="0">
                            <a:latin typeface="Cambria Math" panose="02040503050406030204" pitchFamily="18" charset="0"/>
                          </a:rPr>
                          <m:t>𝑛𝑢𝑚𝑏𝑒𝑟</m:t>
                        </m:r>
                        <m:r>
                          <a:rPr lang="en-US" sz="2800" b="0" i="1" cap="none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0" i="1" cap="none" smtClean="0">
                            <a:latin typeface="Cambria Math" panose="02040503050406030204" pitchFamily="18" charset="0"/>
                          </a:rPr>
                          <m:t>𝑜𝑓</m:t>
                        </m:r>
                        <m:r>
                          <a:rPr lang="en-US" sz="2800" b="0" i="1" cap="none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0" i="1" cap="none" smtClean="0">
                            <a:latin typeface="Cambria Math" panose="02040503050406030204" pitchFamily="18" charset="0"/>
                          </a:rPr>
                          <m:t>𝑝𝑜𝑠𝑠𝑖𝑏𝑙𝑒</m:t>
                        </m:r>
                        <m:r>
                          <a:rPr lang="en-US" sz="2800" b="0" i="1" cap="none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0" i="1" cap="none" smtClean="0">
                            <a:latin typeface="Cambria Math" panose="02040503050406030204" pitchFamily="18" charset="0"/>
                          </a:rPr>
                          <m:t>𝑜𝑢𝑡𝑐𝑜𝑚𝑒𝑠</m:t>
                        </m:r>
                      </m:den>
                    </m:f>
                    <m:r>
                      <a:rPr lang="en-US" sz="2800" b="0" i="1" cap="none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i="1" cap="none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cap="none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800" b="0" i="1" cap="none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0" i="1" cap="none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800" b="0" i="1" cap="none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2800" b="0" i="1" cap="none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800" b="0" i="1" cap="none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0" i="1" cap="none" smtClean="0">
                            <a:latin typeface="Cambria Math" panose="02040503050406030204" pitchFamily="18" charset="0"/>
                          </a:rPr>
                          <m:t>𝑈</m:t>
                        </m:r>
                        <m:r>
                          <a:rPr lang="en-US" sz="2800" b="0" i="1" cap="none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US" cap="none" dirty="0" smtClean="0"/>
              </a:p>
              <a:p>
                <a:pPr marL="0" indent="0" algn="ctr">
                  <a:buNone/>
                </a:pPr>
                <a:endParaRPr lang="en-US" cap="none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cap="none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b="0" i="1" cap="none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b="0" i="1" cap="none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US" b="0" i="1" cap="none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b="0" i="1" cap="none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b="0" i="1" cap="none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)≤1</m:t>
                      </m:r>
                    </m:oMath>
                  </m:oMathPara>
                </a14:m>
                <a:endParaRPr lang="en-US" cap="none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48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ticket is randomly selected from a basket containing 3 green, 4 yellow and 5 blue tickets.  Determine the probability of getting: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a.  A green ticket		b.  A green or yellow ticket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c.  An orange ticket		d.  A green, yellow or blue ticket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85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An ordinary 6-sided die is rolled once.  Determine the chance of:</a:t>
            </a:r>
          </a:p>
          <a:p>
            <a:pPr marL="800100" lvl="1" indent="-342900">
              <a:buAutoNum type="alphaLcPeriod"/>
            </a:pPr>
            <a:r>
              <a:rPr lang="en-US" dirty="0" smtClean="0"/>
              <a:t>Getting a 6		b.  Not getting a 6</a:t>
            </a:r>
          </a:p>
          <a:p>
            <a:pPr marL="457200" lvl="1" indent="0">
              <a:buNone/>
            </a:pPr>
            <a:r>
              <a:rPr lang="en-US" dirty="0" smtClean="0"/>
              <a:t>C.  Getting a 1 or 2:		d.  Not getting a 1 or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01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Complementary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Where one event or the other must occur</a:t>
            </a:r>
          </a:p>
          <a:p>
            <a:pPr lvl="1"/>
            <a:r>
              <a:rPr lang="en-US" dirty="0" smtClean="0"/>
              <a:t>Getting a 6   or not getting a 6</a:t>
            </a:r>
          </a:p>
          <a:p>
            <a:pPr lvl="1"/>
            <a:r>
              <a:rPr lang="en-US" dirty="0" smtClean="0"/>
              <a:t>A is the event and a’ is its complement</a:t>
            </a:r>
          </a:p>
          <a:p>
            <a:pPr lvl="1"/>
            <a:r>
              <a:rPr lang="en-US" dirty="0" smtClean="0"/>
              <a:t>P(A) + P(A’) = 1</a:t>
            </a:r>
          </a:p>
          <a:p>
            <a:pPr lvl="1"/>
            <a:r>
              <a:rPr lang="en-US" dirty="0" smtClean="0"/>
              <a:t>Best to use when find probabilities that involve “at least” or “at most”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83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Opening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6289459" cy="3424107"/>
          </a:xfrm>
        </p:spPr>
        <p:txBody>
          <a:bodyPr>
            <a:normAutofit lnSpcReduction="10000"/>
          </a:bodyPr>
          <a:lstStyle/>
          <a:p>
            <a:r>
              <a:rPr lang="en-US" cap="none" dirty="0" smtClean="0">
                <a:latin typeface="Californian FB" panose="0207040306080B030204" pitchFamily="18" charset="0"/>
                <a:ea typeface="Batang" panose="02030600000101010101" pitchFamily="18" charset="-127"/>
              </a:rPr>
              <a:t>You first roll a die.  If the results is less than 3, you randomly select a ball from bag A.  Otherwise, you randomly select a ball from bag B. </a:t>
            </a:r>
          </a:p>
          <a:p>
            <a:r>
              <a:rPr lang="en-US" sz="1800" cap="none" dirty="0" smtClean="0">
                <a:latin typeface="Californian FB" panose="0207040306080B030204" pitchFamily="18" charset="0"/>
                <a:ea typeface="Batang" panose="02030600000101010101" pitchFamily="18" charset="-127"/>
              </a:rPr>
              <a:t>You win if the ball is red, and lose if the ball is blue.</a:t>
            </a:r>
          </a:p>
          <a:p>
            <a:r>
              <a:rPr lang="en-US" sz="1800" cap="none" dirty="0" smtClean="0">
                <a:latin typeface="Californian FB" panose="0207040306080B030204" pitchFamily="18" charset="0"/>
                <a:ea typeface="Batang" panose="02030600000101010101" pitchFamily="18" charset="-127"/>
              </a:rPr>
              <a:t>What is the probability that the die will give a result less than 3?</a:t>
            </a:r>
          </a:p>
          <a:p>
            <a:r>
              <a:rPr lang="en-US" sz="1800" cap="none" dirty="0" smtClean="0">
                <a:latin typeface="Californian FB" panose="0207040306080B030204" pitchFamily="18" charset="0"/>
                <a:ea typeface="Batang" panose="02030600000101010101" pitchFamily="18" charset="-127"/>
              </a:rPr>
              <a:t>If bag B is selected, what is the probability that the ball selected will be red?</a:t>
            </a:r>
          </a:p>
          <a:p>
            <a:r>
              <a:rPr lang="en-US" sz="1800" cap="none" dirty="0" smtClean="0">
                <a:latin typeface="Californian FB" panose="0207040306080B030204" pitchFamily="18" charset="0"/>
                <a:ea typeface="Batang" panose="02030600000101010101" pitchFamily="18" charset="-127"/>
              </a:rPr>
              <a:t>Are you more likely to win or lose this game?</a:t>
            </a:r>
            <a:endParaRPr lang="en-US" sz="1800" cap="none" dirty="0">
              <a:latin typeface="Californian FB" panose="0207040306080B030204" pitchFamily="18" charset="0"/>
              <a:ea typeface="Batang" panose="02030600000101010101" pitchFamily="18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07086" y="4627984"/>
            <a:ext cx="3571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Bag A				Bag B</a:t>
            </a:r>
            <a:endParaRPr lang="en-US" dirty="0"/>
          </a:p>
        </p:txBody>
      </p:sp>
      <p:sp>
        <p:nvSpPr>
          <p:cNvPr id="5" name="Freeform 4"/>
          <p:cNvSpPr/>
          <p:nvPr/>
        </p:nvSpPr>
        <p:spPr>
          <a:xfrm>
            <a:off x="9784701" y="3026936"/>
            <a:ext cx="2313992" cy="1601048"/>
          </a:xfrm>
          <a:custGeom>
            <a:avLst/>
            <a:gdLst>
              <a:gd name="connsiteX0" fmla="*/ 0 w 2313992"/>
              <a:gd name="connsiteY0" fmla="*/ 401173 h 1601048"/>
              <a:gd name="connsiteX1" fmla="*/ 317241 w 2313992"/>
              <a:gd name="connsiteY1" fmla="*/ 251883 h 1601048"/>
              <a:gd name="connsiteX2" fmla="*/ 690466 w 2313992"/>
              <a:gd name="connsiteY2" fmla="*/ 1352895 h 1601048"/>
              <a:gd name="connsiteX3" fmla="*/ 1436915 w 2313992"/>
              <a:gd name="connsiteY3" fmla="*/ 1502185 h 1601048"/>
              <a:gd name="connsiteX4" fmla="*/ 1791478 w 2313992"/>
              <a:gd name="connsiteY4" fmla="*/ 121254 h 1601048"/>
              <a:gd name="connsiteX5" fmla="*/ 2313992 w 2313992"/>
              <a:gd name="connsiteY5" fmla="*/ 158577 h 160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13992" h="1601048">
                <a:moveTo>
                  <a:pt x="0" y="401173"/>
                </a:moveTo>
                <a:cubicBezTo>
                  <a:pt x="101081" y="247218"/>
                  <a:pt x="202163" y="93263"/>
                  <a:pt x="317241" y="251883"/>
                </a:cubicBezTo>
                <a:cubicBezTo>
                  <a:pt x="432319" y="410503"/>
                  <a:pt x="503854" y="1144511"/>
                  <a:pt x="690466" y="1352895"/>
                </a:cubicBezTo>
                <a:cubicBezTo>
                  <a:pt x="877078" y="1561279"/>
                  <a:pt x="1253413" y="1707458"/>
                  <a:pt x="1436915" y="1502185"/>
                </a:cubicBezTo>
                <a:cubicBezTo>
                  <a:pt x="1620417" y="1296912"/>
                  <a:pt x="1645299" y="345189"/>
                  <a:pt x="1791478" y="121254"/>
                </a:cubicBezTo>
                <a:cubicBezTo>
                  <a:pt x="1937658" y="-102681"/>
                  <a:pt x="2125825" y="27948"/>
                  <a:pt x="2313992" y="15857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6966856" y="3026936"/>
            <a:ext cx="2313992" cy="1601048"/>
          </a:xfrm>
          <a:custGeom>
            <a:avLst/>
            <a:gdLst>
              <a:gd name="connsiteX0" fmla="*/ 0 w 2313992"/>
              <a:gd name="connsiteY0" fmla="*/ 401173 h 1601048"/>
              <a:gd name="connsiteX1" fmla="*/ 317241 w 2313992"/>
              <a:gd name="connsiteY1" fmla="*/ 251883 h 1601048"/>
              <a:gd name="connsiteX2" fmla="*/ 690466 w 2313992"/>
              <a:gd name="connsiteY2" fmla="*/ 1352895 h 1601048"/>
              <a:gd name="connsiteX3" fmla="*/ 1436915 w 2313992"/>
              <a:gd name="connsiteY3" fmla="*/ 1502185 h 1601048"/>
              <a:gd name="connsiteX4" fmla="*/ 1791478 w 2313992"/>
              <a:gd name="connsiteY4" fmla="*/ 121254 h 1601048"/>
              <a:gd name="connsiteX5" fmla="*/ 2313992 w 2313992"/>
              <a:gd name="connsiteY5" fmla="*/ 158577 h 160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13992" h="1601048">
                <a:moveTo>
                  <a:pt x="0" y="401173"/>
                </a:moveTo>
                <a:cubicBezTo>
                  <a:pt x="101081" y="247218"/>
                  <a:pt x="202163" y="93263"/>
                  <a:pt x="317241" y="251883"/>
                </a:cubicBezTo>
                <a:cubicBezTo>
                  <a:pt x="432319" y="410503"/>
                  <a:pt x="503854" y="1144511"/>
                  <a:pt x="690466" y="1352895"/>
                </a:cubicBezTo>
                <a:cubicBezTo>
                  <a:pt x="877078" y="1561279"/>
                  <a:pt x="1253413" y="1707458"/>
                  <a:pt x="1436915" y="1502185"/>
                </a:cubicBezTo>
                <a:cubicBezTo>
                  <a:pt x="1620417" y="1296912"/>
                  <a:pt x="1645299" y="345189"/>
                  <a:pt x="1791478" y="121254"/>
                </a:cubicBezTo>
                <a:cubicBezTo>
                  <a:pt x="1937658" y="-102681"/>
                  <a:pt x="2125825" y="27948"/>
                  <a:pt x="2313992" y="15857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0898153" y="3527085"/>
            <a:ext cx="273699" cy="2629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0621346" y="4090411"/>
            <a:ext cx="273699" cy="2629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0388081" y="3567517"/>
            <a:ext cx="273699" cy="2629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599783" y="3146716"/>
            <a:ext cx="273699" cy="2629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270032" y="3264180"/>
            <a:ext cx="273699" cy="2629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968341" y="4127199"/>
            <a:ext cx="273699" cy="2629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570236" y="3684289"/>
            <a:ext cx="273699" cy="2629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0643117" y="3786249"/>
            <a:ext cx="273699" cy="26290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1004527" y="3966298"/>
            <a:ext cx="273699" cy="26290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934128" y="2954654"/>
            <a:ext cx="273699" cy="26290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386734" y="3388586"/>
            <a:ext cx="273699" cy="26290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896806" y="3388587"/>
            <a:ext cx="273699" cy="26290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7896807" y="3672598"/>
            <a:ext cx="273699" cy="26290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8207827" y="3807986"/>
            <a:ext cx="273699" cy="26290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707085" y="4014583"/>
            <a:ext cx="273699" cy="26290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557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P.268 #1-7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0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grids to </a:t>
            </a:r>
            <a:r>
              <a:rPr lang="en-US" smtClean="0"/>
              <a:t>find probabilities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visual way to illustrate all the outcomes 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2146041" y="3321698"/>
            <a:ext cx="18661" cy="207139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146041" y="5393094"/>
            <a:ext cx="2164702" cy="1866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407298" y="5428086"/>
            <a:ext cx="2052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			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716833" y="3670078"/>
            <a:ext cx="5411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47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U</a:t>
            </a:r>
            <a:r>
              <a:rPr lang="en-US" cap="none" dirty="0" smtClean="0"/>
              <a:t>se a two-dimensional grid to illustrate the sample space for tossing a coin and rolling a die simultaneously.  From this grid determine the probability of:</a:t>
            </a:r>
          </a:p>
          <a:p>
            <a:pPr lvl="1"/>
            <a:r>
              <a:rPr lang="en-US" cap="none" dirty="0" smtClean="0"/>
              <a:t>Tossing a head</a:t>
            </a:r>
          </a:p>
          <a:p>
            <a:pPr lvl="1"/>
            <a:r>
              <a:rPr lang="en-US" cap="none" dirty="0" smtClean="0"/>
              <a:t>Getting a tail and a 5</a:t>
            </a:r>
          </a:p>
          <a:p>
            <a:pPr lvl="1"/>
            <a:r>
              <a:rPr lang="en-US" cap="none" dirty="0" smtClean="0"/>
              <a:t>Getting a tail or a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8009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cap="none" dirty="0" smtClean="0"/>
              <a:t>There are two square spinners, each with 1, 2, 3, and 4 on their edges.  The spinners are twirled simultaneously.  Draw a two-dimensional grid of the possible outcomes.  Use your grid to determine the probability of getting:</a:t>
            </a:r>
          </a:p>
          <a:p>
            <a:r>
              <a:rPr lang="en-US" cap="none" dirty="0" smtClean="0"/>
              <a:t>A 3 with each spinner</a:t>
            </a:r>
          </a:p>
          <a:p>
            <a:r>
              <a:rPr lang="en-US" cap="none" dirty="0" smtClean="0"/>
              <a:t>A 3 and a 1</a:t>
            </a:r>
          </a:p>
          <a:p>
            <a:r>
              <a:rPr lang="en-US" cap="none" dirty="0" smtClean="0"/>
              <a:t>An even result with each spinner.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42461643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86575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Three children have been experimenting with a coin, tossing it in the air and recording the outcomes.  They have done this 10 times and have recorded 10 tails.  Before the next toss they make the following statements:</a:t>
            </a:r>
          </a:p>
          <a:p>
            <a:r>
              <a:rPr lang="en-US" dirty="0" smtClean="0"/>
              <a:t>Jackson:  “it’s got to be a head next time!”</a:t>
            </a:r>
          </a:p>
          <a:p>
            <a:r>
              <a:rPr lang="en-US" dirty="0" smtClean="0"/>
              <a:t>Sally:  “no, it always has an equal change of being a head or a tail.  The coin cannot remember what the outcomes have been.”</a:t>
            </a:r>
          </a:p>
          <a:p>
            <a:r>
              <a:rPr lang="en-US" dirty="0" smtClean="0"/>
              <a:t>Amy:  “Actually, I think it will probably be a tail again, because I think the coin must be biased.  It might be weighted so it is more likely to give a tail.?</a:t>
            </a:r>
          </a:p>
          <a:p>
            <a:r>
              <a:rPr lang="en-US" sz="2400" b="1" dirty="0" smtClean="0"/>
              <a:t>Who do you think is correct?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1952715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P. 270 #1-3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3459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Tables of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Similar to a grid, but we are summing/subtracting/multiplying the results</a:t>
            </a:r>
          </a:p>
          <a:p>
            <a:r>
              <a:rPr lang="en-US" dirty="0" smtClean="0"/>
              <a:t>For example, when playing a board game, you roll two dice and move your game piece the sum of the rolls.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9219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cap="none" dirty="0" smtClean="0"/>
              <a:t>Draw a tale of outcomes to display the possible results when two dice are rolled and the scores are added together.</a:t>
            </a:r>
          </a:p>
          <a:p>
            <a:r>
              <a:rPr lang="en-US" cap="none" dirty="0" smtClean="0"/>
              <a:t>Hence, determine the probability that the sum of the dice is 7.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42115450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P. 271 #1-3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4215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9D:  </a:t>
            </a:r>
            <a:r>
              <a:rPr lang="en-US" dirty="0" err="1" smtClean="0"/>
              <a:t>Tlw</a:t>
            </a:r>
            <a:r>
              <a:rPr lang="en-US" dirty="0" smtClean="0"/>
              <a:t> will find probabilities of compound events.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What happens when I preform two separate events and combined their probabilities?</a:t>
            </a:r>
          </a:p>
          <a:p>
            <a:r>
              <a:rPr lang="en-US" dirty="0" smtClean="0"/>
              <a:t>Remember:  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and</a:t>
            </a:r>
            <a:r>
              <a:rPr lang="en-US" dirty="0" smtClean="0"/>
              <a:t> means multiply and 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or</a:t>
            </a:r>
            <a:r>
              <a:rPr lang="en-US" dirty="0" smtClean="0"/>
              <a:t> means add.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884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cap="none" dirty="0" smtClean="0"/>
              <a:t>Describe the chance or likelihood of an event happening.</a:t>
            </a:r>
          </a:p>
          <a:p>
            <a:r>
              <a:rPr lang="en-US" cap="none" dirty="0" smtClean="0"/>
              <a:t>We assign every event a value between 0 to 1 inclusive</a:t>
            </a:r>
          </a:p>
          <a:p>
            <a:r>
              <a:rPr lang="en-US" cap="none" dirty="0" smtClean="0"/>
              <a:t>Impossible:  0% chance of happening </a:t>
            </a:r>
          </a:p>
          <a:p>
            <a:r>
              <a:rPr lang="en-US" cap="none" dirty="0" smtClean="0"/>
              <a:t>Certain:  100% chance of happening</a:t>
            </a:r>
            <a:endParaRPr lang="en-US" cap="none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082351" y="4777273"/>
            <a:ext cx="5150498" cy="18662"/>
          </a:xfrm>
          <a:prstGeom prst="line">
            <a:avLst/>
          </a:prstGeom>
          <a:ln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239463" y="4795935"/>
            <a:ext cx="5038137" cy="0"/>
          </a:xfrm>
          <a:prstGeom prst="line">
            <a:avLst/>
          </a:prstGeom>
          <a:ln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98764" y="4987636"/>
            <a:ext cx="11346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Impossible      very unlikely		not likely to		equal chance of 		likely to 			very likely	certain</a:t>
            </a:r>
          </a:p>
          <a:p>
            <a:r>
              <a:rPr lang="en-US" dirty="0"/>
              <a:t>	</a:t>
            </a:r>
            <a:r>
              <a:rPr lang="en-US" dirty="0" smtClean="0"/>
              <a:t>		to happen		happen			happening or not		happen			happen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13774" y="4426527"/>
            <a:ext cx="112782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0											0.5											   1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9181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cap="none" dirty="0" smtClean="0"/>
              <a:t>Box X contains 2 blue and 2 green balls.  Box Y contains1white and 3 red balls.  A ball is randomly selected from each of the boxes.  Determine the probability of getting “a blue ball from X </a:t>
            </a:r>
            <a:r>
              <a:rPr lang="en-US" i="1" cap="none" dirty="0" smtClean="0"/>
              <a:t>and</a:t>
            </a:r>
            <a:r>
              <a:rPr lang="en-US" cap="none" dirty="0" smtClean="0"/>
              <a:t> a red ball from Y”.</a:t>
            </a:r>
            <a:endParaRPr lang="en-US" cap="none" dirty="0"/>
          </a:p>
        </p:txBody>
      </p:sp>
      <p:sp>
        <p:nvSpPr>
          <p:cNvPr id="4" name="Rectangle 3"/>
          <p:cNvSpPr/>
          <p:nvPr/>
        </p:nvSpPr>
        <p:spPr>
          <a:xfrm>
            <a:off x="913774" y="3844212"/>
            <a:ext cx="1343608" cy="12129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838990" y="3834881"/>
            <a:ext cx="1343608" cy="12129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138335" y="4079145"/>
            <a:ext cx="447243" cy="3622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719943" y="4107137"/>
            <a:ext cx="447243" cy="3622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138335" y="4568168"/>
            <a:ext cx="447243" cy="36222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740462" y="4551175"/>
            <a:ext cx="447243" cy="36222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063551" y="4537516"/>
            <a:ext cx="447243" cy="36222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665677" y="4551672"/>
            <a:ext cx="447243" cy="36222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647017" y="4025325"/>
            <a:ext cx="447243" cy="36222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052654" y="4027171"/>
            <a:ext cx="447243" cy="36222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13774" y="5281127"/>
            <a:ext cx="34716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Box X			     Box 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91371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Investigation 4:  probabilities of compound events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996386"/>
          </a:xfrm>
        </p:spPr>
        <p:txBody>
          <a:bodyPr>
            <a:normAutofit/>
          </a:bodyPr>
          <a:lstStyle/>
          <a:p>
            <a:r>
              <a:rPr lang="en-US" cap="none" dirty="0" smtClean="0"/>
              <a:t>Suppose a coin is tossed and a die is rolled at the same time.  The result of the coin toss will be called outcome A and the result of the die roll with be outcome B.</a:t>
            </a:r>
          </a:p>
          <a:p>
            <a:endParaRPr lang="en-US" cap="none" dirty="0"/>
          </a:p>
          <a:p>
            <a:endParaRPr lang="en-US" cap="none" dirty="0" smtClean="0"/>
          </a:p>
          <a:p>
            <a:endParaRPr lang="en-US" cap="none" dirty="0"/>
          </a:p>
          <a:p>
            <a:endParaRPr lang="en-US" cap="none" dirty="0" smtClean="0"/>
          </a:p>
          <a:p>
            <a:endParaRPr lang="en-US" cap="none" dirty="0"/>
          </a:p>
          <a:p>
            <a:r>
              <a:rPr lang="en-US" sz="2400" b="1" cap="none" dirty="0" smtClean="0"/>
              <a:t>What is the connection between P(A and B), P(A) and P(B)?</a:t>
            </a:r>
          </a:p>
          <a:p>
            <a:pPr marL="0" indent="0">
              <a:buNone/>
            </a:pPr>
            <a:endParaRPr lang="en-US" cap="none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8468422"/>
              </p:ext>
            </p:extLst>
          </p:nvPr>
        </p:nvGraphicFramePr>
        <p:xfrm>
          <a:off x="333828" y="3294915"/>
          <a:ext cx="6925388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7797"/>
                <a:gridCol w="1192510"/>
                <a:gridCol w="906307"/>
                <a:gridCol w="1008774"/>
              </a:tblGrid>
              <a:tr h="28527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P( A and B)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P(A)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P(B)</a:t>
                      </a:r>
                      <a:endParaRPr lang="en-US" dirty="0"/>
                    </a:p>
                  </a:txBody>
                  <a:tcPr/>
                </a:tc>
              </a:tr>
              <a:tr h="285275">
                <a:tc>
                  <a:txBody>
                    <a:bodyPr/>
                    <a:lstStyle/>
                    <a:p>
                      <a:r>
                        <a:rPr lang="en-US" dirty="0" smtClean="0"/>
                        <a:t>P(a head and a 4)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5275">
                <a:tc>
                  <a:txBody>
                    <a:bodyPr/>
                    <a:lstStyle/>
                    <a:p>
                      <a:r>
                        <a:rPr lang="en-US" dirty="0" smtClean="0"/>
                        <a:t>P(a head and an odd number)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5275">
                <a:tc>
                  <a:txBody>
                    <a:bodyPr/>
                    <a:lstStyle/>
                    <a:p>
                      <a:r>
                        <a:rPr lang="en-US" dirty="0" smtClean="0"/>
                        <a:t>P(a tail and a number larger than 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85275">
                <a:tc>
                  <a:txBody>
                    <a:bodyPr/>
                    <a:lstStyle/>
                    <a:p>
                      <a:r>
                        <a:rPr lang="en-US" dirty="0" smtClean="0"/>
                        <a:t>P(a tail and a number less than 3)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44315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cap="none" dirty="0" smtClean="0"/>
              <a:t>Events that the occurrence of the either of them does not affect the probability that the others occur.</a:t>
            </a:r>
          </a:p>
          <a:p>
            <a:r>
              <a:rPr lang="en-US" cap="none" dirty="0" smtClean="0"/>
              <a:t>If A and B are </a:t>
            </a:r>
            <a:r>
              <a:rPr lang="en-US" b="1" cap="none" dirty="0" smtClean="0"/>
              <a:t>independent events </a:t>
            </a:r>
            <a:r>
              <a:rPr lang="en-US" cap="none" dirty="0" smtClean="0"/>
              <a:t>then P(A </a:t>
            </a:r>
            <a:r>
              <a:rPr lang="en-US" b="1" cap="none" dirty="0" smtClean="0"/>
              <a:t>and</a:t>
            </a:r>
            <a:r>
              <a:rPr lang="en-US" cap="none" dirty="0" smtClean="0"/>
              <a:t> B) = P(A) x P(B)</a:t>
            </a:r>
          </a:p>
          <a:p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64244911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cap="none" dirty="0" smtClean="0"/>
              <a:t>coin and a die are tossed and rolled simultaneously.  Determine the probability of getting a head and a 3 without using a grid.</a:t>
            </a:r>
          </a:p>
          <a:p>
            <a:endParaRPr lang="en-US" cap="none" dirty="0"/>
          </a:p>
          <a:p>
            <a:endParaRPr lang="en-US" cap="none" dirty="0" smtClean="0"/>
          </a:p>
          <a:p>
            <a:endParaRPr lang="en-US" cap="none" dirty="0"/>
          </a:p>
          <a:p>
            <a:r>
              <a:rPr lang="en-US" cap="none" dirty="0" smtClean="0"/>
              <a:t>Assignment:  p. 273 #1-6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153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Dependent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cap="none" dirty="0" smtClean="0"/>
              <a:t>Events for which the occurrence of one of the events </a:t>
            </a:r>
            <a:r>
              <a:rPr lang="en-US" b="1" i="1" cap="none" dirty="0" smtClean="0"/>
              <a:t>does affect </a:t>
            </a:r>
            <a:r>
              <a:rPr lang="en-US" cap="none" dirty="0" smtClean="0"/>
              <a:t>the occurrence of the other </a:t>
            </a:r>
            <a:r>
              <a:rPr lang="en-US" cap="none" dirty="0" err="1" smtClean="0"/>
              <a:t>event.y</a:t>
            </a:r>
            <a:r>
              <a:rPr lang="en-US" cap="none" dirty="0" smtClean="0"/>
              <a:t> </a:t>
            </a:r>
          </a:p>
          <a:p>
            <a:r>
              <a:rPr lang="en-US" cap="none" dirty="0" smtClean="0"/>
              <a:t>Example:  Suppose a hat contains 5 red and 3 blue tickets.  One ticket is randomly chosen, its color is noted, and it is then put aside.  A second ticket is then randomly selected.  What is the chance that it is red?</a:t>
            </a:r>
          </a:p>
          <a:p>
            <a:pPr lvl="1"/>
            <a:r>
              <a:rPr lang="en-US" cap="none" dirty="0" smtClean="0"/>
              <a:t>Why are these events dependent?</a:t>
            </a:r>
          </a:p>
          <a:p>
            <a:r>
              <a:rPr lang="en-US" cap="none" dirty="0" smtClean="0"/>
              <a:t>If A and B are dependent events then P(A and B) = P(A) x P(B given that A has occurred)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128899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cap="none" dirty="0" smtClean="0"/>
              <a:t>A box contains 4 red and 2 yellow tickets.  Two tickets are randomly selected from the box one by one without replacement.  Find the probability that:</a:t>
            </a:r>
          </a:p>
          <a:p>
            <a:pPr marL="457200" lvl="1" indent="0">
              <a:buNone/>
            </a:pPr>
            <a:r>
              <a:rPr lang="en-US" cap="none" dirty="0" smtClean="0"/>
              <a:t>a.  Both are red		b.  The first is red and the second is yellow</a:t>
            </a:r>
            <a:endParaRPr lang="en-US" cap="none" dirty="0"/>
          </a:p>
        </p:txBody>
      </p:sp>
      <p:sp>
        <p:nvSpPr>
          <p:cNvPr id="4" name="TextBox 3"/>
          <p:cNvSpPr txBox="1"/>
          <p:nvPr/>
        </p:nvSpPr>
        <p:spPr>
          <a:xfrm>
            <a:off x="7800392" y="429208"/>
            <a:ext cx="29111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Berlin Sans FB Demi" panose="020E0802020502020306" pitchFamily="34" charset="0"/>
              </a:rPr>
              <a:t>Drawing items simultaneously implies there is no replacement.</a:t>
            </a:r>
            <a:endParaRPr lang="en-US" sz="2400" dirty="0">
              <a:solidFill>
                <a:schemeClr val="accent1">
                  <a:lumMod val="50000"/>
                </a:schemeClr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83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cap="none" dirty="0" smtClean="0"/>
              <a:t>A hat contains tickets with the numbers 1, 2, 3, …, 19, 20 printed on them.  If 3 tickets are drawn from the hat, without replacement, determine the probability that they are all prime numbers.</a:t>
            </a:r>
          </a:p>
          <a:p>
            <a:pPr marL="457200" lvl="1" indent="0">
              <a:buNone/>
            </a:pP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392494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P.274-275 #1-5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75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diagrams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/>
            <p:txBody>
              <a:bodyPr/>
              <a:lstStyle/>
              <a:p>
                <a:r>
                  <a:rPr lang="en-US" cap="none" dirty="0" smtClean="0"/>
                  <a:t>Illustrate sample spaces if the alternatives are not too numerous.</a:t>
                </a:r>
              </a:p>
              <a:p>
                <a:r>
                  <a:rPr lang="en-US" cap="none" dirty="0" smtClean="0"/>
                  <a:t>Consider two archers firing simultaneously at a target.  Li has a probability ¾ of hitting a target and Yuka has a probability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cap="none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cap="none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b="0" i="1" cap="none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cap="none" dirty="0" smtClean="0"/>
                  <a:t>.  Draw a tree diagram representing the results.</a:t>
                </a:r>
              </a:p>
              <a:p>
                <a:r>
                  <a:rPr lang="en-US" cap="none" dirty="0" smtClean="0"/>
                  <a:t>The probabilities for hit or miss is on the diagram</a:t>
                </a:r>
              </a:p>
              <a:p>
                <a:r>
                  <a:rPr lang="en-US" cap="none" dirty="0" smtClean="0"/>
                  <a:t>There are four branches for all the possible outcomes</a:t>
                </a:r>
              </a:p>
              <a:p>
                <a:r>
                  <a:rPr lang="en-US" cap="none" dirty="0" smtClean="0"/>
                  <a:t>Multiply along the branch to find the probabilities.</a:t>
                </a:r>
                <a:endParaRPr lang="en-US" cap="none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 rotWithShape="0">
                <a:blip r:embed="rId2"/>
                <a:stretch>
                  <a:fillRect l="-5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754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cap="none" dirty="0" smtClean="0"/>
              <a:t>Carl is not having much luck lately.  His car will only start 80% of the time and his motorbike will only start 60% of the time.</a:t>
            </a:r>
          </a:p>
          <a:p>
            <a:r>
              <a:rPr lang="en-US" cap="none" dirty="0" smtClean="0"/>
              <a:t>Draw a tree diagram to illustrate this situation</a:t>
            </a:r>
          </a:p>
          <a:p>
            <a:r>
              <a:rPr lang="en-US" cap="none" dirty="0" smtClean="0"/>
              <a:t>Use the tree diagram to determine the chance that:</a:t>
            </a:r>
          </a:p>
          <a:p>
            <a:pPr lvl="1"/>
            <a:r>
              <a:rPr lang="en-US" cap="none" dirty="0" smtClean="0"/>
              <a:t>Both will start			Carl can only use his car.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123809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In the late 17</a:t>
            </a:r>
            <a:r>
              <a:rPr lang="en-US" baseline="30000" dirty="0" smtClean="0"/>
              <a:t>th</a:t>
            </a:r>
            <a:r>
              <a:rPr lang="en-US" dirty="0" smtClean="0"/>
              <a:t> century, English mathematicians compiled and analyzed mortality tables which showed that a person who died at different ages.  From these tables they could estimate the probability that a person would be alive at a future date.  This led to the establishment of the first life-insurance company in 1699.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2124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cap="none" dirty="0" smtClean="0"/>
              <a:t>Two boxes each contain 6 petunia plants that are not yet flowering.  Box A contains 2 plants that will have purple flowers and 4 plants that will have white flowers.  Box B contains 5 plants that will have purple flowers and 1 plant that will have white flowers.  A box is selected by tossing a coin, and only plant is removed at random from it.  Determine the probability that it will have purple flowers.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309937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P. 277-278 #1-8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30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9F:  </a:t>
            </a:r>
            <a:r>
              <a:rPr lang="en-US" sz="2800" dirty="0" err="1" smtClean="0"/>
              <a:t>tlw</a:t>
            </a:r>
            <a:r>
              <a:rPr lang="en-US" sz="2800" dirty="0" smtClean="0"/>
              <a:t> find probability of sampling with and without replacement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cap="none" dirty="0" smtClean="0"/>
              <a:t>Sampling with replacement:  object put back in the group before an object is chosen again.</a:t>
            </a:r>
          </a:p>
          <a:p>
            <a:r>
              <a:rPr lang="en-US" cap="none" dirty="0" smtClean="0"/>
              <a:t>Sampling without replacement:  object is put to one side and then another object is chosen.</a:t>
            </a:r>
          </a:p>
          <a:p>
            <a:r>
              <a:rPr lang="en-US" cap="none" dirty="0" smtClean="0"/>
              <a:t>Consider a box containing 3 red, 2 blue and 1 yellow marble.  Let’s examine the probabilities with replacement and without replacement.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196355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cap="none" dirty="0" smtClean="0"/>
              <a:t>box contains 3 red, 2 blue and 1 yellow marble.  Find the probability of getting two different colors:</a:t>
            </a:r>
          </a:p>
          <a:p>
            <a:r>
              <a:rPr lang="en-US" cap="none" dirty="0" smtClean="0"/>
              <a:t>If replacement occurs</a:t>
            </a:r>
          </a:p>
          <a:p>
            <a:r>
              <a:rPr lang="en-US" cap="none" dirty="0" smtClean="0"/>
              <a:t>If replacement does not occur.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54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cap="none" dirty="0" smtClean="0"/>
              <a:t>A bag contains 5 red and 3 blue marbles.  Two marbles are drawn simultaneously from the bag.  Determine the probability that at least one is red.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107174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P.279-280 #1-8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68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9G:  TLW calculate the expected value.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</a:t>
            </a:r>
            <a:r>
              <a:rPr lang="en-US" cap="none" dirty="0" smtClean="0"/>
              <a:t>xpectation:  if we preform </a:t>
            </a:r>
            <a:r>
              <a:rPr lang="en-US" i="1" cap="none" dirty="0" smtClean="0"/>
              <a:t>n</a:t>
            </a:r>
            <a:r>
              <a:rPr lang="en-US" cap="none" dirty="0" smtClean="0"/>
              <a:t> trials of an experiment and each event has a </a:t>
            </a:r>
            <a:r>
              <a:rPr lang="en-US" i="1" cap="none" dirty="0" smtClean="0"/>
              <a:t>p </a:t>
            </a:r>
            <a:r>
              <a:rPr lang="en-US" cap="none" dirty="0" smtClean="0"/>
              <a:t>probability, then we expect the numbers of times for the event to occur is </a:t>
            </a:r>
            <a:r>
              <a:rPr lang="en-US" i="1" cap="none" dirty="0" err="1" smtClean="0"/>
              <a:t>np</a:t>
            </a:r>
            <a:r>
              <a:rPr lang="en-US" i="1" cap="none" dirty="0" smtClean="0"/>
              <a:t>.</a:t>
            </a:r>
          </a:p>
          <a:p>
            <a:r>
              <a:rPr lang="en-US" cap="none" dirty="0" smtClean="0"/>
              <a:t>Example:  if we roll a six sided  die 12 times, we expect to roll a 5 twice.</a:t>
            </a:r>
          </a:p>
          <a:p>
            <a:r>
              <a:rPr lang="en-US" cap="none" dirty="0" smtClean="0"/>
              <a:t>Example:  Each time a footballer kicks for goal he has a ¾ chance of being successful..  In a particular game he has 12 kicks for goal.  How many goals would you expect him to score?</a:t>
            </a:r>
          </a:p>
          <a:p>
            <a:r>
              <a:rPr lang="en-US" sz="2800" b="1" cap="none" dirty="0" smtClean="0"/>
              <a:t>Assignment:   p. 282 #1-6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741660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W</a:t>
            </a:r>
            <a:r>
              <a:rPr lang="en-US" cap="none" dirty="0" smtClean="0"/>
              <a:t>hen the spinner is spun, players are awarded the resulting number of points.  On average, how many points can we expect to be awarded per spin?</a:t>
            </a:r>
          </a:p>
          <a:p>
            <a:endParaRPr lang="en-US" cap="none" dirty="0"/>
          </a:p>
          <a:p>
            <a:endParaRPr lang="en-US" cap="none" dirty="0" smtClean="0"/>
          </a:p>
          <a:p>
            <a:endParaRPr lang="en-US" cap="none" dirty="0"/>
          </a:p>
          <a:p>
            <a:r>
              <a:rPr lang="en-US" cap="none" dirty="0" smtClean="0"/>
              <a:t>It is impossible to score 20 points on a given spin, but over many spins we </a:t>
            </a:r>
          </a:p>
          <a:p>
            <a:pPr marL="0" indent="0">
              <a:buNone/>
            </a:pPr>
            <a:r>
              <a:rPr lang="en-US" cap="none" dirty="0"/>
              <a:t>e</a:t>
            </a:r>
            <a:r>
              <a:rPr lang="en-US" cap="none" dirty="0" smtClean="0"/>
              <a:t>xpect an average of 20 points per spin.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9330612" y="3023118"/>
            <a:ext cx="1947614" cy="188478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0300996" y="2985796"/>
            <a:ext cx="18661" cy="19407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9330612" y="3937518"/>
            <a:ext cx="1946988" cy="559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778482" y="3545632"/>
            <a:ext cx="11383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lain" startAt="5"/>
            </a:pPr>
            <a:r>
              <a:rPr lang="en-US" dirty="0" smtClean="0"/>
              <a:t>     10</a:t>
            </a:r>
          </a:p>
          <a:p>
            <a:pPr marL="342900" indent="-342900">
              <a:buAutoNum type="arabicPlain" startAt="5"/>
            </a:pPr>
            <a:endParaRPr lang="en-US" dirty="0"/>
          </a:p>
          <a:p>
            <a:r>
              <a:rPr lang="en-US" dirty="0" smtClean="0"/>
              <a:t>50	   15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0114384" y="3545632"/>
            <a:ext cx="391885" cy="9233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460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800" dirty="0" smtClean="0"/>
                        <m:t>Expected</m:t>
                      </m:r>
                      <m:r>
                        <m:rPr>
                          <m:nor/>
                        </m:rPr>
                        <a:rPr lang="en-US" sz="2800" dirty="0" smtClean="0"/>
                        <m:t> </m:t>
                      </m:r>
                      <m:r>
                        <m:rPr>
                          <m:nor/>
                        </m:rPr>
                        <a:rPr lang="en-US" sz="2800" dirty="0" smtClean="0"/>
                        <m:t>Value</m:t>
                      </m:r>
                      <m:r>
                        <m:rPr>
                          <m:nor/>
                        </m:rPr>
                        <a:rPr lang="en-US" sz="2800" dirty="0" smtClean="0"/>
                        <m:t>=</m:t>
                      </m:r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+…+</m:t>
                      </m:r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Example:  </a:t>
            </a:r>
            <a:r>
              <a:rPr lang="en-US" cap="none" dirty="0" smtClean="0"/>
              <a:t>A magazine store recorded the number of magazines purchased by its customers in one week.  23% purchased on magazine, 38% purchased two, 21% purchased three, 13% purchased four, and 5% purchased five.</a:t>
            </a:r>
          </a:p>
          <a:p>
            <a:r>
              <a:rPr lang="en-US" cap="none" dirty="0" smtClean="0"/>
              <a:t>Find the average numbers of magazines purchased by customers over a long period.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2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P.283 #1-5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74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probability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913775" y="1764419"/>
                <a:ext cx="10363826" cy="4574036"/>
              </a:xfrm>
            </p:spPr>
            <p:txBody>
              <a:bodyPr/>
              <a:lstStyle/>
              <a:p>
                <a:r>
                  <a:rPr lang="en-US" dirty="0" smtClean="0"/>
                  <a:t>Number of trials:  how many times experiment repeated</a:t>
                </a:r>
              </a:p>
              <a:p>
                <a:r>
                  <a:rPr lang="en-US" dirty="0" smtClean="0"/>
                  <a:t>Outcomes:  all possible results from an experiment</a:t>
                </a:r>
              </a:p>
              <a:p>
                <a:r>
                  <a:rPr lang="en-US" dirty="0" smtClean="0"/>
                  <a:t>Frequency:  number of times an outcome is observed</a:t>
                </a:r>
              </a:p>
              <a:p>
                <a:r>
                  <a:rPr lang="en-US" dirty="0" smtClean="0"/>
                  <a:t>Relative frequency:  outcome frequency as a fraction or percentage of the total trials.</a:t>
                </a:r>
              </a:p>
              <a:p>
                <a:r>
                  <a:rPr lang="en-US" dirty="0" smtClean="0"/>
                  <a:t>Experimental Probability = relative frequency</a:t>
                </a: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#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𝑜𝑓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𝑜𝑢𝑡𝑐𝑜𝑚𝑒𝑠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𝑡𝑜𝑡𝑎𝑙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𝑜𝑢𝑡𝑐𝑜𝑚𝑒𝑠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913775" y="1764419"/>
                <a:ext cx="10363826" cy="4574036"/>
              </a:xfrm>
              <a:blipFill rotWithShape="0">
                <a:blip r:embed="rId2"/>
                <a:stretch>
                  <a:fillRect l="-5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621078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Fair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60631" y="1828800"/>
            <a:ext cx="6737328" cy="3999721"/>
          </a:xfrm>
        </p:spPr>
        <p:txBody>
          <a:bodyPr>
            <a:normAutofit lnSpcReduction="10000"/>
          </a:bodyPr>
          <a:lstStyle/>
          <a:p>
            <a:r>
              <a:rPr lang="en-US" cap="none" dirty="0" smtClean="0"/>
              <a:t>When the expected return/payout from the game minus the cost to play is zero.</a:t>
            </a:r>
          </a:p>
          <a:p>
            <a:r>
              <a:rPr lang="en-US" cap="none" dirty="0" smtClean="0"/>
              <a:t>Example:  In a game of chance, a player spins a square spinner labelled 1, 2, 3, 4.  The player wins the amount of money shown in the table, depending which number comes up.</a:t>
            </a:r>
          </a:p>
          <a:p>
            <a:r>
              <a:rPr lang="en-US" cap="none" dirty="0" smtClean="0"/>
              <a:t>Determine:</a:t>
            </a:r>
          </a:p>
          <a:p>
            <a:pPr lvl="1"/>
            <a:r>
              <a:rPr lang="en-US" cap="none" dirty="0" smtClean="0"/>
              <a:t>The expected return for one spin of the spinner</a:t>
            </a:r>
          </a:p>
          <a:p>
            <a:pPr lvl="1"/>
            <a:r>
              <a:rPr lang="en-US" cap="none" dirty="0" smtClean="0"/>
              <a:t>The expected gain for the player if it costs $5 to play each game.</a:t>
            </a:r>
          </a:p>
          <a:p>
            <a:pPr lvl="1"/>
            <a:r>
              <a:rPr lang="en-US" cap="none" dirty="0" smtClean="0"/>
              <a:t>Whether the game is fair.</a:t>
            </a:r>
            <a:endParaRPr lang="en-US" cap="none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2068313"/>
              </p:ext>
            </p:extLst>
          </p:nvPr>
        </p:nvGraphicFramePr>
        <p:xfrm>
          <a:off x="6997959" y="1953437"/>
          <a:ext cx="5026090" cy="75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1012"/>
                <a:gridCol w="909424"/>
                <a:gridCol w="1005218"/>
                <a:gridCol w="1005218"/>
                <a:gridCol w="1005218"/>
              </a:tblGrid>
              <a:tr h="38608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Winnings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697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P.284-285 #1-6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47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9H:  </a:t>
            </a:r>
            <a:r>
              <a:rPr lang="en-US" sz="2800" dirty="0" err="1" smtClean="0"/>
              <a:t>TLw</a:t>
            </a:r>
            <a:r>
              <a:rPr lang="en-US" sz="2800" dirty="0" smtClean="0"/>
              <a:t> use </a:t>
            </a:r>
            <a:r>
              <a:rPr lang="en-US" sz="2800" dirty="0" err="1" smtClean="0"/>
              <a:t>venn</a:t>
            </a:r>
            <a:r>
              <a:rPr lang="en-US" sz="2800" dirty="0" smtClean="0"/>
              <a:t> diagrams to determine probabilities.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5" y="2214694"/>
            <a:ext cx="10363826" cy="3424107"/>
          </a:xfrm>
        </p:spPr>
        <p:txBody>
          <a:bodyPr/>
          <a:lstStyle/>
          <a:p>
            <a:r>
              <a:rPr lang="en-US" dirty="0" smtClean="0"/>
              <a:t>V</a:t>
            </a:r>
            <a:r>
              <a:rPr lang="en-US" cap="none" dirty="0" smtClean="0"/>
              <a:t>enn diagrams help by representing all the events in a sample space.</a:t>
            </a:r>
          </a:p>
          <a:p>
            <a:r>
              <a:rPr lang="en-US" cap="none" dirty="0" smtClean="0"/>
              <a:t>Example:  Rolling a six sided die and getting a number less than three.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128588" y="3433665"/>
            <a:ext cx="3694922" cy="210871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714792" y="3788229"/>
            <a:ext cx="1660849" cy="160486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408506" y="3601616"/>
            <a:ext cx="24446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lain" startAt="6"/>
            </a:pPr>
            <a:r>
              <a:rPr lang="en-US" dirty="0" smtClean="0"/>
              <a:t>4    </a:t>
            </a:r>
          </a:p>
          <a:p>
            <a:pPr marL="342900" indent="-342900">
              <a:buAutoNum type="arabicPlain" startAt="6"/>
            </a:pPr>
            <a:endParaRPr lang="en-US" dirty="0"/>
          </a:p>
          <a:p>
            <a:r>
              <a:rPr lang="en-US" dirty="0" smtClean="0"/>
              <a:t>3    5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069355" y="4180114"/>
            <a:ext cx="11010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	     A</a:t>
            </a:r>
          </a:p>
          <a:p>
            <a:r>
              <a:rPr lang="en-US" dirty="0"/>
              <a:t> </a:t>
            </a:r>
            <a:r>
              <a:rPr lang="en-US" dirty="0" smtClean="0"/>
              <a:t>  	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375641" y="2948473"/>
            <a:ext cx="901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43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cap="none" dirty="0" smtClean="0"/>
              <a:t>The Venn diagram alongside represents the set U of all children in a class.  Each dot represents a student.  The event E shows all those students with blue eyes.  Determine the probability that a randomly selected child:</a:t>
            </a:r>
          </a:p>
          <a:p>
            <a:pPr lvl="1"/>
            <a:r>
              <a:rPr lang="en-US" cap="none" dirty="0" smtClean="0"/>
              <a:t>Has blue </a:t>
            </a:r>
          </a:p>
          <a:p>
            <a:pPr lvl="1"/>
            <a:r>
              <a:rPr lang="en-US" cap="none" dirty="0" smtClean="0"/>
              <a:t>Does not have blue eyes</a:t>
            </a:r>
          </a:p>
          <a:p>
            <a:endParaRPr lang="en-US" cap="none" dirty="0"/>
          </a:p>
        </p:txBody>
      </p:sp>
      <p:sp>
        <p:nvSpPr>
          <p:cNvPr id="4" name="Rectangle 3"/>
          <p:cNvSpPr/>
          <p:nvPr/>
        </p:nvSpPr>
        <p:spPr>
          <a:xfrm>
            <a:off x="7165910" y="3508310"/>
            <a:ext cx="3638939" cy="194076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9050694" y="3657600"/>
            <a:ext cx="1418253" cy="1604865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13780" y="3900196"/>
            <a:ext cx="11010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****</a:t>
            </a:r>
            <a:br>
              <a:rPr lang="en-US" dirty="0" smtClean="0"/>
            </a:br>
            <a:r>
              <a:rPr lang="en-US" dirty="0" smtClean="0"/>
              <a:t>****</a:t>
            </a:r>
            <a:br>
              <a:rPr lang="en-US" dirty="0" smtClean="0"/>
            </a:br>
            <a:r>
              <a:rPr lang="en-US" dirty="0" smtClean="0"/>
              <a:t>****</a:t>
            </a:r>
            <a:br>
              <a:rPr lang="en-US" dirty="0" smtClean="0"/>
            </a:br>
            <a:r>
              <a:rPr lang="en-US" dirty="0" smtClean="0"/>
              <a:t>***</a:t>
            </a:r>
          </a:p>
          <a:p>
            <a:r>
              <a:rPr lang="en-US" dirty="0" smtClean="0"/>
              <a:t>E’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330612" y="3900196"/>
            <a:ext cx="11383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****</a:t>
            </a:r>
            <a:br>
              <a:rPr lang="en-US" dirty="0" smtClean="0"/>
            </a:br>
            <a:r>
              <a:rPr lang="en-US" dirty="0" smtClean="0"/>
              <a:t>****</a:t>
            </a:r>
          </a:p>
          <a:p>
            <a:r>
              <a:rPr lang="en-US" dirty="0" smtClean="0"/>
              <a:t>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39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cap="none" dirty="0" smtClean="0"/>
              <a:t>In a class of 30 students, 19 study Physics, 17 study Chemistry, and 15 study both of these subjects.  Display this information on a Venn diagram and hence determine the probability that a randomly selected class member studies:</a:t>
            </a:r>
          </a:p>
          <a:p>
            <a:pPr lvl="1"/>
            <a:r>
              <a:rPr lang="en-US" cap="none" dirty="0" smtClean="0"/>
              <a:t>Both subjects</a:t>
            </a:r>
          </a:p>
          <a:p>
            <a:pPr lvl="1"/>
            <a:r>
              <a:rPr lang="en-US" cap="none" dirty="0" smtClean="0"/>
              <a:t>At least one of the subjects</a:t>
            </a:r>
          </a:p>
          <a:p>
            <a:pPr lvl="1"/>
            <a:r>
              <a:rPr lang="en-US" cap="none" dirty="0" smtClean="0"/>
              <a:t>Physics but not Chemistry</a:t>
            </a:r>
          </a:p>
          <a:p>
            <a:pPr lvl="1"/>
            <a:r>
              <a:rPr lang="en-US" cap="none" dirty="0" smtClean="0"/>
              <a:t>Exactly one of the subjects</a:t>
            </a:r>
          </a:p>
          <a:p>
            <a:pPr lvl="1"/>
            <a:r>
              <a:rPr lang="en-US" cap="none" dirty="0" smtClean="0"/>
              <a:t>Neither subject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337832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P.287-288 #1-10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02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9I:  TLW apply the laws of probability.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/>
            <p:txBody>
              <a:bodyPr/>
              <a:lstStyle/>
              <a:p>
                <a:r>
                  <a:rPr lang="en-US" cap="none" dirty="0" smtClean="0"/>
                  <a:t>In the chapter on Venn diagrams we learned:  </a:t>
                </a:r>
                <a14:m>
                  <m:oMath xmlns:m="http://schemas.openxmlformats.org/officeDocument/2006/math">
                    <m:r>
                      <a:rPr lang="en-US" b="0" i="1" cap="none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cap="none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  <m:r>
                      <a:rPr lang="en-US" b="0" i="1" cap="none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b="0" i="1" cap="none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cap="none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b="0" i="1" cap="none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b="0" i="1" cap="none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b="0" i="1" cap="none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−</m:t>
                    </m:r>
                    <m:d>
                      <m:dPr>
                        <m:ctrlPr>
                          <a:rPr lang="en-US" b="0" i="1" cap="none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cap="none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cap="none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∩</m:t>
                        </m:r>
                        <m:r>
                          <a:rPr lang="en-US" b="0" i="1" cap="none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b="0" i="1" cap="none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cap="none" dirty="0" smtClean="0"/>
                  <a:t>  This is also true for probability.</a:t>
                </a:r>
              </a:p>
              <a:p>
                <a14:m>
                  <m:oMath xmlns:m="http://schemas.openxmlformats.org/officeDocument/2006/math">
                    <m:r>
                      <a:rPr lang="en-US" b="0" i="1" cap="none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cap="none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cap="none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cap="none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∪</m:t>
                        </m:r>
                        <m:r>
                          <a:rPr lang="en-US" b="0" i="1" cap="none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b="0" i="1" cap="none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cap="none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cap="none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cap="none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b="0" i="1" cap="none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b="0" i="1" cap="none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cap="none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cap="none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b="0" i="1" cap="none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b="0" i="1" cap="none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en-US" b="0" i="1" cap="none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b="0" i="1" cap="none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b="0" i="1" cap="none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a:rPr lang="en-US" b="0" i="1" cap="none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b="0" i="1" cap="none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cap="none" dirty="0" smtClean="0"/>
              </a:p>
              <a:p>
                <a:pPr lvl="1"/>
                <a:r>
                  <a:rPr lang="en-US" cap="none" dirty="0" smtClean="0"/>
                  <a:t>This is very  important.  It will be used often.</a:t>
                </a:r>
                <a:endParaRPr lang="en-US" cap="none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 rotWithShape="0">
                <a:blip r:embed="rId2"/>
                <a:stretch>
                  <a:fillRect l="-5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78257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If P(A) = 0.6,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∪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=0.7</m:t>
                    </m:r>
                  </m:oMath>
                </a14:m>
                <a:r>
                  <a:rPr lang="en-US" dirty="0" smtClean="0"/>
                  <a:t>,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∩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=0.3</m:t>
                    </m:r>
                  </m:oMath>
                </a14:m>
                <a:r>
                  <a:rPr lang="en-US" dirty="0" smtClean="0"/>
                  <a:t>, find P(B).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 rotWithShape="0">
                <a:blip r:embed="rId2"/>
                <a:stretch>
                  <a:fillRect l="-5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7109927" y="3247053"/>
            <a:ext cx="3788228" cy="20713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800392" y="3657600"/>
            <a:ext cx="1362269" cy="1287624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490857" y="3657600"/>
            <a:ext cx="1362269" cy="1287624"/>
          </a:xfrm>
          <a:prstGeom prst="ellipse">
            <a:avLst/>
          </a:prstGeom>
          <a:solidFill>
            <a:schemeClr val="lt1">
              <a:alpha val="3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41901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Mutually Exclusive or disjoint events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/>
            <p:txBody>
              <a:bodyPr/>
              <a:lstStyle/>
              <a:p>
                <a:r>
                  <a:rPr lang="en-US" dirty="0" smtClean="0"/>
                  <a:t>Mutally exclusive: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∩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i="1" cap="none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i="1" cap="none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cap="none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i="1" cap="none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∪</m:t>
                        </m:r>
                        <m:r>
                          <a:rPr lang="en-US" i="1" cap="none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i="1" cap="none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i="1" cap="none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i="1" cap="none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cap="none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i="1" cap="none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i="1" cap="none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i="1" cap="none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cap="none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d>
                  </m:oMath>
                </a14:m>
                <a:endParaRPr lang="en-US" cap="none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 rotWithShape="0">
                <a:blip r:embed="rId2"/>
                <a:stretch>
                  <a:fillRect l="-5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6068291" y="2214694"/>
            <a:ext cx="4509654" cy="28352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442364" y="2805545"/>
            <a:ext cx="1537854" cy="14962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620992" y="2805544"/>
            <a:ext cx="1537854" cy="14962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87833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cap="none" dirty="0" smtClean="0"/>
              <a:t>Of the 31 people on a bus tour, 7 were born in Scotland (S), and 5 were born in Wales (W). </a:t>
            </a:r>
          </a:p>
          <a:p>
            <a:pPr lvl="1"/>
            <a:r>
              <a:rPr lang="en-US" cap="none" dirty="0" smtClean="0"/>
              <a:t>Are S and W mutually exclusive events?</a:t>
            </a:r>
          </a:p>
          <a:p>
            <a:pPr lvl="1"/>
            <a:r>
              <a:rPr lang="en-US" cap="none" dirty="0" smtClean="0"/>
              <a:t>If a member of the tour is chosen at random, find the probability that he or she was born in:	</a:t>
            </a:r>
          </a:p>
          <a:p>
            <a:pPr marL="1314450" lvl="2" indent="-400050">
              <a:buAutoNum type="romanUcPeriod"/>
            </a:pPr>
            <a:r>
              <a:rPr lang="en-US" cap="none" dirty="0" smtClean="0"/>
              <a:t>Scotland</a:t>
            </a:r>
          </a:p>
          <a:p>
            <a:pPr marL="1314450" lvl="2" indent="-400050">
              <a:buAutoNum type="romanUcPeriod"/>
            </a:pPr>
            <a:r>
              <a:rPr lang="en-US" cap="none" dirty="0" smtClean="0"/>
              <a:t>Wales</a:t>
            </a:r>
          </a:p>
          <a:p>
            <a:pPr marL="1314450" lvl="2" indent="-400050">
              <a:buAutoNum type="romanUcPeriod"/>
            </a:pPr>
            <a:r>
              <a:rPr lang="en-US" cap="none" dirty="0" smtClean="0"/>
              <a:t>Scotland or Wales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3500016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When a batch of 145 paper clips was dropped onto 6 cm by 6cm squared paper, it was observed that 113 fell completely inside squares and 32 finished up on the grid lines.  Find, to 2 decimal places, the experimental probability of a clip of falling:</a:t>
            </a:r>
          </a:p>
          <a:p>
            <a:pPr marL="0" indent="0">
              <a:buNone/>
            </a:pPr>
            <a:r>
              <a:rPr lang="en-US" dirty="0" smtClean="0"/>
              <a:t>a.  Inside a square			b.  On a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68691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P. 290 #1-5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12113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9J:  TLW apply  conditional probability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>
              <a:gradFill>
                <a:gsLst>
                  <a:gs pos="0">
                    <a:schemeClr val="bg1">
                      <a:tint val="90000"/>
                      <a:lumMod val="110000"/>
                    </a:schemeClr>
                  </a:gs>
                  <a:gs pos="100000">
                    <a:schemeClr val="bg1">
                      <a:shade val="64000"/>
                      <a:lumMod val="88000"/>
                    </a:schemeClr>
                  </a:gs>
                </a:gsLst>
                <a:lin ang="5400000" scaled="0"/>
              </a:gradFill>
            </p:spPr>
            <p:txBody>
              <a:bodyPr/>
              <a:lstStyle/>
              <a:p>
                <a:r>
                  <a:rPr lang="en-US" cap="none" dirty="0" smtClean="0"/>
                  <a:t>If we have two events A and B, then </a:t>
                </a:r>
              </a:p>
              <a:p>
                <a:pPr lvl="1"/>
                <a14:m>
                  <m:oMath xmlns:m="http://schemas.openxmlformats.org/officeDocument/2006/math">
                    <m:d>
                      <m:dPr>
                        <m:begChr m:val=""/>
                        <m:endChr m:val="|"/>
                        <m:ctrlPr>
                          <a:rPr lang="en-US" i="1" cap="none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cap="none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b="0" i="1" cap="none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cap="none" dirty="0" smtClean="0"/>
                  <a:t> is used to represent the “A occurs knowing that B has occurred”.</a:t>
                </a:r>
              </a:p>
              <a:p>
                <a:pPr lvl="1"/>
                <a14:m>
                  <m:oMath xmlns:m="http://schemas.openxmlformats.org/officeDocument/2006/math">
                    <m:d>
                      <m:dPr>
                        <m:begChr m:val=""/>
                        <m:endChr m:val="|"/>
                        <m:ctrlPr>
                          <a:rPr lang="en-US" i="1" cap="none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cap="none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b="0" i="1" cap="none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cap="none" dirty="0" smtClean="0"/>
                  <a:t> is read as “A given B”.</a:t>
                </a:r>
              </a:p>
              <a:p>
                <a:pPr lvl="1"/>
                <a:r>
                  <a:rPr lang="en-US" cap="none" dirty="0" smtClean="0"/>
                  <a:t>We are told something has happened and we find the probability that something happens afterward.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cap="none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cap="none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"/>
                            <m:endChr m:val="|"/>
                            <m:ctrlPr>
                              <a:rPr lang="en-US" b="0" i="1" cap="none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cap="none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  <m:r>
                          <a:rPr lang="en-US" b="0" i="1" cap="none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b="0" i="1" cap="none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cap="none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cap="none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b="0" i="1" cap="none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cap="none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cap="none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∩</m:t>
                        </m:r>
                        <m:r>
                          <a:rPr lang="en-US" b="0" i="1" cap="none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  <m:r>
                          <a:rPr lang="en-US" b="0" i="1" cap="none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b="0" i="1" cap="none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b="0" i="1" cap="none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cap="none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b="0" i="1" cap="none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US" cap="none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 rotWithShape="0">
                <a:blip r:embed="rId2"/>
                <a:stretch>
                  <a:fillRect l="-5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934144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I</a:t>
            </a:r>
            <a:r>
              <a:rPr lang="en-US" cap="none" dirty="0" smtClean="0"/>
              <a:t>n a class of 25 students, 14 like pizza and 16 like iced coffee.  One student likes neither and 6 students like both.  One student is randomly selected from the class.  What is the probability that the student:</a:t>
            </a:r>
          </a:p>
          <a:p>
            <a:pPr lvl="1"/>
            <a:r>
              <a:rPr lang="en-US" cap="none" dirty="0" smtClean="0"/>
              <a:t>Likes pizza</a:t>
            </a:r>
          </a:p>
          <a:p>
            <a:pPr lvl="1"/>
            <a:r>
              <a:rPr lang="en-US" cap="none" dirty="0" smtClean="0"/>
              <a:t>Likes pizza given that he or she likes iced coffee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9313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cap="none" dirty="0" smtClean="0"/>
              <a:t>In a class of 40 students, 34 like bananas, 22 like pineapple, and 2 dislike both fruits.  A student is randomly selected.  Find the probability that the student:</a:t>
            </a:r>
          </a:p>
          <a:p>
            <a:pPr lvl="1"/>
            <a:r>
              <a:rPr lang="en-US" cap="none" dirty="0" smtClean="0"/>
              <a:t>Likes both fruit</a:t>
            </a:r>
          </a:p>
          <a:p>
            <a:pPr lvl="1"/>
            <a:r>
              <a:rPr lang="en-US" cap="none" dirty="0" smtClean="0"/>
              <a:t>Likes at least one fruit.</a:t>
            </a:r>
          </a:p>
          <a:p>
            <a:pPr lvl="1"/>
            <a:r>
              <a:rPr lang="en-US" cap="none" dirty="0" smtClean="0"/>
              <a:t>Likes bananas given that he or she likes pineapple</a:t>
            </a:r>
          </a:p>
          <a:p>
            <a:pPr lvl="1"/>
            <a:r>
              <a:rPr lang="en-US" cap="none" dirty="0" smtClean="0"/>
              <a:t>Dislikes pineapple give that he or she likes bananas.</a:t>
            </a:r>
            <a:endParaRPr lang="en-US" cap="none" dirty="0"/>
          </a:p>
        </p:txBody>
      </p:sp>
      <p:sp>
        <p:nvSpPr>
          <p:cNvPr id="4" name="Rectangle 3"/>
          <p:cNvSpPr/>
          <p:nvPr/>
        </p:nvSpPr>
        <p:spPr>
          <a:xfrm>
            <a:off x="7315200" y="3158836"/>
            <a:ext cx="3387436" cy="201583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626927" y="3345873"/>
            <a:ext cx="1537855" cy="16002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683337" y="3366654"/>
            <a:ext cx="1537855" cy="1600200"/>
          </a:xfrm>
          <a:prstGeom prst="ellipse">
            <a:avLst/>
          </a:prstGeom>
          <a:solidFill>
            <a:schemeClr val="lt1">
              <a:alpha val="28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33063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cap="none" dirty="0" smtClean="0"/>
              <a:t>The top shelf in a cupboard contains 3 cans of pumpkin soup and 2 cans of chicken soup.  The bottom shelf contains 4 cans of pumpkin soup and 1 can of chicken soup.</a:t>
            </a:r>
          </a:p>
          <a:p>
            <a:r>
              <a:rPr lang="en-US" cap="none" dirty="0" smtClean="0"/>
              <a:t>Lukas is twice as likely to take a can from the bottom shelf as he is from the top shelf.  Suppose Lukas takes one can of soup without looking at the label.  Determine the probability that it:</a:t>
            </a:r>
          </a:p>
          <a:p>
            <a:pPr lvl="1"/>
            <a:r>
              <a:rPr lang="en-US" cap="none" dirty="0" smtClean="0"/>
              <a:t>Is chicken</a:t>
            </a:r>
          </a:p>
          <a:p>
            <a:pPr lvl="1"/>
            <a:r>
              <a:rPr lang="en-US" cap="none" dirty="0" smtClean="0"/>
              <a:t>Was taken from the top shelf given that it is chicken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25402214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P.291 #1-12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22715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9K:  TLW find the probability of independent events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/>
            <p:txBody>
              <a:bodyPr/>
              <a:lstStyle/>
              <a:p>
                <a:r>
                  <a:rPr lang="en-US" cap="none" dirty="0" smtClean="0"/>
                  <a:t>A and B are independent events if the occurrence of each one of them does not affect the probability that the other occurs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cap="none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cap="none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cap="none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cap="none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∩</m:t>
                        </m:r>
                        <m:r>
                          <a:rPr lang="en-US" b="0" i="1" cap="none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b="0" i="1" cap="none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cap="none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cap="none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"/>
                            <m:endChr m:val="|"/>
                            <m:ctrlPr>
                              <a:rPr lang="en-US" b="0" i="1" cap="none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cap="none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  <m:r>
                          <a:rPr lang="en-US" b="0" i="1" cap="none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b="0" i="1" cap="none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cap="none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cap="none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"/>
                            <m:endChr m:val="|"/>
                            <m:ctrlPr>
                              <a:rPr lang="en-US" b="0" i="1" cap="none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cap="none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  <m:sSup>
                          <m:sSupPr>
                            <m:ctrlPr>
                              <a:rPr lang="en-US" b="0" i="1" cap="none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cap="none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n-US" b="0" i="1" cap="none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US" b="0" i="1" cap="none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cap="none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cap="none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cap="none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b="0" i="1" cap="none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en-US" b="0" i="1" cap="none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b="0" i="1" cap="none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b="0" i="1" cap="none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cap="none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 rotWithShape="0">
                <a:blip r:embed="rId2"/>
                <a:stretch>
                  <a:fillRect l="-5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966589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</a:t>
                </a:r>
                <a:r>
                  <a:rPr lang="en-US" cap="none" dirty="0" smtClean="0"/>
                  <a:t>uppose </a:t>
                </a:r>
                <a14:m>
                  <m:oMath xmlns:m="http://schemas.openxmlformats.org/officeDocument/2006/math">
                    <m:r>
                      <a:rPr lang="en-US" b="0" i="1" cap="none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cap="none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cap="none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b="0" i="1" cap="none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cap="none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cap="none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cap="none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 and P(B)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 smtClean="0"/>
                  <a:t>.  Find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 if:</a:t>
                </a:r>
              </a:p>
              <a:p>
                <a:pPr lvl="1"/>
                <a:r>
                  <a:rPr lang="en-US" dirty="0" smtClean="0"/>
                  <a:t>A and B are mutually exclusive</a:t>
                </a:r>
              </a:p>
              <a:p>
                <a:pPr lvl="1"/>
                <a:r>
                  <a:rPr lang="en-US" dirty="0" smtClean="0"/>
                  <a:t>A and b are independent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 rotWithShape="0">
                <a:blip r:embed="rId2"/>
                <a:stretch>
                  <a:fillRect l="-5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372938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/>
            <p:txBody>
              <a:bodyPr/>
              <a:lstStyle/>
              <a:p>
                <a:r>
                  <a:rPr lang="en-US" cap="none" dirty="0" smtClean="0"/>
                  <a:t>Suppose P(A)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cap="none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cap="none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b="0" i="1" cap="none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cap="none" dirty="0" smtClean="0"/>
                  <a:t>,  </a:t>
                </a:r>
                <a14:m>
                  <m:oMath xmlns:m="http://schemas.openxmlformats.org/officeDocument/2006/math">
                    <m:r>
                      <a:rPr lang="en-US" b="0" i="1" cap="none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cap="none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"/>
                            <m:endChr m:val="|"/>
                            <m:ctrlPr>
                              <a:rPr lang="en-US" b="0" i="1" cap="none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cap="none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  <m:r>
                          <a:rPr lang="en-US" b="0" i="1" cap="none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b="0" i="1" cap="none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b="0" i="1" cap="none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cap="none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cap="none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b="0" i="0" cap="none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cap="none" dirty="0" smtClean="0"/>
                  <a:t>  and </a:t>
                </a:r>
                <a14:m>
                  <m:oMath xmlns:m="http://schemas.openxmlformats.org/officeDocument/2006/math">
                    <m:r>
                      <a:rPr lang="en-US" b="0" i="1" cap="none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cap="none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"/>
                            <m:endChr m:val="|"/>
                            <m:ctrlPr>
                              <a:rPr lang="en-US" b="0" i="1" cap="none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cap="none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  <m:r>
                          <a:rPr lang="en-US" b="0" i="1" cap="none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b="0" i="1" cap="none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cap="none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cap="none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cap="none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cap="none" dirty="0" smtClean="0"/>
                  <a:t>, find P(B)   and </a:t>
                </a:r>
                <a14:m>
                  <m:oMath xmlns:m="http://schemas.openxmlformats.org/officeDocument/2006/math">
                    <m:r>
                      <a:rPr lang="en-US" b="0" i="1" cap="none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cap="none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cap="none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cap="none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sSup>
                      <m:sSupPr>
                        <m:ctrlPr>
                          <a:rPr lang="en-US" b="0" i="1" cap="none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cap="none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b="0" i="1" cap="none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cap="none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cap="none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 rotWithShape="0">
                <a:blip r:embed="rId2"/>
                <a:stretch>
                  <a:fillRect l="-5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082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P. </a:t>
            </a:r>
            <a:r>
              <a:rPr lang="en-US" smtClean="0"/>
              <a:t>294 #1-6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90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P.260 #1-4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733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Estimating probabilities from data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# 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𝑜𝑓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𝑜𝑢𝑡𝑐𝑜𝑚𝑒𝑠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𝑡𝑜𝑡𝑎𝑙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 # 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𝑜𝑢𝑡𝑐𝑜𝑚𝑒𝑠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621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48756" y="1704110"/>
            <a:ext cx="6713153" cy="4447309"/>
          </a:xfrm>
        </p:spPr>
        <p:txBody>
          <a:bodyPr>
            <a:normAutofit/>
          </a:bodyPr>
          <a:lstStyle/>
          <a:p>
            <a:r>
              <a:rPr lang="en-US" cap="none" dirty="0" smtClean="0"/>
              <a:t>The table shows the number of short-termed visitors coming to Australia in the period April-June 2011, and the main reason for their visit.</a:t>
            </a:r>
          </a:p>
          <a:p>
            <a:pPr marL="457200" indent="-457200">
              <a:buAutoNum type="alphaLcPeriod"/>
            </a:pPr>
            <a:r>
              <a:rPr lang="en-US" cap="none" dirty="0" smtClean="0"/>
              <a:t>Find the probability that a person who visited in June was on holiday.</a:t>
            </a:r>
          </a:p>
          <a:p>
            <a:pPr marL="457200" indent="-457200">
              <a:buAutoNum type="alphaLcPeriod"/>
            </a:pPr>
            <a:r>
              <a:rPr lang="en-US" cap="none" dirty="0" smtClean="0"/>
              <a:t>Find the probability that a person coming to Australia arrived in May.</a:t>
            </a:r>
          </a:p>
          <a:p>
            <a:pPr marL="457200" indent="-457200">
              <a:buAutoNum type="alphaLcPeriod"/>
            </a:pPr>
            <a:r>
              <a:rPr lang="en-US" cap="none" dirty="0" smtClean="0"/>
              <a:t>Lars arrived in Australia in April, May or June 2011.  he came to visit his brother.  What is the probability that he arrived in April?</a:t>
            </a:r>
            <a:endParaRPr lang="en-US" cap="none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3795597"/>
              </p:ext>
            </p:extLst>
          </p:nvPr>
        </p:nvGraphicFramePr>
        <p:xfrm>
          <a:off x="6961909" y="1704110"/>
          <a:ext cx="5103932" cy="387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6291"/>
                <a:gridCol w="1055675"/>
                <a:gridCol w="1275983"/>
                <a:gridCol w="127598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Reason for journey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April 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May 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June 2011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Conventions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14800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8800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Business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33900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Visiting friends/family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77500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52700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59900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Holiday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159300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119300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156500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Employment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Education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9800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7900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12500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33200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321500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260900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308300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947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TC104033925[[fn=Droplet]]</Template>
  <TotalTime>306</TotalTime>
  <Words>2649</Words>
  <Application>Microsoft Office PowerPoint</Application>
  <PresentationFormat>Widescreen</PresentationFormat>
  <Paragraphs>340</Paragraphs>
  <Slides>69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6" baseType="lpstr">
      <vt:lpstr>Batang</vt:lpstr>
      <vt:lpstr>Arial</vt:lpstr>
      <vt:lpstr>Berlin Sans FB Demi</vt:lpstr>
      <vt:lpstr>Californian FB</vt:lpstr>
      <vt:lpstr>Cambria Math</vt:lpstr>
      <vt:lpstr>Tw Cen MT</vt:lpstr>
      <vt:lpstr>Droplet</vt:lpstr>
      <vt:lpstr>9A:  TLW find Experimental probability.</vt:lpstr>
      <vt:lpstr>Opening problem</vt:lpstr>
      <vt:lpstr>Probability Theory</vt:lpstr>
      <vt:lpstr>Historical note</vt:lpstr>
      <vt:lpstr>Experimental probability</vt:lpstr>
      <vt:lpstr>Example</vt:lpstr>
      <vt:lpstr>assignment</vt:lpstr>
      <vt:lpstr>Estimating probabilities from data</vt:lpstr>
      <vt:lpstr>Example</vt:lpstr>
      <vt:lpstr>Assignment</vt:lpstr>
      <vt:lpstr>9B:  TLW find the sample space of an event.</vt:lpstr>
      <vt:lpstr>Listing outcomes</vt:lpstr>
      <vt:lpstr>2-dimensional grids</vt:lpstr>
      <vt:lpstr>Tree diagrams</vt:lpstr>
      <vt:lpstr>assignment</vt:lpstr>
      <vt:lpstr>9C: TLW find theoretical probability.</vt:lpstr>
      <vt:lpstr>example</vt:lpstr>
      <vt:lpstr>Example</vt:lpstr>
      <vt:lpstr>Complementary events</vt:lpstr>
      <vt:lpstr>assignment</vt:lpstr>
      <vt:lpstr>Using grids to find probabilities</vt:lpstr>
      <vt:lpstr>Example</vt:lpstr>
      <vt:lpstr>example</vt:lpstr>
      <vt:lpstr>Discussion</vt:lpstr>
      <vt:lpstr>Assignment</vt:lpstr>
      <vt:lpstr>Tables of Outcomes</vt:lpstr>
      <vt:lpstr>example</vt:lpstr>
      <vt:lpstr>Assignment</vt:lpstr>
      <vt:lpstr>9D:  Tlw will find probabilities of compound events.</vt:lpstr>
      <vt:lpstr>Example</vt:lpstr>
      <vt:lpstr>Investigation 4:  probabilities of compound events</vt:lpstr>
      <vt:lpstr>Independent Events</vt:lpstr>
      <vt:lpstr>example</vt:lpstr>
      <vt:lpstr>Dependent Events</vt:lpstr>
      <vt:lpstr> Example</vt:lpstr>
      <vt:lpstr>Example</vt:lpstr>
      <vt:lpstr>Assignment</vt:lpstr>
      <vt:lpstr>Tree diagrams</vt:lpstr>
      <vt:lpstr>Example</vt:lpstr>
      <vt:lpstr>Example</vt:lpstr>
      <vt:lpstr>Assignment</vt:lpstr>
      <vt:lpstr>9F:  tlw find probability of sampling with and without replacement</vt:lpstr>
      <vt:lpstr>Example</vt:lpstr>
      <vt:lpstr>example</vt:lpstr>
      <vt:lpstr>Assignment </vt:lpstr>
      <vt:lpstr>9G:  TLW calculate the expected value.</vt:lpstr>
      <vt:lpstr>Expected Value</vt:lpstr>
      <vt:lpstr>"Expected Value=" x_1 p_1+x_2 p_2+…+x_n p_n=∑▒〖x_i p_i 〗</vt:lpstr>
      <vt:lpstr>Assignment</vt:lpstr>
      <vt:lpstr>Fair Game</vt:lpstr>
      <vt:lpstr>Assignment</vt:lpstr>
      <vt:lpstr>9H:  TLw use venn diagrams to determine probabilities.</vt:lpstr>
      <vt:lpstr>Example</vt:lpstr>
      <vt:lpstr>Example</vt:lpstr>
      <vt:lpstr>Assignment</vt:lpstr>
      <vt:lpstr>9I:  TLW apply the laws of probability.</vt:lpstr>
      <vt:lpstr>Example</vt:lpstr>
      <vt:lpstr>Mutually Exclusive or disjoint events</vt:lpstr>
      <vt:lpstr>Example</vt:lpstr>
      <vt:lpstr>Assignment</vt:lpstr>
      <vt:lpstr>9J:  TLW apply  conditional probability</vt:lpstr>
      <vt:lpstr>Example</vt:lpstr>
      <vt:lpstr>Example</vt:lpstr>
      <vt:lpstr>Example</vt:lpstr>
      <vt:lpstr>Assignment</vt:lpstr>
      <vt:lpstr>9K:  TLW find the probability of independent events</vt:lpstr>
      <vt:lpstr>Example</vt:lpstr>
      <vt:lpstr>Example</vt:lpstr>
      <vt:lpstr>Assignment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9A:  Experimental probability</dc:title>
  <dc:creator>Monika Riegels</dc:creator>
  <cp:lastModifiedBy>Monika Riegels</cp:lastModifiedBy>
  <cp:revision>40</cp:revision>
  <dcterms:created xsi:type="dcterms:W3CDTF">2013-04-16T14:11:03Z</dcterms:created>
  <dcterms:modified xsi:type="dcterms:W3CDTF">2013-04-30T15:59:58Z</dcterms:modified>
</cp:coreProperties>
</file>