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1"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FF"/>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9" autoAdjust="0"/>
    <p:restoredTop sz="94660"/>
  </p:normalViewPr>
  <p:slideViewPr>
    <p:cSldViewPr snapToGrid="0">
      <p:cViewPr varScale="1">
        <p:scale>
          <a:sx n="52" d="100"/>
          <a:sy n="52" d="100"/>
        </p:scale>
        <p:origin x="58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82762"/>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000" b="1">
                <a:solidFill>
                  <a:schemeClr val="accent2">
                    <a:lumMod val="7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91B805F-FF0F-4BAA-A3A3-E4F945D687F8}" type="datetimeFigureOut">
              <a:rPr lang="en-US" dirty="0"/>
              <a:t>4/7/2013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0B5C51-60B3-48EF-AA78-DB950F30DBA2}" type="datetimeFigureOut">
              <a:rPr lang="en-US" dirty="0"/>
              <a:t>4/7/2013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5D676B-6E73-4E3B-A9B3-4966DB9B52A5}" type="datetimeFigureOut">
              <a:rPr lang="en-US" dirty="0"/>
              <a:t>4/7/2013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61F3A6-CC5D-4649-8527-DB0C21FDDFD9}" type="datetimeFigureOut">
              <a:rPr lang="en-US" dirty="0"/>
              <a:t>4/7/2013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b="1">
                <a:solidFill>
                  <a:schemeClr val="accent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lvl1pPr>
              <a:defRPr>
                <a:solidFill>
                  <a:schemeClr val="accent2">
                    <a:lumMod val="50000"/>
                  </a:schemeClr>
                </a:solidFill>
              </a:defRPr>
            </a:lvl1pPr>
          </a:lstStyle>
          <a:p>
            <a:fld id="{5B6F927C-B73E-4F9D-ADFE-F6E23BD7CEE8}" type="datetimeFigureOut">
              <a:rPr lang="en-US" dirty="0"/>
              <a:t>4/7/2013</a:t>
            </a:fld>
            <a:endParaRPr lang="en-US" dirty="0"/>
          </a:p>
        </p:txBody>
      </p:sp>
      <p:sp>
        <p:nvSpPr>
          <p:cNvPr id="5" name="Footer Placeholder 4"/>
          <p:cNvSpPr>
            <a:spLocks noGrp="1"/>
          </p:cNvSpPr>
          <p:nvPr>
            <p:ph type="ftr" sz="quarter" idx="11"/>
          </p:nvPr>
        </p:nvSpPr>
        <p:spPr>
          <a:xfrm>
            <a:off x="2182708" y="6272784"/>
            <a:ext cx="6327648" cy="365125"/>
          </a:xfrm>
        </p:spPr>
        <p:txBody>
          <a:bodyPr/>
          <a:lstStyle>
            <a:lvl1pPr>
              <a:defRPr>
                <a:solidFill>
                  <a:schemeClr val="accent2">
                    <a:lumMod val="50000"/>
                  </a:schemeClr>
                </a:solidFill>
              </a:defRPr>
            </a:lvl1p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5B1FFFF-984A-4EE5-9BF2-EC9310C878F1}" type="datetimeFigureOut">
              <a:rPr lang="en-US" dirty="0"/>
              <a:t>4/7/2013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03271C1-B42E-4A60-A25F-0185B888604B}" type="datetimeFigureOut">
              <a:rPr lang="en-US" dirty="0"/>
              <a:t>4/7/2013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0416292-3725-4763-8973-4C59F0403D99}" type="datetimeFigureOut">
              <a:rPr lang="en-US" dirty="0"/>
              <a:t>4/7/2013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6996D1-8909-469F-911A-4C12C68BF5D9}" type="datetimeFigureOut">
              <a:rPr lang="en-US" dirty="0"/>
              <a:t>4/7/2013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6A73BC-5D11-4675-B334-102E1E8C9B50}" type="datetimeFigureOut">
              <a:rPr lang="en-US" dirty="0"/>
              <a:t>4/7/2013</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accent2">
                    <a:lumMod val="75000"/>
                  </a:schemeClr>
                </a:solidFill>
              </a:defRPr>
            </a:lvl1pPr>
          </a:lstStyle>
          <a:p>
            <a:fld id="{27B8E45F-652B-4E89-8925-000B0AB8FD98}" type="datetimeFigureOut">
              <a:rPr lang="en-US" dirty="0"/>
              <a:t>4/7/2013</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accent2">
                    <a:lumMod val="50000"/>
                  </a:schemeClr>
                </a:solidFill>
              </a:defRPr>
            </a:lvl1pPr>
          </a:lstStyle>
          <a:p>
            <a:fld id="{C4A3462A-2D5B-48AF-A3D4-EF8A90A50A80}" type="datetimeFigureOut">
              <a:rPr lang="en-US" dirty="0"/>
              <a:t>4/7/2013</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accent2">
                    <a:lumMod val="50000"/>
                  </a:schemeClr>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2">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7.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8:  Logic</a:t>
            </a:r>
            <a:endParaRPr lang="en-US" dirty="0"/>
          </a:p>
        </p:txBody>
      </p:sp>
      <p:sp>
        <p:nvSpPr>
          <p:cNvPr id="3" name="Subtitle 2"/>
          <p:cNvSpPr>
            <a:spLocks noGrp="1"/>
          </p:cNvSpPr>
          <p:nvPr>
            <p:ph type="subTitle" idx="1"/>
          </p:nvPr>
        </p:nvSpPr>
        <p:spPr/>
        <p:txBody>
          <a:bodyPr/>
          <a:lstStyle/>
          <a:p>
            <a:r>
              <a:rPr lang="en-US" dirty="0" smtClean="0"/>
              <a:t>8A:  Goal:  TLW define propositions and apply their properties.</a:t>
            </a:r>
            <a:endParaRPr lang="en-US" dirty="0"/>
          </a:p>
        </p:txBody>
      </p:sp>
    </p:spTree>
    <p:extLst>
      <p:ext uri="{BB962C8B-B14F-4D97-AF65-F5344CB8AC3E}">
        <p14:creationId xmlns:p14="http://schemas.microsoft.com/office/powerpoint/2010/main" val="3747946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Negation and Venn Diagram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Use Venn diagrams can be used to visual represent propositions</a:t>
                </a:r>
              </a:p>
              <a:p>
                <a:r>
                  <a:rPr lang="en-US" dirty="0" smtClean="0"/>
                  <a:t>Example:  p:  x is greater than 10</a:t>
                </a:r>
              </a:p>
              <a:p>
                <a:pPr lvl="1"/>
                <a:r>
                  <a:rPr lang="en-US" dirty="0" smtClean="0"/>
                  <a:t>U is the universal set of all variables x may take</a:t>
                </a:r>
              </a:p>
              <a:p>
                <a:pPr lvl="1"/>
                <a:r>
                  <a:rPr lang="en-US" dirty="0"/>
                  <a:t>p</a:t>
                </a:r>
                <a:r>
                  <a:rPr lang="en-US" dirty="0" smtClean="0"/>
                  <a:t> is the truth set of the propositions, or the set of values of x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𝑈</m:t>
                    </m:r>
                  </m:oMath>
                </a14:m>
                <a:endParaRPr lang="en-US" dirty="0" smtClean="0"/>
              </a:p>
              <a:p>
                <a:pPr lvl="1"/>
                <a:r>
                  <a:rPr lang="en-US" dirty="0" smtClean="0"/>
                  <a:t>p‘ is the truth set of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𝑝</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303" t="-1504"/>
                </a:stretch>
              </a:blipFill>
            </p:spPr>
            <p:txBody>
              <a:bodyPr/>
              <a:lstStyle/>
              <a:p>
                <a:r>
                  <a:rPr lang="en-US">
                    <a:noFill/>
                  </a:rPr>
                  <a:t> </a:t>
                </a:r>
              </a:p>
            </p:txBody>
          </p:sp>
        </mc:Fallback>
      </mc:AlternateContent>
      <p:sp>
        <p:nvSpPr>
          <p:cNvPr id="4" name="Rectangle 3"/>
          <p:cNvSpPr/>
          <p:nvPr/>
        </p:nvSpPr>
        <p:spPr>
          <a:xfrm>
            <a:off x="6251510" y="3862873"/>
            <a:ext cx="3564294" cy="23093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Oval 4"/>
          <p:cNvSpPr/>
          <p:nvPr/>
        </p:nvSpPr>
        <p:spPr>
          <a:xfrm>
            <a:off x="7389845" y="4198776"/>
            <a:ext cx="1735494" cy="1642187"/>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6" name="TextBox 5"/>
          <p:cNvSpPr txBox="1"/>
          <p:nvPr/>
        </p:nvSpPr>
        <p:spPr>
          <a:xfrm>
            <a:off x="9983755" y="3862873"/>
            <a:ext cx="541176" cy="369332"/>
          </a:xfrm>
          <a:prstGeom prst="rect">
            <a:avLst/>
          </a:prstGeom>
          <a:noFill/>
        </p:spPr>
        <p:txBody>
          <a:bodyPr wrap="square" rtlCol="0">
            <a:spAutoFit/>
          </a:bodyPr>
          <a:lstStyle/>
          <a:p>
            <a:r>
              <a:rPr lang="en-US" dirty="0" smtClean="0"/>
              <a:t>U</a:t>
            </a:r>
            <a:endParaRPr lang="en-US" dirty="0"/>
          </a:p>
        </p:txBody>
      </p:sp>
      <p:sp>
        <p:nvSpPr>
          <p:cNvPr id="7" name="TextBox 6"/>
          <p:cNvSpPr txBox="1"/>
          <p:nvPr/>
        </p:nvSpPr>
        <p:spPr>
          <a:xfrm>
            <a:off x="6531429" y="4068147"/>
            <a:ext cx="578498" cy="369332"/>
          </a:xfrm>
          <a:prstGeom prst="rect">
            <a:avLst/>
          </a:prstGeom>
          <a:noFill/>
        </p:spPr>
        <p:txBody>
          <a:bodyPr wrap="square" rtlCol="0">
            <a:spAutoFit/>
          </a:bodyPr>
          <a:lstStyle/>
          <a:p>
            <a:r>
              <a:rPr lang="en-US" dirty="0" smtClean="0"/>
              <a:t>P’</a:t>
            </a:r>
            <a:endParaRPr lang="en-US" dirty="0"/>
          </a:p>
        </p:txBody>
      </p:sp>
      <p:sp>
        <p:nvSpPr>
          <p:cNvPr id="8" name="TextBox 7"/>
          <p:cNvSpPr txBox="1"/>
          <p:nvPr/>
        </p:nvSpPr>
        <p:spPr>
          <a:xfrm>
            <a:off x="8154955" y="4437479"/>
            <a:ext cx="541176" cy="369332"/>
          </a:xfrm>
          <a:prstGeom prst="rect">
            <a:avLst/>
          </a:prstGeom>
          <a:noFill/>
        </p:spPr>
        <p:txBody>
          <a:bodyPr wrap="square" rtlCol="0">
            <a:spAutoFit/>
          </a:bodyPr>
          <a:lstStyle/>
          <a:p>
            <a:r>
              <a:rPr lang="en-US" dirty="0" smtClean="0"/>
              <a:t>P</a:t>
            </a:r>
            <a:endParaRPr lang="en-US" dirty="0"/>
          </a:p>
        </p:txBody>
      </p:sp>
    </p:spTree>
    <p:extLst>
      <p:ext uri="{BB962C8B-B14F-4D97-AF65-F5344CB8AC3E}">
        <p14:creationId xmlns:p14="http://schemas.microsoft.com/office/powerpoint/2010/main" val="389983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Consider </a:t>
                </a:r>
                <a14:m>
                  <m:oMath xmlns:m="http://schemas.openxmlformats.org/officeDocument/2006/math">
                    <m:r>
                      <a:rPr lang="en-US" b="0" i="1" smtClean="0">
                        <a:latin typeface="Cambria Math" panose="02040503050406030204" pitchFamily="18" charset="0"/>
                      </a:rPr>
                      <m:t>𝑈</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0&lt;</m:t>
                        </m:r>
                        <m:r>
                          <a:rPr lang="en-US" b="0" i="1" smtClean="0">
                            <a:latin typeface="Cambria Math" panose="02040503050406030204" pitchFamily="18" charset="0"/>
                          </a:rPr>
                          <m:t>𝑥</m:t>
                        </m:r>
                        <m:r>
                          <a:rPr lang="en-US" b="0" i="1" smtClean="0">
                            <a:latin typeface="Cambria Math" panose="02040503050406030204" pitchFamily="18" charset="0"/>
                          </a:rPr>
                          <m:t>&lt;10, </m:t>
                        </m:r>
                        <m:r>
                          <a:rPr lang="en-US" b="0" i="1" smtClean="0">
                            <a:latin typeface="Cambria Math" panose="02040503050406030204" pitchFamily="18" charset="0"/>
                          </a:rPr>
                          <m:t>𝑥</m:t>
                        </m:r>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ℕ</m:t>
                        </m:r>
                      </m:e>
                    </m:d>
                    <m:r>
                      <a:rPr lang="en-US" b="0" i="1" smtClean="0">
                        <a:latin typeface="Cambria Math" panose="02040503050406030204" pitchFamily="18" charset="0"/>
                        <a:ea typeface="Cambria Math" panose="02040503050406030204" pitchFamily="18" charset="0"/>
                      </a:rPr>
                      <m:t> </m:t>
                    </m:r>
                  </m:oMath>
                </a14:m>
                <a:r>
                  <a:rPr lang="en-US" dirty="0" smtClean="0"/>
                  <a:t> and proposition p: x is a prime number.  Find the truth sets of p and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𝑝</m:t>
                    </m:r>
                  </m:oMath>
                </a14:m>
                <a:r>
                  <a:rPr lang="en-US" dirty="0" smtClean="0"/>
                  <a:t>, and display them on a Venn diagram.</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303" t="-12782"/>
                </a:stretch>
              </a:blipFill>
            </p:spPr>
            <p:txBody>
              <a:bodyPr/>
              <a:lstStyle/>
              <a:p>
                <a:r>
                  <a:rPr lang="en-US">
                    <a:noFill/>
                  </a:rPr>
                  <a:t> </a:t>
                </a:r>
              </a:p>
            </p:txBody>
          </p:sp>
        </mc:Fallback>
      </mc:AlternateContent>
      <p:sp>
        <p:nvSpPr>
          <p:cNvPr id="4" name="Rectangle 3"/>
          <p:cNvSpPr/>
          <p:nvPr/>
        </p:nvSpPr>
        <p:spPr>
          <a:xfrm>
            <a:off x="3545633" y="3079102"/>
            <a:ext cx="5393094" cy="309309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 name="Oval 4"/>
          <p:cNvSpPr/>
          <p:nvPr/>
        </p:nvSpPr>
        <p:spPr>
          <a:xfrm>
            <a:off x="5915608" y="3638939"/>
            <a:ext cx="2463282" cy="2164702"/>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8482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a:t>
            </a:r>
            <a:endParaRPr lang="en-US" dirty="0"/>
          </a:p>
        </p:txBody>
      </p:sp>
      <p:sp>
        <p:nvSpPr>
          <p:cNvPr id="3" name="Content Placeholder 2"/>
          <p:cNvSpPr>
            <a:spLocks noGrp="1"/>
          </p:cNvSpPr>
          <p:nvPr>
            <p:ph idx="1"/>
          </p:nvPr>
        </p:nvSpPr>
        <p:spPr/>
        <p:txBody>
          <a:bodyPr/>
          <a:lstStyle/>
          <a:p>
            <a:r>
              <a:rPr lang="en-US" dirty="0" smtClean="0"/>
              <a:t>P. 235 #1-4</a:t>
            </a:r>
            <a:endParaRPr lang="en-US" dirty="0"/>
          </a:p>
        </p:txBody>
      </p:sp>
    </p:spTree>
    <p:extLst>
      <p:ext uri="{BB962C8B-B14F-4D97-AF65-F5344CB8AC3E}">
        <p14:creationId xmlns:p14="http://schemas.microsoft.com/office/powerpoint/2010/main" val="2997417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8B:  Compound Propositions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We combine propositions with </a:t>
                </a:r>
                <a:r>
                  <a:rPr lang="en-US" u="sng" dirty="0" smtClean="0"/>
                  <a:t>and </a:t>
                </a:r>
                <a:r>
                  <a:rPr lang="en-US" dirty="0" smtClean="0"/>
                  <a:t> </a:t>
                </a:r>
                <a:r>
                  <a:rPr lang="en-US" dirty="0" err="1" smtClean="0"/>
                  <a:t>and</a:t>
                </a:r>
                <a:r>
                  <a:rPr lang="en-US" dirty="0" smtClean="0"/>
                  <a:t> </a:t>
                </a:r>
                <a:r>
                  <a:rPr lang="en-US" u="sng" dirty="0" smtClean="0"/>
                  <a:t>or</a:t>
                </a:r>
                <a:endParaRPr lang="en-US" u="sng" dirty="0"/>
              </a:p>
              <a:p>
                <a:pPr marL="0" indent="0">
                  <a:buNone/>
                </a:pPr>
                <a:r>
                  <a:rPr lang="en-US" dirty="0" smtClean="0"/>
                  <a:t>Conjunction– and </a:t>
                </a:r>
              </a:p>
              <a:p>
                <a:pPr marL="0" indent="0">
                  <a:buNone/>
                </a:pPr>
                <a:r>
                  <a:rPr lang="en-US" dirty="0"/>
                  <a:t>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 ^ </m:t>
                    </m:r>
                    <m:r>
                      <a:rPr lang="en-US" b="0" i="1" smtClean="0">
                        <a:latin typeface="Cambria Math" panose="02040503050406030204" pitchFamily="18" charset="0"/>
                      </a:rPr>
                      <m:t>𝑞</m:t>
                    </m:r>
                  </m:oMath>
                </a14:m>
                <a:endParaRPr lang="en-US" dirty="0" smtClean="0"/>
              </a:p>
              <a:p>
                <a:pPr marL="0" indent="0">
                  <a:buNone/>
                </a:pPr>
                <a:r>
                  <a:rPr lang="en-US" dirty="0" smtClean="0"/>
                  <a:t>Example:  </a:t>
                </a:r>
              </a:p>
              <a:p>
                <a:pPr marL="0" indent="0">
                  <a:buNone/>
                </a:pPr>
                <a:r>
                  <a:rPr lang="en-US" dirty="0"/>
                  <a:t>	</a:t>
                </a:r>
                <a:r>
                  <a:rPr lang="en-US" dirty="0" smtClean="0"/>
                  <a:t>p:  Eli had soup for lunch</a:t>
                </a:r>
              </a:p>
              <a:p>
                <a:pPr marL="0" indent="0">
                  <a:buNone/>
                </a:pPr>
                <a:r>
                  <a:rPr lang="en-US" dirty="0"/>
                  <a:t>	</a:t>
                </a:r>
                <a:r>
                  <a:rPr lang="en-US" dirty="0" smtClean="0"/>
                  <a:t>q:  Eli had pie for lunch</a:t>
                </a:r>
              </a:p>
              <a:p>
                <a:pPr marL="0" indent="0">
                  <a:buNone/>
                </a:pPr>
                <a:r>
                  <a:rPr lang="en-US" dirty="0"/>
                  <a:t>	</a:t>
                </a:r>
                <a:r>
                  <a:rPr lang="en-US" dirty="0" smtClean="0"/>
                  <a:t>p ^ q:  Eli had soup and pie for lunch</a:t>
                </a:r>
              </a:p>
              <a:p>
                <a:pPr marL="0" indent="0">
                  <a:buNone/>
                </a:pPr>
                <a:r>
                  <a:rPr lang="en-US" dirty="0"/>
                  <a:t>	</a:t>
                </a:r>
                <a:r>
                  <a:rPr lang="en-US" dirty="0" smtClean="0"/>
                  <a:t>** Only true if both are true!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667" t="-1504"/>
                </a:stretch>
              </a:blipFill>
            </p:spPr>
            <p:txBody>
              <a:bodyPr/>
              <a:lstStyle/>
              <a:p>
                <a:r>
                  <a:rPr lang="en-US">
                    <a:noFill/>
                  </a:rPr>
                  <a:t> </a:t>
                </a:r>
              </a:p>
            </p:txBody>
          </p:sp>
        </mc:Fallback>
      </mc:AlternateContent>
      <p:graphicFrame>
        <p:nvGraphicFramePr>
          <p:cNvPr id="4" name="Table 3"/>
          <p:cNvGraphicFramePr>
            <a:graphicFrameLocks noGrp="1"/>
          </p:cNvGraphicFramePr>
          <p:nvPr>
            <p:extLst>
              <p:ext uri="{D42A27DB-BD31-4B8C-83A1-F6EECF244321}">
                <p14:modId xmlns:p14="http://schemas.microsoft.com/office/powerpoint/2010/main" val="2365102676"/>
              </p:ext>
            </p:extLst>
          </p:nvPr>
        </p:nvGraphicFramePr>
        <p:xfrm>
          <a:off x="7539134" y="2121408"/>
          <a:ext cx="4057779" cy="1828800"/>
        </p:xfrm>
        <a:graphic>
          <a:graphicData uri="http://schemas.openxmlformats.org/drawingml/2006/table">
            <a:tbl>
              <a:tblPr firstRow="1" bandRow="1">
                <a:tableStyleId>{5C22544A-7EE6-4342-B048-85BDC9FD1C3A}</a:tableStyleId>
              </a:tblPr>
              <a:tblGrid>
                <a:gridCol w="1352593"/>
                <a:gridCol w="1352593"/>
                <a:gridCol w="1352593"/>
              </a:tblGrid>
              <a:tr h="316964">
                <a:tc>
                  <a:txBody>
                    <a:bodyPr/>
                    <a:lstStyle/>
                    <a:p>
                      <a:pPr algn="ctr"/>
                      <a:r>
                        <a:rPr lang="en-US" dirty="0" smtClean="0"/>
                        <a:t>p</a:t>
                      </a:r>
                      <a:endParaRPr lang="en-US" dirty="0"/>
                    </a:p>
                  </a:txBody>
                  <a:tcPr/>
                </a:tc>
                <a:tc>
                  <a:txBody>
                    <a:bodyPr/>
                    <a:lstStyle/>
                    <a:p>
                      <a:pPr algn="ctr"/>
                      <a:r>
                        <a:rPr lang="en-US" dirty="0" smtClean="0"/>
                        <a:t>q</a:t>
                      </a:r>
                      <a:endParaRPr lang="en-US" dirty="0"/>
                    </a:p>
                  </a:txBody>
                  <a:tcPr/>
                </a:tc>
                <a:tc>
                  <a:txBody>
                    <a:bodyPr/>
                    <a:lstStyle/>
                    <a:p>
                      <a:pPr algn="ctr"/>
                      <a:r>
                        <a:rPr lang="en-US" dirty="0" err="1" smtClean="0"/>
                        <a:t>p^q</a:t>
                      </a:r>
                      <a:endParaRPr lang="en-US" dirty="0"/>
                    </a:p>
                  </a:txBody>
                  <a:tcPr/>
                </a:tc>
              </a:tr>
              <a:tr h="316964">
                <a:tc>
                  <a:txBody>
                    <a:bodyPr/>
                    <a:lstStyle/>
                    <a:p>
                      <a:endParaRPr lang="en-US"/>
                    </a:p>
                  </a:txBody>
                  <a:tcPr/>
                </a:tc>
                <a:tc>
                  <a:txBody>
                    <a:bodyPr/>
                    <a:lstStyle/>
                    <a:p>
                      <a:endParaRPr lang="en-US"/>
                    </a:p>
                  </a:txBody>
                  <a:tcPr/>
                </a:tc>
                <a:tc>
                  <a:txBody>
                    <a:bodyPr/>
                    <a:lstStyle/>
                    <a:p>
                      <a:endParaRPr lang="en-US"/>
                    </a:p>
                  </a:txBody>
                  <a:tcPr/>
                </a:tc>
              </a:tr>
              <a:tr h="316964">
                <a:tc>
                  <a:txBody>
                    <a:bodyPr/>
                    <a:lstStyle/>
                    <a:p>
                      <a:endParaRPr lang="en-US"/>
                    </a:p>
                  </a:txBody>
                  <a:tcPr/>
                </a:tc>
                <a:tc>
                  <a:txBody>
                    <a:bodyPr/>
                    <a:lstStyle/>
                    <a:p>
                      <a:endParaRPr lang="en-US"/>
                    </a:p>
                  </a:txBody>
                  <a:tcPr/>
                </a:tc>
                <a:tc>
                  <a:txBody>
                    <a:bodyPr/>
                    <a:lstStyle/>
                    <a:p>
                      <a:endParaRPr lang="en-US"/>
                    </a:p>
                  </a:txBody>
                  <a:tcPr/>
                </a:tc>
              </a:tr>
              <a:tr h="316964">
                <a:tc>
                  <a:txBody>
                    <a:bodyPr/>
                    <a:lstStyle/>
                    <a:p>
                      <a:endParaRPr lang="en-US"/>
                    </a:p>
                  </a:txBody>
                  <a:tcPr/>
                </a:tc>
                <a:tc>
                  <a:txBody>
                    <a:bodyPr/>
                    <a:lstStyle/>
                    <a:p>
                      <a:endParaRPr lang="en-US"/>
                    </a:p>
                  </a:txBody>
                  <a:tcPr/>
                </a:tc>
                <a:tc>
                  <a:txBody>
                    <a:bodyPr/>
                    <a:lstStyle/>
                    <a:p>
                      <a:endParaRPr lang="en-US"/>
                    </a:p>
                  </a:txBody>
                  <a:tcPr/>
                </a:tc>
              </a:tr>
              <a:tr h="316964">
                <a:tc>
                  <a:txBody>
                    <a:bodyPr/>
                    <a:lstStyle/>
                    <a:p>
                      <a:endParaRPr lang="en-US" dirty="0"/>
                    </a:p>
                  </a:txBody>
                  <a:tcPr/>
                </a:tc>
                <a:tc>
                  <a:txBody>
                    <a:bodyPr/>
                    <a:lstStyle/>
                    <a:p>
                      <a:endParaRPr lang="en-US"/>
                    </a:p>
                  </a:txBody>
                  <a:tcPr/>
                </a:tc>
                <a:tc>
                  <a:txBody>
                    <a:bodyPr/>
                    <a:lstStyle/>
                    <a:p>
                      <a:endParaRPr lang="en-US" dirty="0"/>
                    </a:p>
                  </a:txBody>
                  <a:tcPr/>
                </a:tc>
              </a:tr>
            </a:tbl>
          </a:graphicData>
        </a:graphic>
      </p:graphicFrame>
      <p:grpSp>
        <p:nvGrpSpPr>
          <p:cNvPr id="10" name="Group 9"/>
          <p:cNvGrpSpPr/>
          <p:nvPr/>
        </p:nvGrpSpPr>
        <p:grpSpPr>
          <a:xfrm>
            <a:off x="7564582" y="4301836"/>
            <a:ext cx="3563666" cy="2604378"/>
            <a:chOff x="7564582" y="4301836"/>
            <a:chExt cx="3563666" cy="2604378"/>
          </a:xfrm>
        </p:grpSpPr>
        <p:sp>
          <p:nvSpPr>
            <p:cNvPr id="9" name="Rectangle 8"/>
            <p:cNvSpPr/>
            <p:nvPr/>
          </p:nvSpPr>
          <p:spPr>
            <a:xfrm>
              <a:off x="7564582" y="4301836"/>
              <a:ext cx="3563666" cy="220287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0016" y="4422579"/>
              <a:ext cx="2200275" cy="2483635"/>
            </a:xfrm>
            <a:prstGeom prst="rect">
              <a:avLst/>
            </a:prstGeom>
          </p:spPr>
        </p:pic>
      </p:grpSp>
    </p:spTree>
    <p:extLst>
      <p:ext uri="{BB962C8B-B14F-4D97-AF65-F5344CB8AC3E}">
        <p14:creationId xmlns:p14="http://schemas.microsoft.com/office/powerpoint/2010/main" val="180805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Disjunction-- or</a:t>
            </a:r>
            <a:endParaRPr lang="en-US" dirty="0"/>
          </a:p>
        </p:txBody>
      </p:sp>
      <p:sp>
        <p:nvSpPr>
          <p:cNvPr id="3" name="Content Placeholder 2"/>
          <p:cNvSpPr>
            <a:spLocks noGrp="1"/>
          </p:cNvSpPr>
          <p:nvPr>
            <p:ph idx="1"/>
          </p:nvPr>
        </p:nvSpPr>
        <p:spPr/>
        <p:txBody>
          <a:bodyPr/>
          <a:lstStyle/>
          <a:p>
            <a:r>
              <a:rPr lang="en-US" dirty="0" smtClean="0"/>
              <a:t>p v q</a:t>
            </a:r>
          </a:p>
          <a:p>
            <a:endParaRPr lang="en-US" dirty="0"/>
          </a:p>
          <a:p>
            <a:r>
              <a:rPr lang="en-US" dirty="0" smtClean="0"/>
              <a:t>Example: </a:t>
            </a:r>
          </a:p>
          <a:p>
            <a:pPr marL="274320" lvl="1" indent="0">
              <a:buNone/>
            </a:pPr>
            <a:r>
              <a:rPr lang="en-US" dirty="0" smtClean="0"/>
              <a:t>p: Frank played tennis today</a:t>
            </a:r>
          </a:p>
          <a:p>
            <a:pPr marL="274320" lvl="1" indent="0">
              <a:buNone/>
            </a:pPr>
            <a:r>
              <a:rPr lang="en-US" dirty="0" smtClean="0"/>
              <a:t>q: Frank played golf today</a:t>
            </a:r>
          </a:p>
          <a:p>
            <a:pPr marL="274320" lvl="1" indent="0">
              <a:buNone/>
            </a:pPr>
            <a:r>
              <a:rPr lang="en-US" dirty="0" smtClean="0"/>
              <a:t>p v q:  Franks played tennis or golf or both today.</a:t>
            </a:r>
          </a:p>
          <a:p>
            <a:pPr marL="274320" lvl="1" indent="0">
              <a:buNone/>
            </a:pPr>
            <a:r>
              <a:rPr lang="en-US" dirty="0"/>
              <a:t>	</a:t>
            </a:r>
            <a:r>
              <a:rPr lang="en-US" dirty="0" smtClean="0"/>
              <a:t>*One or both are true to be true</a:t>
            </a:r>
          </a:p>
          <a:p>
            <a:pPr marL="274320" lvl="1" indent="0">
              <a:buNone/>
            </a:pPr>
            <a:r>
              <a:rPr lang="en-US" dirty="0"/>
              <a:t>	</a:t>
            </a:r>
            <a:r>
              <a:rPr lang="en-US" dirty="0" smtClean="0"/>
              <a:t>*Only false if both false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953476546"/>
              </p:ext>
            </p:extLst>
          </p:nvPr>
        </p:nvGraphicFramePr>
        <p:xfrm>
          <a:off x="6960214" y="484632"/>
          <a:ext cx="4897533" cy="1864740"/>
        </p:xfrm>
        <a:graphic>
          <a:graphicData uri="http://schemas.openxmlformats.org/drawingml/2006/table">
            <a:tbl>
              <a:tblPr firstRow="1" bandRow="1">
                <a:tableStyleId>{5C22544A-7EE6-4342-B048-85BDC9FD1C3A}</a:tableStyleId>
              </a:tblPr>
              <a:tblGrid>
                <a:gridCol w="1632511"/>
                <a:gridCol w="1632511"/>
                <a:gridCol w="1632511"/>
              </a:tblGrid>
              <a:tr h="372948">
                <a:tc>
                  <a:txBody>
                    <a:bodyPr/>
                    <a:lstStyle/>
                    <a:p>
                      <a:pPr algn="ctr"/>
                      <a:r>
                        <a:rPr lang="en-US" dirty="0" smtClean="0"/>
                        <a:t>p </a:t>
                      </a:r>
                      <a:endParaRPr lang="en-US" dirty="0"/>
                    </a:p>
                  </a:txBody>
                  <a:tcPr/>
                </a:tc>
                <a:tc>
                  <a:txBody>
                    <a:bodyPr/>
                    <a:lstStyle/>
                    <a:p>
                      <a:pPr algn="ctr"/>
                      <a:r>
                        <a:rPr lang="en-US" dirty="0" smtClean="0"/>
                        <a:t>q </a:t>
                      </a:r>
                      <a:endParaRPr lang="en-US" dirty="0"/>
                    </a:p>
                  </a:txBody>
                  <a:tcPr/>
                </a:tc>
                <a:tc>
                  <a:txBody>
                    <a:bodyPr/>
                    <a:lstStyle/>
                    <a:p>
                      <a:pPr algn="ctr"/>
                      <a:r>
                        <a:rPr lang="en-US" dirty="0" smtClean="0"/>
                        <a:t>p v q</a:t>
                      </a:r>
                      <a:endParaRPr lang="en-US" dirty="0"/>
                    </a:p>
                  </a:txBody>
                  <a:tcPr/>
                </a:tc>
              </a:tr>
              <a:tr h="372948">
                <a:tc>
                  <a:txBody>
                    <a:bodyPr/>
                    <a:lstStyle/>
                    <a:p>
                      <a:endParaRPr lang="en-US"/>
                    </a:p>
                  </a:txBody>
                  <a:tcPr/>
                </a:tc>
                <a:tc>
                  <a:txBody>
                    <a:bodyPr/>
                    <a:lstStyle/>
                    <a:p>
                      <a:endParaRPr lang="en-US"/>
                    </a:p>
                  </a:txBody>
                  <a:tcPr/>
                </a:tc>
                <a:tc>
                  <a:txBody>
                    <a:bodyPr/>
                    <a:lstStyle/>
                    <a:p>
                      <a:endParaRPr lang="en-US"/>
                    </a:p>
                  </a:txBody>
                  <a:tcPr/>
                </a:tc>
              </a:tr>
              <a:tr h="372948">
                <a:tc>
                  <a:txBody>
                    <a:bodyPr/>
                    <a:lstStyle/>
                    <a:p>
                      <a:endParaRPr lang="en-US"/>
                    </a:p>
                  </a:txBody>
                  <a:tcPr/>
                </a:tc>
                <a:tc>
                  <a:txBody>
                    <a:bodyPr/>
                    <a:lstStyle/>
                    <a:p>
                      <a:endParaRPr lang="en-US"/>
                    </a:p>
                  </a:txBody>
                  <a:tcPr/>
                </a:tc>
                <a:tc>
                  <a:txBody>
                    <a:bodyPr/>
                    <a:lstStyle/>
                    <a:p>
                      <a:endParaRPr lang="en-US"/>
                    </a:p>
                  </a:txBody>
                  <a:tcPr/>
                </a:tc>
              </a:tr>
              <a:tr h="372948">
                <a:tc>
                  <a:txBody>
                    <a:bodyPr/>
                    <a:lstStyle/>
                    <a:p>
                      <a:endParaRPr lang="en-US"/>
                    </a:p>
                  </a:txBody>
                  <a:tcPr/>
                </a:tc>
                <a:tc>
                  <a:txBody>
                    <a:bodyPr/>
                    <a:lstStyle/>
                    <a:p>
                      <a:endParaRPr lang="en-US"/>
                    </a:p>
                  </a:txBody>
                  <a:tcPr/>
                </a:tc>
                <a:tc>
                  <a:txBody>
                    <a:bodyPr/>
                    <a:lstStyle/>
                    <a:p>
                      <a:endParaRPr lang="en-US"/>
                    </a:p>
                  </a:txBody>
                  <a:tcPr/>
                </a:tc>
              </a:tr>
              <a:tr h="372948">
                <a:tc>
                  <a:txBody>
                    <a:bodyPr/>
                    <a:lstStyle/>
                    <a:p>
                      <a:endParaRPr lang="en-US"/>
                    </a:p>
                  </a:txBody>
                  <a:tcPr/>
                </a:tc>
                <a:tc>
                  <a:txBody>
                    <a:bodyPr/>
                    <a:lstStyle/>
                    <a:p>
                      <a:endParaRPr lang="en-US"/>
                    </a:p>
                  </a:txBody>
                  <a:tcPr/>
                </a:tc>
                <a:tc>
                  <a:txBody>
                    <a:bodyPr/>
                    <a:lstStyle/>
                    <a:p>
                      <a:endParaRPr lang="en-US" dirty="0"/>
                    </a:p>
                  </a:txBody>
                  <a:tcPr/>
                </a:tc>
              </a:tr>
            </a:tbl>
          </a:graphicData>
        </a:graphic>
      </p:graphicFrame>
      <p:grpSp>
        <p:nvGrpSpPr>
          <p:cNvPr id="5" name="Group 4"/>
          <p:cNvGrpSpPr/>
          <p:nvPr/>
        </p:nvGrpSpPr>
        <p:grpSpPr>
          <a:xfrm>
            <a:off x="7564582" y="3283527"/>
            <a:ext cx="3563666" cy="2604378"/>
            <a:chOff x="7564582" y="4301836"/>
            <a:chExt cx="3563666" cy="2604378"/>
          </a:xfrm>
        </p:grpSpPr>
        <p:sp>
          <p:nvSpPr>
            <p:cNvPr id="6" name="Rectangle 5"/>
            <p:cNvSpPr/>
            <p:nvPr/>
          </p:nvSpPr>
          <p:spPr>
            <a:xfrm>
              <a:off x="7564582" y="4301836"/>
              <a:ext cx="3563666" cy="220287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0016" y="4422579"/>
              <a:ext cx="2200275" cy="2483635"/>
            </a:xfrm>
            <a:prstGeom prst="rect">
              <a:avLst/>
            </a:prstGeom>
          </p:spPr>
        </p:pic>
      </p:grpSp>
    </p:spTree>
    <p:extLst>
      <p:ext uri="{BB962C8B-B14F-4D97-AF65-F5344CB8AC3E}">
        <p14:creationId xmlns:p14="http://schemas.microsoft.com/office/powerpoint/2010/main" val="2243135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Exclusive Disjunction</a:t>
            </a:r>
            <a:endParaRPr lang="en-US" dirty="0"/>
          </a:p>
        </p:txBody>
      </p:sp>
      <p:sp>
        <p:nvSpPr>
          <p:cNvPr id="3" name="Content Placeholder 2"/>
          <p:cNvSpPr>
            <a:spLocks noGrp="1"/>
          </p:cNvSpPr>
          <p:nvPr>
            <p:ph idx="1"/>
          </p:nvPr>
        </p:nvSpPr>
        <p:spPr/>
        <p:txBody>
          <a:bodyPr/>
          <a:lstStyle/>
          <a:p>
            <a:r>
              <a:rPr lang="en-US" dirty="0" smtClean="0"/>
              <a:t>Or, but not both</a:t>
            </a:r>
          </a:p>
          <a:p>
            <a:r>
              <a:rPr lang="en-US" dirty="0" smtClean="0"/>
              <a:t>p </a:t>
            </a:r>
            <a:r>
              <a:rPr lang="en-US" u="sng" dirty="0" smtClean="0"/>
              <a:t>v</a:t>
            </a:r>
            <a:r>
              <a:rPr lang="en-US" dirty="0" smtClean="0"/>
              <a:t> q</a:t>
            </a:r>
          </a:p>
          <a:p>
            <a:r>
              <a:rPr lang="en-US" dirty="0" smtClean="0"/>
              <a:t>Exactly one of p and q</a:t>
            </a:r>
          </a:p>
          <a:p>
            <a:r>
              <a:rPr lang="en-US" dirty="0" smtClean="0"/>
              <a:t>Example:</a:t>
            </a:r>
          </a:p>
          <a:p>
            <a:pPr marL="274320" lvl="1" indent="0">
              <a:buNone/>
            </a:pPr>
            <a:r>
              <a:rPr lang="en-US" dirty="0"/>
              <a:t>p</a:t>
            </a:r>
            <a:r>
              <a:rPr lang="en-US" dirty="0" smtClean="0"/>
              <a:t>:  Sally ate cereal for breakfast</a:t>
            </a:r>
          </a:p>
          <a:p>
            <a:pPr marL="274320" lvl="1" indent="0">
              <a:buNone/>
            </a:pPr>
            <a:r>
              <a:rPr lang="en-US" dirty="0" smtClean="0"/>
              <a:t>q:  Sally ate toast for breakfast</a:t>
            </a:r>
          </a:p>
          <a:p>
            <a:pPr marL="274320" lvl="1" indent="0">
              <a:buNone/>
            </a:pPr>
            <a:r>
              <a:rPr lang="en-US" dirty="0"/>
              <a:t>p </a:t>
            </a:r>
            <a:r>
              <a:rPr lang="en-US" u="sng" dirty="0"/>
              <a:t>v</a:t>
            </a:r>
            <a:r>
              <a:rPr lang="en-US" dirty="0"/>
              <a:t> </a:t>
            </a:r>
            <a:r>
              <a:rPr lang="en-US" dirty="0" smtClean="0"/>
              <a:t>q:  Sally are cereal or toast for breakfast but not both.</a:t>
            </a:r>
          </a:p>
          <a:p>
            <a:pPr marL="274320" lvl="1"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220612550"/>
              </p:ext>
            </p:extLst>
          </p:nvPr>
        </p:nvGraphicFramePr>
        <p:xfrm>
          <a:off x="7294419" y="1724894"/>
          <a:ext cx="4444998" cy="1846500"/>
        </p:xfrm>
        <a:graphic>
          <a:graphicData uri="http://schemas.openxmlformats.org/drawingml/2006/table">
            <a:tbl>
              <a:tblPr firstRow="1" bandRow="1">
                <a:tableStyleId>{5C22544A-7EE6-4342-B048-85BDC9FD1C3A}</a:tableStyleId>
              </a:tblPr>
              <a:tblGrid>
                <a:gridCol w="1481666"/>
                <a:gridCol w="1481666"/>
                <a:gridCol w="1481666"/>
              </a:tblGrid>
              <a:tr h="369300">
                <a:tc>
                  <a:txBody>
                    <a:bodyPr/>
                    <a:lstStyle/>
                    <a:p>
                      <a:r>
                        <a:rPr lang="en-US" dirty="0" smtClean="0"/>
                        <a:t>p </a:t>
                      </a:r>
                      <a:endParaRPr lang="en-US" dirty="0"/>
                    </a:p>
                  </a:txBody>
                  <a:tcPr/>
                </a:tc>
                <a:tc>
                  <a:txBody>
                    <a:bodyPr/>
                    <a:lstStyle/>
                    <a:p>
                      <a:r>
                        <a:rPr lang="en-US" dirty="0" smtClean="0"/>
                        <a:t>q </a:t>
                      </a:r>
                      <a:endParaRPr lang="en-US" dirty="0"/>
                    </a:p>
                  </a:txBody>
                  <a:tcPr/>
                </a:tc>
                <a:tc>
                  <a:txBody>
                    <a:bodyPr/>
                    <a:lstStyle/>
                    <a:p>
                      <a:r>
                        <a:rPr lang="en-US" dirty="0" smtClean="0"/>
                        <a:t>q </a:t>
                      </a:r>
                      <a:r>
                        <a:rPr lang="en-US" u="sng" dirty="0" smtClean="0"/>
                        <a:t>v</a:t>
                      </a:r>
                      <a:r>
                        <a:rPr lang="en-US" u="none" dirty="0" smtClean="0"/>
                        <a:t> p</a:t>
                      </a:r>
                      <a:endParaRPr lang="en-US" dirty="0"/>
                    </a:p>
                  </a:txBody>
                  <a:tcPr/>
                </a:tc>
              </a:tr>
              <a:tr h="369300">
                <a:tc>
                  <a:txBody>
                    <a:bodyPr/>
                    <a:lstStyle/>
                    <a:p>
                      <a:endParaRPr lang="en-US"/>
                    </a:p>
                  </a:txBody>
                  <a:tcPr/>
                </a:tc>
                <a:tc>
                  <a:txBody>
                    <a:bodyPr/>
                    <a:lstStyle/>
                    <a:p>
                      <a:endParaRPr lang="en-US"/>
                    </a:p>
                  </a:txBody>
                  <a:tcPr/>
                </a:tc>
                <a:tc>
                  <a:txBody>
                    <a:bodyPr/>
                    <a:lstStyle/>
                    <a:p>
                      <a:endParaRPr lang="en-US"/>
                    </a:p>
                  </a:txBody>
                  <a:tcPr/>
                </a:tc>
              </a:tr>
              <a:tr h="369300">
                <a:tc>
                  <a:txBody>
                    <a:bodyPr/>
                    <a:lstStyle/>
                    <a:p>
                      <a:endParaRPr lang="en-US"/>
                    </a:p>
                  </a:txBody>
                  <a:tcPr/>
                </a:tc>
                <a:tc>
                  <a:txBody>
                    <a:bodyPr/>
                    <a:lstStyle/>
                    <a:p>
                      <a:endParaRPr lang="en-US"/>
                    </a:p>
                  </a:txBody>
                  <a:tcPr/>
                </a:tc>
                <a:tc>
                  <a:txBody>
                    <a:bodyPr/>
                    <a:lstStyle/>
                    <a:p>
                      <a:endParaRPr lang="en-US"/>
                    </a:p>
                  </a:txBody>
                  <a:tcPr/>
                </a:tc>
              </a:tr>
              <a:tr h="369300">
                <a:tc>
                  <a:txBody>
                    <a:bodyPr/>
                    <a:lstStyle/>
                    <a:p>
                      <a:endParaRPr lang="en-US"/>
                    </a:p>
                  </a:txBody>
                  <a:tcPr/>
                </a:tc>
                <a:tc>
                  <a:txBody>
                    <a:bodyPr/>
                    <a:lstStyle/>
                    <a:p>
                      <a:endParaRPr lang="en-US"/>
                    </a:p>
                  </a:txBody>
                  <a:tcPr/>
                </a:tc>
                <a:tc>
                  <a:txBody>
                    <a:bodyPr/>
                    <a:lstStyle/>
                    <a:p>
                      <a:endParaRPr lang="en-US"/>
                    </a:p>
                  </a:txBody>
                  <a:tcPr/>
                </a:tc>
              </a:tr>
              <a:tr h="369300">
                <a:tc>
                  <a:txBody>
                    <a:bodyPr/>
                    <a:lstStyle/>
                    <a:p>
                      <a:endParaRPr lang="en-US"/>
                    </a:p>
                  </a:txBody>
                  <a:tcPr/>
                </a:tc>
                <a:tc>
                  <a:txBody>
                    <a:bodyPr/>
                    <a:lstStyle/>
                    <a:p>
                      <a:endParaRPr lang="en-US"/>
                    </a:p>
                  </a:txBody>
                  <a:tcPr/>
                </a:tc>
                <a:tc>
                  <a:txBody>
                    <a:bodyPr/>
                    <a:lstStyle/>
                    <a:p>
                      <a:endParaRPr lang="en-US" dirty="0"/>
                    </a:p>
                  </a:txBody>
                  <a:tcPr/>
                </a:tc>
              </a:tr>
            </a:tbl>
          </a:graphicData>
        </a:graphic>
      </p:graphicFrame>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3988" y="4468091"/>
            <a:ext cx="1846748" cy="2389909"/>
          </a:xfrm>
          <a:prstGeom prst="rect">
            <a:avLst/>
          </a:prstGeom>
        </p:spPr>
      </p:pic>
      <p:sp>
        <p:nvSpPr>
          <p:cNvPr id="7" name="Rectangle 6"/>
          <p:cNvSpPr/>
          <p:nvPr/>
        </p:nvSpPr>
        <p:spPr>
          <a:xfrm>
            <a:off x="8312727" y="4146804"/>
            <a:ext cx="3387437" cy="2025396"/>
          </a:xfrm>
          <a:prstGeom prst="rect">
            <a:avLst/>
          </a:prstGeom>
          <a:solidFill>
            <a:schemeClr val="accent1">
              <a:alpha val="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1725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dirty="0" smtClean="0"/>
              <a:t>Let P be the truth set of proposition p and q be the truth set of proposition q.  Use the mathematical logic to express the following shaded regions in terms of p and q:</a:t>
            </a:r>
            <a:endParaRPr lang="en-US" dirty="0"/>
          </a:p>
        </p:txBody>
      </p:sp>
    </p:spTree>
    <p:extLst>
      <p:ext uri="{BB962C8B-B14F-4D97-AF65-F5344CB8AC3E}">
        <p14:creationId xmlns:p14="http://schemas.microsoft.com/office/powerpoint/2010/main" val="2495558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a:t>
            </a:r>
            <a:endParaRPr lang="en-US" dirty="0"/>
          </a:p>
        </p:txBody>
      </p:sp>
      <p:sp>
        <p:nvSpPr>
          <p:cNvPr id="3" name="Content Placeholder 2"/>
          <p:cNvSpPr>
            <a:spLocks noGrp="1"/>
          </p:cNvSpPr>
          <p:nvPr>
            <p:ph idx="1"/>
          </p:nvPr>
        </p:nvSpPr>
        <p:spPr/>
        <p:txBody>
          <a:bodyPr/>
          <a:lstStyle/>
          <a:p>
            <a:r>
              <a:rPr lang="en-US" dirty="0" smtClean="0"/>
              <a:t>P.238 #1-4 every other letter, 5, 7, 9, 11, 12, 13, 14</a:t>
            </a:r>
            <a:endParaRPr lang="en-US" dirty="0"/>
          </a:p>
        </p:txBody>
      </p:sp>
    </p:spTree>
    <p:extLst>
      <p:ext uri="{BB962C8B-B14F-4D97-AF65-F5344CB8AC3E}">
        <p14:creationId xmlns:p14="http://schemas.microsoft.com/office/powerpoint/2010/main" val="1871124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8C:  Truth Tables and Logical Equivalence</a:t>
            </a:r>
            <a:endParaRPr lang="en-US" sz="3600"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367152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Construct a truth table for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 </m:t>
                    </m:r>
                    <m:r>
                      <a:rPr lang="en-US" b="0" i="1" smtClean="0">
                        <a:latin typeface="Cambria Math" panose="02040503050406030204" pitchFamily="18" charset="0"/>
                      </a:rPr>
                      <m:t>𝑣</m:t>
                    </m:r>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𝑞</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303" t="-15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3881741277"/>
                  </p:ext>
                </p:extLst>
              </p:nvPr>
            </p:nvGraphicFramePr>
            <p:xfrm>
              <a:off x="1069848" y="2826325"/>
              <a:ext cx="6689436" cy="2167160"/>
            </p:xfrm>
            <a:graphic>
              <a:graphicData uri="http://schemas.openxmlformats.org/drawingml/2006/table">
                <a:tbl>
                  <a:tblPr firstRow="1" bandRow="1">
                    <a:tableStyleId>{5C22544A-7EE6-4342-B048-85BDC9FD1C3A}</a:tableStyleId>
                  </a:tblPr>
                  <a:tblGrid>
                    <a:gridCol w="1672359"/>
                    <a:gridCol w="1672359"/>
                    <a:gridCol w="1672359"/>
                    <a:gridCol w="1672359"/>
                  </a:tblGrid>
                  <a:tr h="381770">
                    <a:tc>
                      <a:txBody>
                        <a:bodyPr/>
                        <a:lstStyle/>
                        <a:p>
                          <a:r>
                            <a:rPr lang="en-US" dirty="0" smtClean="0"/>
                            <a:t>p </a:t>
                          </a:r>
                          <a:endParaRPr lang="en-US" dirty="0"/>
                        </a:p>
                      </a:txBody>
                      <a:tcPr/>
                    </a:tc>
                    <a:tc>
                      <a:txBody>
                        <a:bodyPr/>
                        <a:lstStyle/>
                        <a:p>
                          <a:r>
                            <a:rPr lang="en-US" dirty="0" smtClean="0"/>
                            <a:t>q</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𝒒</m:t>
                                </m:r>
                              </m:oMath>
                            </m:oMathPara>
                          </a14:m>
                          <a:endParaRPr lang="en-US" dirty="0"/>
                        </a:p>
                        <a:p>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 </m:t>
                                </m:r>
                                <m:r>
                                  <a:rPr lang="en-US" b="0" i="1" smtClean="0">
                                    <a:latin typeface="Cambria Math" panose="02040503050406030204" pitchFamily="18" charset="0"/>
                                  </a:rPr>
                                  <m:t>𝑣</m:t>
                                </m:r>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𝑞</m:t>
                                </m:r>
                              </m:oMath>
                            </m:oMathPara>
                          </a14:m>
                          <a:endParaRPr lang="en-US" dirty="0"/>
                        </a:p>
                      </a:txBody>
                      <a:tcPr/>
                    </a:tc>
                  </a:tr>
                  <a:tr h="38177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8177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8177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8177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3881741277"/>
                  </p:ext>
                </p:extLst>
              </p:nvPr>
            </p:nvGraphicFramePr>
            <p:xfrm>
              <a:off x="1069848" y="2826325"/>
              <a:ext cx="6689436" cy="2167160"/>
            </p:xfrm>
            <a:graphic>
              <a:graphicData uri="http://schemas.openxmlformats.org/drawingml/2006/table">
                <a:tbl>
                  <a:tblPr firstRow="1" bandRow="1">
                    <a:tableStyleId>{5C22544A-7EE6-4342-B048-85BDC9FD1C3A}</a:tableStyleId>
                  </a:tblPr>
                  <a:tblGrid>
                    <a:gridCol w="1672359"/>
                    <a:gridCol w="1672359"/>
                    <a:gridCol w="1672359"/>
                    <a:gridCol w="1672359"/>
                  </a:tblGrid>
                  <a:tr h="640080">
                    <a:tc>
                      <a:txBody>
                        <a:bodyPr/>
                        <a:lstStyle/>
                        <a:p>
                          <a:r>
                            <a:rPr lang="en-US" dirty="0" smtClean="0"/>
                            <a:t>p </a:t>
                          </a:r>
                          <a:endParaRPr lang="en-US" dirty="0"/>
                        </a:p>
                      </a:txBody>
                      <a:tcPr/>
                    </a:tc>
                    <a:tc>
                      <a:txBody>
                        <a:bodyPr/>
                        <a:lstStyle/>
                        <a:p>
                          <a:r>
                            <a:rPr lang="en-US" dirty="0" smtClean="0"/>
                            <a:t>q</a:t>
                          </a:r>
                          <a:endParaRPr lang="en-US" dirty="0"/>
                        </a:p>
                      </a:txBody>
                      <a:tcPr/>
                    </a:tc>
                    <a:tc>
                      <a:txBody>
                        <a:bodyPr/>
                        <a:lstStyle/>
                        <a:p>
                          <a:endParaRPr lang="en-US"/>
                        </a:p>
                      </a:txBody>
                      <a:tcPr>
                        <a:blipFill rotWithShape="0">
                          <a:blip r:embed="rId3"/>
                          <a:stretch>
                            <a:fillRect l="-200000" t="-4762" r="-101455" b="-241905"/>
                          </a:stretch>
                        </a:blipFill>
                      </a:tcPr>
                    </a:tc>
                    <a:tc>
                      <a:txBody>
                        <a:bodyPr/>
                        <a:lstStyle/>
                        <a:p>
                          <a:endParaRPr lang="en-US"/>
                        </a:p>
                      </a:txBody>
                      <a:tcPr>
                        <a:blipFill rotWithShape="0">
                          <a:blip r:embed="rId3"/>
                          <a:stretch>
                            <a:fillRect l="-301095" t="-4762" r="-1825" b="-241905"/>
                          </a:stretch>
                        </a:blipFill>
                      </a:tcPr>
                    </a:tc>
                  </a:tr>
                  <a:tr h="38177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8177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8177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8177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mc:Fallback>
      </mc:AlternateContent>
    </p:spTree>
    <p:extLst>
      <p:ext uri="{BB962C8B-B14F-4D97-AF65-F5344CB8AC3E}">
        <p14:creationId xmlns:p14="http://schemas.microsoft.com/office/powerpoint/2010/main" val="3503169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 Problem</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For each of these statements, list the students for which the statement is true:  </a:t>
            </a:r>
          </a:p>
          <a:p>
            <a:pPr marL="457200" indent="-457200">
              <a:buAutoNum type="alphaLcPeriod"/>
            </a:pPr>
            <a:r>
              <a:rPr lang="en-US" dirty="0" smtClean="0"/>
              <a:t>I am wearing a green shirt.</a:t>
            </a:r>
          </a:p>
          <a:p>
            <a:pPr marL="457200" indent="-457200">
              <a:buAutoNum type="alphaLcPeriod"/>
            </a:pPr>
            <a:r>
              <a:rPr lang="en-US" dirty="0" smtClean="0"/>
              <a:t>I am not wearing a green shirt.</a:t>
            </a:r>
          </a:p>
          <a:p>
            <a:pPr marL="457200" indent="-457200">
              <a:buAutoNum type="alphaLcPeriod"/>
            </a:pPr>
            <a:r>
              <a:rPr lang="en-US" dirty="0" smtClean="0"/>
              <a:t>I am wearing a green shirt and green pants.</a:t>
            </a:r>
          </a:p>
          <a:p>
            <a:pPr marL="457200" indent="-457200">
              <a:buAutoNum type="alphaLcPeriod"/>
            </a:pPr>
            <a:r>
              <a:rPr lang="en-US" dirty="0" smtClean="0"/>
              <a:t>I am wearing a green shirt or green pants.</a:t>
            </a:r>
          </a:p>
          <a:p>
            <a:pPr marL="457200" indent="-457200">
              <a:buAutoNum type="alphaLcPeriod"/>
            </a:pPr>
            <a:r>
              <a:rPr lang="en-US" dirty="0" smtClean="0"/>
              <a:t>I am wearing a green shirt or green pants, but not both.</a:t>
            </a:r>
          </a:p>
          <a:p>
            <a:pPr marL="457200" indent="-457200">
              <a:buAutoNum type="alphaLcPeriod"/>
            </a:pPr>
            <a:endParaRPr lang="en-US" dirty="0" smtClean="0"/>
          </a:p>
        </p:txBody>
      </p:sp>
    </p:spTree>
    <p:extLst>
      <p:ext uri="{BB962C8B-B14F-4D97-AF65-F5344CB8AC3E}">
        <p14:creationId xmlns:p14="http://schemas.microsoft.com/office/powerpoint/2010/main" val="1416948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Tautology and Logical Contradiction</a:t>
            </a:r>
            <a:endParaRPr lang="en-US" sz="44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69848" y="2093976"/>
                <a:ext cx="10058400" cy="4050792"/>
              </a:xfrm>
            </p:spPr>
            <p:txBody>
              <a:bodyPr/>
              <a:lstStyle/>
              <a:p>
                <a:r>
                  <a:rPr lang="en-US" dirty="0" smtClean="0"/>
                  <a:t>Tautology: all the values in its truth table column are </a:t>
                </a:r>
                <a:r>
                  <a:rPr lang="en-US" b="1" dirty="0" smtClean="0"/>
                  <a:t>true</a:t>
                </a:r>
              </a:p>
              <a:p>
                <a:r>
                  <a:rPr lang="en-US" dirty="0" smtClean="0"/>
                  <a:t>Logical contradiction:  all the values in its truth table column are false</a:t>
                </a:r>
              </a:p>
              <a:p>
                <a:r>
                  <a:rPr lang="en-US" dirty="0" smtClean="0"/>
                  <a:t>Example:  Show that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 </m:t>
                    </m:r>
                    <m:r>
                      <a:rPr lang="en-US" b="0" i="1" smtClean="0">
                        <a:latin typeface="Cambria Math" panose="02040503050406030204" pitchFamily="18" charset="0"/>
                      </a:rPr>
                      <m:t>𝑣</m:t>
                    </m:r>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𝑝</m:t>
                    </m:r>
                  </m:oMath>
                </a14:m>
                <a:r>
                  <a:rPr lang="en-US" dirty="0" smtClean="0"/>
                  <a:t> is a tautology.</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69848" y="2093976"/>
                <a:ext cx="10058400" cy="4050792"/>
              </a:xfrm>
              <a:blipFill rotWithShape="0">
                <a:blip r:embed="rId2"/>
                <a:stretch>
                  <a:fillRect l="-303" t="-16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4268850713"/>
                  </p:ext>
                </p:extLst>
              </p:nvPr>
            </p:nvGraphicFramePr>
            <p:xfrm>
              <a:off x="3179619" y="3890355"/>
              <a:ext cx="3655290" cy="1097280"/>
            </p:xfrm>
            <a:graphic>
              <a:graphicData uri="http://schemas.openxmlformats.org/drawingml/2006/table">
                <a:tbl>
                  <a:tblPr firstRow="1" bandRow="1">
                    <a:tableStyleId>{5C22544A-7EE6-4342-B048-85BDC9FD1C3A}</a:tableStyleId>
                  </a:tblPr>
                  <a:tblGrid>
                    <a:gridCol w="1218430"/>
                    <a:gridCol w="1218430"/>
                    <a:gridCol w="1218430"/>
                  </a:tblGrid>
                  <a:tr h="364374">
                    <a:tc>
                      <a:txBody>
                        <a:bodyPr/>
                        <a:lstStyle/>
                        <a:p>
                          <a:r>
                            <a:rPr lang="en-US" dirty="0" smtClean="0"/>
                            <a:t>p </a:t>
                          </a:r>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𝒑</m:t>
                                </m:r>
                              </m:oMath>
                            </m:oMathPara>
                          </a14:m>
                          <a:endParaRPr lang="en-US" dirty="0"/>
                        </a:p>
                      </a:txBody>
                      <a:tcPr/>
                    </a:tc>
                    <a:tc>
                      <a:txBody>
                        <a:bodyPr/>
                        <a:lstStyle/>
                        <a:p>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 </m:t>
                              </m:r>
                              <m:r>
                                <a:rPr lang="en-US" b="0" i="1" smtClean="0">
                                  <a:latin typeface="Cambria Math" panose="02040503050406030204" pitchFamily="18" charset="0"/>
                                </a:rPr>
                                <m:t>𝑣</m:t>
                              </m:r>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𝑝</m:t>
                              </m:r>
                            </m:oMath>
                          </a14:m>
                          <a:r>
                            <a:rPr lang="en-US" dirty="0" smtClean="0"/>
                            <a:t> </a:t>
                          </a:r>
                          <a:endParaRPr lang="en-US" dirty="0"/>
                        </a:p>
                      </a:txBody>
                      <a:tcPr/>
                    </a:tc>
                  </a:tr>
                  <a:tr h="364374">
                    <a:tc>
                      <a:txBody>
                        <a:bodyPr/>
                        <a:lstStyle/>
                        <a:p>
                          <a:endParaRPr lang="en-US"/>
                        </a:p>
                      </a:txBody>
                      <a:tcPr/>
                    </a:tc>
                    <a:tc>
                      <a:txBody>
                        <a:bodyPr/>
                        <a:lstStyle/>
                        <a:p>
                          <a:endParaRPr lang="en-US"/>
                        </a:p>
                      </a:txBody>
                      <a:tcPr/>
                    </a:tc>
                    <a:tc>
                      <a:txBody>
                        <a:bodyPr/>
                        <a:lstStyle/>
                        <a:p>
                          <a:endParaRPr lang="en-US"/>
                        </a:p>
                      </a:txBody>
                      <a:tcPr/>
                    </a:tc>
                  </a:tr>
                  <a:tr h="364374">
                    <a:tc>
                      <a:txBody>
                        <a:bodyPr/>
                        <a:lstStyle/>
                        <a:p>
                          <a:endParaRPr lang="en-US"/>
                        </a:p>
                      </a:txBody>
                      <a:tcPr/>
                    </a:tc>
                    <a:tc>
                      <a:txBody>
                        <a:bodyPr/>
                        <a:lstStyle/>
                        <a:p>
                          <a:endParaRPr lang="en-US"/>
                        </a:p>
                      </a:txBody>
                      <a:tcPr/>
                    </a:tc>
                    <a:tc>
                      <a:txBody>
                        <a:bodyPr/>
                        <a:lstStyle/>
                        <a:p>
                          <a:endParaRPr lang="en-US" dirty="0"/>
                        </a:p>
                      </a:txBody>
                      <a:tcPr/>
                    </a:tc>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4268850713"/>
                  </p:ext>
                </p:extLst>
              </p:nvPr>
            </p:nvGraphicFramePr>
            <p:xfrm>
              <a:off x="3179619" y="3890355"/>
              <a:ext cx="3655290" cy="1097280"/>
            </p:xfrm>
            <a:graphic>
              <a:graphicData uri="http://schemas.openxmlformats.org/drawingml/2006/table">
                <a:tbl>
                  <a:tblPr firstRow="1" bandRow="1">
                    <a:tableStyleId>{5C22544A-7EE6-4342-B048-85BDC9FD1C3A}</a:tableStyleId>
                  </a:tblPr>
                  <a:tblGrid>
                    <a:gridCol w="1218430"/>
                    <a:gridCol w="1218430"/>
                    <a:gridCol w="1218430"/>
                  </a:tblGrid>
                  <a:tr h="365760">
                    <a:tc>
                      <a:txBody>
                        <a:bodyPr/>
                        <a:lstStyle/>
                        <a:p>
                          <a:r>
                            <a:rPr lang="en-US" dirty="0" smtClean="0"/>
                            <a:t>p </a:t>
                          </a:r>
                          <a:endParaRPr lang="en-US" dirty="0"/>
                        </a:p>
                      </a:txBody>
                      <a:tcPr/>
                    </a:tc>
                    <a:tc>
                      <a:txBody>
                        <a:bodyPr/>
                        <a:lstStyle/>
                        <a:p>
                          <a:endParaRPr lang="en-US"/>
                        </a:p>
                      </a:txBody>
                      <a:tcPr>
                        <a:blipFill rotWithShape="0">
                          <a:blip r:embed="rId3"/>
                          <a:stretch>
                            <a:fillRect l="-100000" t="-8333" r="-101493" b="-205000"/>
                          </a:stretch>
                        </a:blipFill>
                      </a:tcPr>
                    </a:tc>
                    <a:tc>
                      <a:txBody>
                        <a:bodyPr/>
                        <a:lstStyle/>
                        <a:p>
                          <a:endParaRPr lang="en-US"/>
                        </a:p>
                      </a:txBody>
                      <a:tcPr>
                        <a:blipFill rotWithShape="0">
                          <a:blip r:embed="rId3"/>
                          <a:stretch>
                            <a:fillRect l="-201000" t="-8333" r="-2000" b="-205000"/>
                          </a:stretch>
                        </a:blipFill>
                      </a:tcPr>
                    </a:tc>
                  </a:tr>
                  <a:tr h="365760">
                    <a:tc>
                      <a:txBody>
                        <a:bodyPr/>
                        <a:lstStyle/>
                        <a:p>
                          <a:endParaRPr lang="en-US"/>
                        </a:p>
                      </a:txBody>
                      <a:tcPr/>
                    </a:tc>
                    <a:tc>
                      <a:txBody>
                        <a:bodyPr/>
                        <a:lstStyle/>
                        <a:p>
                          <a:endParaRPr lang="en-US"/>
                        </a:p>
                      </a:txBody>
                      <a:tcPr/>
                    </a:tc>
                    <a:tc>
                      <a:txBody>
                        <a:bodyPr/>
                        <a:lstStyle/>
                        <a:p>
                          <a:endParaRPr lang="en-US"/>
                        </a:p>
                      </a:txBody>
                      <a:tcPr/>
                    </a:tc>
                  </a:tr>
                  <a:tr h="365760">
                    <a:tc>
                      <a:txBody>
                        <a:bodyPr/>
                        <a:lstStyle/>
                        <a:p>
                          <a:endParaRPr lang="en-US"/>
                        </a:p>
                      </a:txBody>
                      <a:tcPr/>
                    </a:tc>
                    <a:tc>
                      <a:txBody>
                        <a:bodyPr/>
                        <a:lstStyle/>
                        <a:p>
                          <a:endParaRPr lang="en-US"/>
                        </a:p>
                      </a:txBody>
                      <a:tcPr/>
                    </a:tc>
                    <a:tc>
                      <a:txBody>
                        <a:bodyPr/>
                        <a:lstStyle/>
                        <a:p>
                          <a:endParaRPr lang="en-US" dirty="0"/>
                        </a:p>
                      </a:txBody>
                      <a:tcPr/>
                    </a:tc>
                  </a:tr>
                </a:tbl>
              </a:graphicData>
            </a:graphic>
          </p:graphicFrame>
        </mc:Fallback>
      </mc:AlternateContent>
    </p:spTree>
    <p:extLst>
      <p:ext uri="{BB962C8B-B14F-4D97-AF65-F5344CB8AC3E}">
        <p14:creationId xmlns:p14="http://schemas.microsoft.com/office/powerpoint/2010/main" val="41344488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69848" y="2093976"/>
                <a:ext cx="10058400" cy="4050792"/>
              </a:xfrm>
            </p:spPr>
            <p:txBody>
              <a:bodyPr/>
              <a:lstStyle/>
              <a:p>
                <a:r>
                  <a:rPr lang="en-US" dirty="0" smtClean="0"/>
                  <a:t>Show that </a:t>
                </a:r>
                <a14:m>
                  <m:oMath xmlns:m="http://schemas.openxmlformats.org/officeDocument/2006/math">
                    <m:d>
                      <m:dPr>
                        <m:ctrlPr>
                          <a:rPr lang="en-US" i="1" smtClean="0">
                            <a:latin typeface="Cambria Math" panose="02040503050406030204" pitchFamily="18" charset="0"/>
                          </a:rPr>
                        </m:ctrlPr>
                      </m:dPr>
                      <m:e>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𝑞</m:t>
                        </m:r>
                        <m:r>
                          <a:rPr lang="en-US" b="0" i="1" smtClean="0">
                            <a:latin typeface="Cambria Math" panose="02040503050406030204" pitchFamily="18" charset="0"/>
                            <a:ea typeface="Cambria Math" panose="02040503050406030204" pitchFamily="18" charset="0"/>
                          </a:rPr>
                          <m:t> ^ </m:t>
                        </m:r>
                        <m:r>
                          <a:rPr lang="en-US" b="0" i="1" smtClean="0">
                            <a:latin typeface="Cambria Math" panose="02040503050406030204" pitchFamily="18" charset="0"/>
                            <a:ea typeface="Cambria Math" panose="02040503050406030204" pitchFamily="18" charset="0"/>
                          </a:rPr>
                          <m:t>𝑝</m:t>
                        </m:r>
                      </m:e>
                    </m:d>
                    <m:r>
                      <a:rPr lang="en-US" b="0" i="1" smtClean="0">
                        <a:latin typeface="Cambria Math" panose="02040503050406030204" pitchFamily="18" charset="0"/>
                      </a:rPr>
                      <m:t>^</m:t>
                    </m:r>
                    <m:d>
                      <m:dPr>
                        <m:ctrlPr>
                          <a:rPr lang="en-US" i="1" smtClean="0">
                            <a:latin typeface="Cambria Math" panose="02040503050406030204" pitchFamily="18" charset="0"/>
                          </a:rPr>
                        </m:ctrlPr>
                      </m:dPr>
                      <m:e>
                        <m:r>
                          <a:rPr lang="en-US" b="0" i="1" smtClean="0">
                            <a:latin typeface="Cambria Math" panose="02040503050406030204" pitchFamily="18" charset="0"/>
                          </a:rPr>
                          <m:t>𝑞</m:t>
                        </m:r>
                        <m:r>
                          <a:rPr lang="en-US" b="0" i="1" smtClean="0">
                            <a:latin typeface="Cambria Math" panose="02040503050406030204" pitchFamily="18" charset="0"/>
                          </a:rPr>
                          <m:t> </m:t>
                        </m:r>
                        <m:r>
                          <a:rPr lang="en-US" b="0" i="1" smtClean="0">
                            <a:latin typeface="Cambria Math" panose="02040503050406030204" pitchFamily="18" charset="0"/>
                          </a:rPr>
                          <m:t>𝑣</m:t>
                        </m:r>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𝑝</m:t>
                        </m:r>
                      </m:e>
                    </m:d>
                  </m:oMath>
                </a14:m>
                <a:r>
                  <a:rPr lang="en-US" dirty="0" smtClean="0"/>
                  <a:t> is a logical contradiction.</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69848" y="2093976"/>
                <a:ext cx="10058400" cy="4050792"/>
              </a:xfrm>
              <a:blipFill rotWithShape="0">
                <a:blip r:embed="rId2"/>
                <a:stretch>
                  <a:fillRect l="-303" t="-16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3419865642"/>
                  </p:ext>
                </p:extLst>
              </p:nvPr>
            </p:nvGraphicFramePr>
            <p:xfrm>
              <a:off x="1069848" y="3088793"/>
              <a:ext cx="8128001" cy="2123440"/>
            </p:xfrm>
            <a:graphic>
              <a:graphicData uri="http://schemas.openxmlformats.org/drawingml/2006/table">
                <a:tbl>
                  <a:tblPr firstRow="1" bandRow="1">
                    <a:tableStyleId>{5C22544A-7EE6-4342-B048-85BDC9FD1C3A}</a:tableStyleId>
                  </a:tblPr>
                  <a:tblGrid>
                    <a:gridCol w="779734"/>
                    <a:gridCol w="810491"/>
                    <a:gridCol w="1039091"/>
                    <a:gridCol w="1122218"/>
                    <a:gridCol w="1184563"/>
                    <a:gridCol w="1184564"/>
                    <a:gridCol w="2007340"/>
                  </a:tblGrid>
                  <a:tr h="370840">
                    <a:tc>
                      <a:txBody>
                        <a:bodyPr/>
                        <a:lstStyle/>
                        <a:p>
                          <a:r>
                            <a:rPr lang="en-US" dirty="0" smtClean="0"/>
                            <a:t>p  </a:t>
                          </a:r>
                          <a:endParaRPr lang="en-US" dirty="0"/>
                        </a:p>
                      </a:txBody>
                      <a:tcPr/>
                    </a:tc>
                    <a:tc>
                      <a:txBody>
                        <a:bodyPr/>
                        <a:lstStyle/>
                        <a:p>
                          <a:r>
                            <a:rPr lang="en-US" dirty="0" smtClean="0"/>
                            <a:t>q  </a:t>
                          </a:r>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𝒑</m:t>
                                </m:r>
                              </m:oMath>
                            </m:oMathPara>
                          </a14:m>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𝒒</m:t>
                                </m:r>
                              </m:oMath>
                            </m:oMathPara>
                          </a14:m>
                          <a:endParaRPr lang="en-US" dirty="0"/>
                        </a:p>
                        <a:p>
                          <a:endParaRPr lang="en-US" dirty="0"/>
                        </a:p>
                      </a:txBody>
                      <a:tcPr/>
                    </a:tc>
                    <a:tc>
                      <a:txBody>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𝑞</m:t>
                                    </m:r>
                                    <m:r>
                                      <a:rPr lang="en-US" b="0" i="1" smtClean="0">
                                        <a:latin typeface="Cambria Math" panose="02040503050406030204" pitchFamily="18" charset="0"/>
                                        <a:ea typeface="Cambria Math" panose="02040503050406030204" pitchFamily="18" charset="0"/>
                                      </a:rPr>
                                      <m:t> ^ </m:t>
                                    </m:r>
                                    <m:r>
                                      <a:rPr lang="en-US" b="0" i="1" smtClean="0">
                                        <a:latin typeface="Cambria Math" panose="02040503050406030204" pitchFamily="18" charset="0"/>
                                        <a:ea typeface="Cambria Math" panose="02040503050406030204" pitchFamily="18" charset="0"/>
                                      </a:rPr>
                                      <m:t>𝑝</m:t>
                                    </m:r>
                                  </m:e>
                                </m:d>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𝑞</m:t>
                                    </m:r>
                                    <m:r>
                                      <a:rPr lang="en-US" b="0" i="1" smtClean="0">
                                        <a:latin typeface="Cambria Math" panose="02040503050406030204" pitchFamily="18" charset="0"/>
                                      </a:rPr>
                                      <m:t> </m:t>
                                    </m:r>
                                    <m:r>
                                      <a:rPr lang="en-US" b="0" i="1" smtClean="0">
                                        <a:latin typeface="Cambria Math" panose="02040503050406030204" pitchFamily="18" charset="0"/>
                                      </a:rPr>
                                      <m:t>𝑣</m:t>
                                    </m:r>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𝑝</m:t>
                                    </m:r>
                                  </m:e>
                                </m:d>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𝑞</m:t>
                                    </m:r>
                                    <m:r>
                                      <a:rPr lang="en-US" b="0" i="1" smtClean="0">
                                        <a:latin typeface="Cambria Math" panose="02040503050406030204" pitchFamily="18" charset="0"/>
                                        <a:ea typeface="Cambria Math" panose="02040503050406030204" pitchFamily="18" charset="0"/>
                                      </a:rPr>
                                      <m:t> ^ </m:t>
                                    </m:r>
                                    <m:r>
                                      <a:rPr lang="en-US" b="0" i="1" smtClean="0">
                                        <a:latin typeface="Cambria Math" panose="02040503050406030204" pitchFamily="18" charset="0"/>
                                        <a:ea typeface="Cambria Math" panose="02040503050406030204" pitchFamily="18" charset="0"/>
                                      </a:rPr>
                                      <m:t>𝑝</m:t>
                                    </m:r>
                                  </m:e>
                                </m:d>
                                <m:r>
                                  <a:rPr lang="en-US" b="0" i="1" smtClean="0">
                                    <a:latin typeface="Cambria Math" panose="02040503050406030204" pitchFamily="18" charset="0"/>
                                  </a:rPr>
                                  <m:t>^</m:t>
                                </m:r>
                                <m:d>
                                  <m:dPr>
                                    <m:ctrlPr>
                                      <a:rPr lang="en-US" i="1" smtClean="0">
                                        <a:latin typeface="Cambria Math" panose="02040503050406030204" pitchFamily="18" charset="0"/>
                                      </a:rPr>
                                    </m:ctrlPr>
                                  </m:dPr>
                                  <m:e>
                                    <m:r>
                                      <a:rPr lang="en-US" b="0" i="1" smtClean="0">
                                        <a:latin typeface="Cambria Math" panose="02040503050406030204" pitchFamily="18" charset="0"/>
                                      </a:rPr>
                                      <m:t>𝑞</m:t>
                                    </m:r>
                                    <m:r>
                                      <a:rPr lang="en-US" b="0" i="1" smtClean="0">
                                        <a:latin typeface="Cambria Math" panose="02040503050406030204" pitchFamily="18" charset="0"/>
                                      </a:rPr>
                                      <m:t> </m:t>
                                    </m:r>
                                    <m:r>
                                      <a:rPr lang="en-US" b="0" i="1" smtClean="0">
                                        <a:latin typeface="Cambria Math" panose="02040503050406030204" pitchFamily="18" charset="0"/>
                                      </a:rPr>
                                      <m:t>𝑣</m:t>
                                    </m:r>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𝑝</m:t>
                                    </m:r>
                                  </m:e>
                                </m:d>
                              </m:oMath>
                            </m:oMathPara>
                          </a14:m>
                          <a:endParaRPr lang="en-US" dirty="0"/>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3419865642"/>
                  </p:ext>
                </p:extLst>
              </p:nvPr>
            </p:nvGraphicFramePr>
            <p:xfrm>
              <a:off x="1069848" y="3088793"/>
              <a:ext cx="8128001" cy="2123440"/>
            </p:xfrm>
            <a:graphic>
              <a:graphicData uri="http://schemas.openxmlformats.org/drawingml/2006/table">
                <a:tbl>
                  <a:tblPr firstRow="1" bandRow="1">
                    <a:tableStyleId>{5C22544A-7EE6-4342-B048-85BDC9FD1C3A}</a:tableStyleId>
                  </a:tblPr>
                  <a:tblGrid>
                    <a:gridCol w="779734"/>
                    <a:gridCol w="810491"/>
                    <a:gridCol w="1039091"/>
                    <a:gridCol w="1122218"/>
                    <a:gridCol w="1184563"/>
                    <a:gridCol w="1184564"/>
                    <a:gridCol w="2007340"/>
                  </a:tblGrid>
                  <a:tr h="640080">
                    <a:tc>
                      <a:txBody>
                        <a:bodyPr/>
                        <a:lstStyle/>
                        <a:p>
                          <a:r>
                            <a:rPr lang="en-US" dirty="0" smtClean="0"/>
                            <a:t>p  </a:t>
                          </a:r>
                          <a:endParaRPr lang="en-US" dirty="0"/>
                        </a:p>
                      </a:txBody>
                      <a:tcPr/>
                    </a:tc>
                    <a:tc>
                      <a:txBody>
                        <a:bodyPr/>
                        <a:lstStyle/>
                        <a:p>
                          <a:r>
                            <a:rPr lang="en-US" dirty="0" smtClean="0"/>
                            <a:t>q  </a:t>
                          </a:r>
                          <a:endParaRPr lang="en-US" dirty="0"/>
                        </a:p>
                      </a:txBody>
                      <a:tcPr/>
                    </a:tc>
                    <a:tc>
                      <a:txBody>
                        <a:bodyPr/>
                        <a:lstStyle/>
                        <a:p>
                          <a:endParaRPr lang="en-US"/>
                        </a:p>
                      </a:txBody>
                      <a:tcPr>
                        <a:blipFill rotWithShape="0">
                          <a:blip r:embed="rId3"/>
                          <a:stretch>
                            <a:fillRect l="-153216" t="-4717" r="-529825" b="-232075"/>
                          </a:stretch>
                        </a:blipFill>
                      </a:tcPr>
                    </a:tc>
                    <a:tc>
                      <a:txBody>
                        <a:bodyPr/>
                        <a:lstStyle/>
                        <a:p>
                          <a:endParaRPr lang="en-US"/>
                        </a:p>
                      </a:txBody>
                      <a:tcPr>
                        <a:blipFill rotWithShape="0">
                          <a:blip r:embed="rId3"/>
                          <a:stretch>
                            <a:fillRect l="-235326" t="-4717" r="-392391" b="-232075"/>
                          </a:stretch>
                        </a:blipFill>
                      </a:tcPr>
                    </a:tc>
                    <a:tc>
                      <a:txBody>
                        <a:bodyPr/>
                        <a:lstStyle/>
                        <a:p>
                          <a:endParaRPr lang="en-US"/>
                        </a:p>
                      </a:txBody>
                      <a:tcPr>
                        <a:blipFill rotWithShape="0">
                          <a:blip r:embed="rId3"/>
                          <a:stretch>
                            <a:fillRect l="-318041" t="-4717" r="-272165" b="-232075"/>
                          </a:stretch>
                        </a:blipFill>
                      </a:tcPr>
                    </a:tc>
                    <a:tc>
                      <a:txBody>
                        <a:bodyPr/>
                        <a:lstStyle/>
                        <a:p>
                          <a:endParaRPr lang="en-US"/>
                        </a:p>
                      </a:txBody>
                      <a:tcPr>
                        <a:blipFill rotWithShape="0">
                          <a:blip r:embed="rId3"/>
                          <a:stretch>
                            <a:fillRect l="-415897" t="-4717" r="-170769" b="-232075"/>
                          </a:stretch>
                        </a:blipFill>
                      </a:tcPr>
                    </a:tc>
                    <a:tc>
                      <a:txBody>
                        <a:bodyPr/>
                        <a:lstStyle/>
                        <a:p>
                          <a:endParaRPr lang="en-US"/>
                        </a:p>
                      </a:txBody>
                      <a:tcPr>
                        <a:blipFill rotWithShape="0">
                          <a:blip r:embed="rId3"/>
                          <a:stretch>
                            <a:fillRect l="-305775" t="-4717" r="-1216" b="-232075"/>
                          </a:stretch>
                        </a:blipFill>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mc:Fallback>
      </mc:AlternateContent>
    </p:spTree>
    <p:extLst>
      <p:ext uri="{BB962C8B-B14F-4D97-AF65-F5344CB8AC3E}">
        <p14:creationId xmlns:p14="http://schemas.microsoft.com/office/powerpoint/2010/main" val="3053744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Logical Equivalence:  </a:t>
            </a:r>
            <a:r>
              <a:rPr lang="en-US" sz="3600" dirty="0" smtClean="0"/>
              <a:t>if two propositions have the same truth table column</a:t>
            </a:r>
            <a:endParaRPr lang="en-US" sz="36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69848" y="2093976"/>
                <a:ext cx="10058400" cy="4050792"/>
              </a:xfrm>
            </p:spPr>
            <p:txBody>
              <a:bodyPr/>
              <a:lstStyle/>
              <a:p>
                <a:r>
                  <a:rPr lang="en-US" dirty="0" smtClean="0"/>
                  <a:t>Show that </a:t>
                </a:r>
                <a14:m>
                  <m:oMath xmlns:m="http://schemas.openxmlformats.org/officeDocument/2006/math">
                    <m:r>
                      <a:rPr lang="en-US" i="1" smtClean="0">
                        <a:latin typeface="Cambria Math" panose="02040503050406030204" pitchFamily="18" charset="0"/>
                        <a:ea typeface="Cambria Math" panose="02040503050406030204" pitchFamily="18" charset="0"/>
                      </a:rPr>
                      <m:t>¬</m:t>
                    </m:r>
                    <m:d>
                      <m:dPr>
                        <m:ctrlPr>
                          <a:rPr lang="en-US"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𝑝</m:t>
                        </m:r>
                        <m:r>
                          <a:rPr lang="en-US" b="0" i="1" smtClean="0">
                            <a:latin typeface="Cambria Math" panose="02040503050406030204" pitchFamily="18" charset="0"/>
                            <a:ea typeface="Cambria Math" panose="02040503050406030204" pitchFamily="18" charset="0"/>
                          </a:rPr>
                          <m:t> ^ </m:t>
                        </m:r>
                        <m:r>
                          <a:rPr lang="en-US" b="0" i="1" smtClean="0">
                            <a:latin typeface="Cambria Math" panose="02040503050406030204" pitchFamily="18" charset="0"/>
                            <a:ea typeface="Cambria Math" panose="02040503050406030204" pitchFamily="18" charset="0"/>
                          </a:rPr>
                          <m:t>𝑞</m:t>
                        </m:r>
                      </m:e>
                    </m:d>
                  </m:oMath>
                </a14:m>
                <a:r>
                  <a:rPr lang="en-US" dirty="0" smtClean="0"/>
                  <a:t> and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𝑝</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𝑣</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𝑞</m:t>
                    </m:r>
                  </m:oMath>
                </a14:m>
                <a:r>
                  <a:rPr lang="en-US" dirty="0" smtClean="0"/>
                  <a:t> are logical equivalent.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69848" y="2093976"/>
                <a:ext cx="10058400" cy="4050792"/>
              </a:xfrm>
              <a:blipFill rotWithShape="0">
                <a:blip r:embed="rId2"/>
                <a:stretch>
                  <a:fillRect l="-303" t="-16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1806753300"/>
                  </p:ext>
                </p:extLst>
              </p:nvPr>
            </p:nvGraphicFramePr>
            <p:xfrm>
              <a:off x="477982" y="3158836"/>
              <a:ext cx="4860636" cy="1828800"/>
            </p:xfrm>
            <a:graphic>
              <a:graphicData uri="http://schemas.openxmlformats.org/drawingml/2006/table">
                <a:tbl>
                  <a:tblPr firstRow="1" bandRow="1">
                    <a:tableStyleId>{5C22544A-7EE6-4342-B048-85BDC9FD1C3A}</a:tableStyleId>
                  </a:tblPr>
                  <a:tblGrid>
                    <a:gridCol w="1215159"/>
                    <a:gridCol w="1215159"/>
                    <a:gridCol w="1215159"/>
                    <a:gridCol w="1215159"/>
                  </a:tblGrid>
                  <a:tr h="356831">
                    <a:tc>
                      <a:txBody>
                        <a:bodyPr/>
                        <a:lstStyle/>
                        <a:p>
                          <a:r>
                            <a:rPr lang="en-US" dirty="0" smtClean="0"/>
                            <a:t>p </a:t>
                          </a:r>
                          <a:endParaRPr lang="en-US" dirty="0"/>
                        </a:p>
                      </a:txBody>
                      <a:tcPr/>
                    </a:tc>
                    <a:tc>
                      <a:txBody>
                        <a:bodyPr/>
                        <a:lstStyle/>
                        <a:p>
                          <a:r>
                            <a:rPr lang="en-US" dirty="0" smtClean="0"/>
                            <a:t>q  </a:t>
                          </a:r>
                          <a:endParaRPr lang="en-US" dirty="0"/>
                        </a:p>
                      </a:txBody>
                      <a:tcPr/>
                    </a:tc>
                    <a:tc>
                      <a:txBody>
                        <a:bodyPr/>
                        <a:lstStyle/>
                        <a:p>
                          <a:r>
                            <a:rPr lang="en-US" dirty="0" smtClean="0"/>
                            <a:t>p ^ q</a:t>
                          </a:r>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d>
                                  <m:dPr>
                                    <m:ctrlPr>
                                      <a:rPr lang="en-US"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𝑝</m:t>
                                    </m:r>
                                    <m:r>
                                      <a:rPr lang="en-US" b="0" i="1" smtClean="0">
                                        <a:latin typeface="Cambria Math" panose="02040503050406030204" pitchFamily="18" charset="0"/>
                                        <a:ea typeface="Cambria Math" panose="02040503050406030204" pitchFamily="18" charset="0"/>
                                      </a:rPr>
                                      <m:t> ^ </m:t>
                                    </m:r>
                                    <m:r>
                                      <a:rPr lang="en-US" b="0" i="1" smtClean="0">
                                        <a:latin typeface="Cambria Math" panose="02040503050406030204" pitchFamily="18" charset="0"/>
                                        <a:ea typeface="Cambria Math" panose="02040503050406030204" pitchFamily="18" charset="0"/>
                                      </a:rPr>
                                      <m:t>𝑞</m:t>
                                    </m:r>
                                  </m:e>
                                </m:d>
                              </m:oMath>
                            </m:oMathPara>
                          </a14:m>
                          <a:endParaRPr lang="en-US" dirty="0"/>
                        </a:p>
                      </a:txBody>
                      <a:tcPr/>
                    </a:tc>
                  </a:tr>
                  <a:tr h="35683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5683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5683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5683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1806753300"/>
                  </p:ext>
                </p:extLst>
              </p:nvPr>
            </p:nvGraphicFramePr>
            <p:xfrm>
              <a:off x="477982" y="3158836"/>
              <a:ext cx="4860636" cy="1828800"/>
            </p:xfrm>
            <a:graphic>
              <a:graphicData uri="http://schemas.openxmlformats.org/drawingml/2006/table">
                <a:tbl>
                  <a:tblPr firstRow="1" bandRow="1">
                    <a:tableStyleId>{5C22544A-7EE6-4342-B048-85BDC9FD1C3A}</a:tableStyleId>
                  </a:tblPr>
                  <a:tblGrid>
                    <a:gridCol w="1215159"/>
                    <a:gridCol w="1215159"/>
                    <a:gridCol w="1215159"/>
                    <a:gridCol w="1215159"/>
                  </a:tblGrid>
                  <a:tr h="365760">
                    <a:tc>
                      <a:txBody>
                        <a:bodyPr/>
                        <a:lstStyle/>
                        <a:p>
                          <a:r>
                            <a:rPr lang="en-US" dirty="0" smtClean="0"/>
                            <a:t>p </a:t>
                          </a:r>
                          <a:endParaRPr lang="en-US" dirty="0"/>
                        </a:p>
                      </a:txBody>
                      <a:tcPr/>
                    </a:tc>
                    <a:tc>
                      <a:txBody>
                        <a:bodyPr/>
                        <a:lstStyle/>
                        <a:p>
                          <a:r>
                            <a:rPr lang="en-US" dirty="0" smtClean="0"/>
                            <a:t>q  </a:t>
                          </a:r>
                          <a:endParaRPr lang="en-US" dirty="0"/>
                        </a:p>
                      </a:txBody>
                      <a:tcPr/>
                    </a:tc>
                    <a:tc>
                      <a:txBody>
                        <a:bodyPr/>
                        <a:lstStyle/>
                        <a:p>
                          <a:r>
                            <a:rPr lang="en-US" dirty="0" smtClean="0"/>
                            <a:t>p ^ q</a:t>
                          </a:r>
                          <a:endParaRPr lang="en-US" dirty="0"/>
                        </a:p>
                      </a:txBody>
                      <a:tcPr/>
                    </a:tc>
                    <a:tc>
                      <a:txBody>
                        <a:bodyPr/>
                        <a:lstStyle/>
                        <a:p>
                          <a:endParaRPr lang="en-US"/>
                        </a:p>
                      </a:txBody>
                      <a:tcPr>
                        <a:blipFill rotWithShape="0">
                          <a:blip r:embed="rId3"/>
                          <a:stretch>
                            <a:fillRect l="-301508" t="-8333" r="-2010" b="-405000"/>
                          </a:stretch>
                        </a:blipFill>
                      </a:tcPr>
                    </a:tc>
                  </a:tr>
                  <a:tr h="36576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6576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6576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6576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mc:Fallback>
      </mc:AlternateContent>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2367715505"/>
                  </p:ext>
                </p:extLst>
              </p:nvPr>
            </p:nvGraphicFramePr>
            <p:xfrm>
              <a:off x="6267612" y="3165301"/>
              <a:ext cx="4860635" cy="2103120"/>
            </p:xfrm>
            <a:graphic>
              <a:graphicData uri="http://schemas.openxmlformats.org/drawingml/2006/table">
                <a:tbl>
                  <a:tblPr firstRow="1" bandRow="1">
                    <a:tableStyleId>{5C22544A-7EE6-4342-B048-85BDC9FD1C3A}</a:tableStyleId>
                  </a:tblPr>
                  <a:tblGrid>
                    <a:gridCol w="972127"/>
                    <a:gridCol w="972127"/>
                    <a:gridCol w="972127"/>
                    <a:gridCol w="972127"/>
                    <a:gridCol w="972127"/>
                  </a:tblGrid>
                  <a:tr h="0">
                    <a:tc>
                      <a:txBody>
                        <a:bodyPr/>
                        <a:lstStyle/>
                        <a:p>
                          <a:r>
                            <a:rPr lang="en-US" dirty="0" smtClean="0"/>
                            <a:t>p </a:t>
                          </a:r>
                          <a:endParaRPr lang="en-US" dirty="0"/>
                        </a:p>
                      </a:txBody>
                      <a:tcPr/>
                    </a:tc>
                    <a:tc>
                      <a:txBody>
                        <a:bodyPr/>
                        <a:lstStyle/>
                        <a:p>
                          <a:r>
                            <a:rPr lang="en-US" dirty="0" smtClean="0"/>
                            <a:t>q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𝒑</m:t>
                                </m:r>
                              </m:oMath>
                            </m:oMathPara>
                          </a14:m>
                          <a:endParaRPr lang="en-US" dirty="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𝒒</m:t>
                                </m:r>
                              </m:oMath>
                            </m:oMathPara>
                          </a14:m>
                          <a:endParaRPr lang="en-US" dirty="0"/>
                        </a:p>
                        <a:p>
                          <a:endParaRPr lang="en-US" dirty="0"/>
                        </a:p>
                      </a:txBody>
                      <a:tcPr/>
                    </a:tc>
                    <a:tc>
                      <a:txBody>
                        <a:bodyPr/>
                        <a:lstStyle/>
                        <a:p>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𝑝</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𝑣</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𝑞</m:t>
                              </m:r>
                            </m:oMath>
                          </a14:m>
                          <a:r>
                            <a:rPr lang="en-US" dirty="0" smtClean="0"/>
                            <a:t> </a:t>
                          </a:r>
                          <a:endParaRPr lang="en-US" dirty="0"/>
                        </a:p>
                      </a:txBody>
                      <a:tcPr/>
                    </a:tc>
                  </a:tr>
                  <a:tr h="35683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5683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5683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56831">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2367715505"/>
                  </p:ext>
                </p:extLst>
              </p:nvPr>
            </p:nvGraphicFramePr>
            <p:xfrm>
              <a:off x="6267612" y="3165301"/>
              <a:ext cx="4860635" cy="2103120"/>
            </p:xfrm>
            <a:graphic>
              <a:graphicData uri="http://schemas.openxmlformats.org/drawingml/2006/table">
                <a:tbl>
                  <a:tblPr firstRow="1" bandRow="1">
                    <a:tableStyleId>{5C22544A-7EE6-4342-B048-85BDC9FD1C3A}</a:tableStyleId>
                  </a:tblPr>
                  <a:tblGrid>
                    <a:gridCol w="972127"/>
                    <a:gridCol w="972127"/>
                    <a:gridCol w="972127"/>
                    <a:gridCol w="972127"/>
                    <a:gridCol w="972127"/>
                  </a:tblGrid>
                  <a:tr h="640080">
                    <a:tc>
                      <a:txBody>
                        <a:bodyPr/>
                        <a:lstStyle/>
                        <a:p>
                          <a:r>
                            <a:rPr lang="en-US" dirty="0" smtClean="0"/>
                            <a:t>p </a:t>
                          </a:r>
                          <a:endParaRPr lang="en-US" dirty="0"/>
                        </a:p>
                      </a:txBody>
                      <a:tcPr/>
                    </a:tc>
                    <a:tc>
                      <a:txBody>
                        <a:bodyPr/>
                        <a:lstStyle/>
                        <a:p>
                          <a:r>
                            <a:rPr lang="en-US" dirty="0" smtClean="0"/>
                            <a:t>q </a:t>
                          </a:r>
                          <a:endParaRPr lang="en-US" dirty="0"/>
                        </a:p>
                      </a:txBody>
                      <a:tcPr/>
                    </a:tc>
                    <a:tc>
                      <a:txBody>
                        <a:bodyPr/>
                        <a:lstStyle/>
                        <a:p>
                          <a:endParaRPr lang="en-US"/>
                        </a:p>
                      </a:txBody>
                      <a:tcPr>
                        <a:blipFill rotWithShape="0">
                          <a:blip r:embed="rId4"/>
                          <a:stretch>
                            <a:fillRect l="-200000" t="-4762" r="-201875" b="-231429"/>
                          </a:stretch>
                        </a:blipFill>
                      </a:tcPr>
                    </a:tc>
                    <a:tc>
                      <a:txBody>
                        <a:bodyPr/>
                        <a:lstStyle/>
                        <a:p>
                          <a:endParaRPr lang="en-US"/>
                        </a:p>
                      </a:txBody>
                      <a:tcPr>
                        <a:blipFill rotWithShape="0">
                          <a:blip r:embed="rId4"/>
                          <a:stretch>
                            <a:fillRect l="-301887" t="-4762" r="-103145" b="-231429"/>
                          </a:stretch>
                        </a:blipFill>
                      </a:tcPr>
                    </a:tc>
                    <a:tc>
                      <a:txBody>
                        <a:bodyPr/>
                        <a:lstStyle/>
                        <a:p>
                          <a:endParaRPr lang="en-US"/>
                        </a:p>
                      </a:txBody>
                      <a:tcPr>
                        <a:blipFill rotWithShape="0">
                          <a:blip r:embed="rId4"/>
                          <a:stretch>
                            <a:fillRect l="-399375" t="-4762" r="-2500" b="-231429"/>
                          </a:stretch>
                        </a:blipFill>
                      </a:tcPr>
                    </a:tc>
                  </a:tr>
                  <a:tr h="36576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6576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6576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65760">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mc:Fallback>
      </mc:AlternateContent>
    </p:spTree>
    <p:extLst>
      <p:ext uri="{BB962C8B-B14F-4D97-AF65-F5344CB8AC3E}">
        <p14:creationId xmlns:p14="http://schemas.microsoft.com/office/powerpoint/2010/main" val="7678119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a:t>
            </a:r>
            <a:endParaRPr lang="en-US" dirty="0"/>
          </a:p>
        </p:txBody>
      </p:sp>
      <p:sp>
        <p:nvSpPr>
          <p:cNvPr id="3" name="Content Placeholder 2"/>
          <p:cNvSpPr>
            <a:spLocks noGrp="1"/>
          </p:cNvSpPr>
          <p:nvPr>
            <p:ph idx="1"/>
          </p:nvPr>
        </p:nvSpPr>
        <p:spPr/>
        <p:txBody>
          <a:bodyPr/>
          <a:lstStyle/>
          <a:p>
            <a:r>
              <a:rPr lang="en-US" dirty="0" smtClean="0"/>
              <a:t>P. 242 #2,3,4 every other letter, 5, 6, 7, 8, 9</a:t>
            </a:r>
            <a:endParaRPr lang="en-US" dirty="0"/>
          </a:p>
        </p:txBody>
      </p:sp>
    </p:spTree>
    <p:extLst>
      <p:ext uri="{BB962C8B-B14F-4D97-AF65-F5344CB8AC3E}">
        <p14:creationId xmlns:p14="http://schemas.microsoft.com/office/powerpoint/2010/main" val="20497198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Truth Tables for Three Propositions</a:t>
            </a:r>
            <a:endParaRPr lang="en-US" dirty="0"/>
          </a:p>
        </p:txBody>
      </p:sp>
      <p:sp>
        <p:nvSpPr>
          <p:cNvPr id="3" name="Content Placeholder 2"/>
          <p:cNvSpPr>
            <a:spLocks noGrp="1"/>
          </p:cNvSpPr>
          <p:nvPr>
            <p:ph idx="1"/>
          </p:nvPr>
        </p:nvSpPr>
        <p:spPr/>
        <p:txBody>
          <a:bodyPr/>
          <a:lstStyle/>
          <a:p>
            <a:r>
              <a:rPr lang="en-US" dirty="0" smtClean="0"/>
              <a:t>When we have 3 propositions, then p, q and r</a:t>
            </a:r>
          </a:p>
          <a:p>
            <a:r>
              <a:rPr lang="en-US" dirty="0" smtClean="0"/>
              <a:t>Truth Table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956570119"/>
              </p:ext>
            </p:extLst>
          </p:nvPr>
        </p:nvGraphicFramePr>
        <p:xfrm>
          <a:off x="3221183" y="2639292"/>
          <a:ext cx="3613725" cy="3333402"/>
        </p:xfrm>
        <a:graphic>
          <a:graphicData uri="http://schemas.openxmlformats.org/drawingml/2006/table">
            <a:tbl>
              <a:tblPr firstRow="1" bandRow="1">
                <a:tableStyleId>{5C22544A-7EE6-4342-B048-85BDC9FD1C3A}</a:tableStyleId>
              </a:tblPr>
              <a:tblGrid>
                <a:gridCol w="1204575"/>
                <a:gridCol w="1204575"/>
                <a:gridCol w="1204575"/>
              </a:tblGrid>
              <a:tr h="370378">
                <a:tc>
                  <a:txBody>
                    <a:bodyPr/>
                    <a:lstStyle/>
                    <a:p>
                      <a:r>
                        <a:rPr lang="en-US" dirty="0" smtClean="0"/>
                        <a:t>p </a:t>
                      </a:r>
                      <a:endParaRPr lang="en-US" dirty="0"/>
                    </a:p>
                  </a:txBody>
                  <a:tcPr/>
                </a:tc>
                <a:tc>
                  <a:txBody>
                    <a:bodyPr/>
                    <a:lstStyle/>
                    <a:p>
                      <a:r>
                        <a:rPr lang="en-US" dirty="0" smtClean="0"/>
                        <a:t>q </a:t>
                      </a:r>
                      <a:endParaRPr lang="en-US" dirty="0"/>
                    </a:p>
                  </a:txBody>
                  <a:tcPr/>
                </a:tc>
                <a:tc>
                  <a:txBody>
                    <a:bodyPr/>
                    <a:lstStyle/>
                    <a:p>
                      <a:r>
                        <a:rPr lang="en-US" dirty="0" smtClean="0"/>
                        <a:t>r </a:t>
                      </a:r>
                      <a:endParaRPr lang="en-US" dirty="0"/>
                    </a:p>
                  </a:txBody>
                  <a:tcPr/>
                </a:tc>
              </a:tr>
              <a:tr h="370378">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r>
              <a:tr h="370378">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r>
              <a:tr h="370378">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r>
              <a:tr h="370378">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r>
              <a:tr h="370378">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r>
              <a:tr h="370378">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r>
              <a:tr h="370378">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r>
              <a:tr h="370378">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r>
            </a:tbl>
          </a:graphicData>
        </a:graphic>
      </p:graphicFrame>
    </p:spTree>
    <p:extLst>
      <p:ext uri="{BB962C8B-B14F-4D97-AF65-F5344CB8AC3E}">
        <p14:creationId xmlns:p14="http://schemas.microsoft.com/office/powerpoint/2010/main" val="6502554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endParaRPr lang="en-US" dirty="0"/>
          </a:p>
        </p:txBody>
      </p:sp>
      <p:sp>
        <p:nvSpPr>
          <p:cNvPr id="3" name="Content Placeholder 2"/>
          <p:cNvSpPr>
            <a:spLocks noGrp="1"/>
          </p:cNvSpPr>
          <p:nvPr>
            <p:ph idx="1"/>
          </p:nvPr>
        </p:nvSpPr>
        <p:spPr/>
        <p:txBody>
          <a:bodyPr/>
          <a:lstStyle/>
          <a:p>
            <a:r>
              <a:rPr lang="en-US" dirty="0" smtClean="0"/>
              <a:t>Construct a truth table for the compound proposition (p v q) ^ r.</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21459907"/>
              </p:ext>
            </p:extLst>
          </p:nvPr>
        </p:nvGraphicFramePr>
        <p:xfrm>
          <a:off x="1574800" y="2673157"/>
          <a:ext cx="8128000" cy="3337560"/>
        </p:xfrm>
        <a:graphic>
          <a:graphicData uri="http://schemas.openxmlformats.org/drawingml/2006/table">
            <a:tbl>
              <a:tblPr firstRow="1" bandRow="1">
                <a:tableStyleId>{5C22544A-7EE6-4342-B048-85BDC9FD1C3A}</a:tableStyleId>
              </a:tblPr>
              <a:tblGrid>
                <a:gridCol w="1625600"/>
                <a:gridCol w="1625600"/>
                <a:gridCol w="1625600"/>
                <a:gridCol w="1625600"/>
                <a:gridCol w="1625600"/>
              </a:tblGrid>
              <a:tr h="370840">
                <a:tc>
                  <a:txBody>
                    <a:bodyPr/>
                    <a:lstStyle/>
                    <a:p>
                      <a:r>
                        <a:rPr lang="en-US" dirty="0" smtClean="0"/>
                        <a:t>p </a:t>
                      </a:r>
                      <a:endParaRPr lang="en-US" dirty="0"/>
                    </a:p>
                  </a:txBody>
                  <a:tcPr/>
                </a:tc>
                <a:tc>
                  <a:txBody>
                    <a:bodyPr/>
                    <a:lstStyle/>
                    <a:p>
                      <a:r>
                        <a:rPr lang="en-US" dirty="0" smtClean="0"/>
                        <a:t>q </a:t>
                      </a:r>
                      <a:endParaRPr lang="en-US" dirty="0"/>
                    </a:p>
                  </a:txBody>
                  <a:tcPr/>
                </a:tc>
                <a:tc>
                  <a:txBody>
                    <a:bodyPr/>
                    <a:lstStyle/>
                    <a:p>
                      <a:r>
                        <a:rPr lang="en-US" dirty="0" smtClean="0"/>
                        <a:t>r </a:t>
                      </a:r>
                      <a:endParaRPr lang="en-US" dirty="0"/>
                    </a:p>
                  </a:txBody>
                  <a:tcPr/>
                </a:tc>
                <a:tc>
                  <a:txBody>
                    <a:bodyPr/>
                    <a:lstStyle/>
                    <a:p>
                      <a:r>
                        <a:rPr lang="en-US" dirty="0" smtClean="0"/>
                        <a:t>p  v q</a:t>
                      </a:r>
                      <a:endParaRPr lang="en-US" dirty="0"/>
                    </a:p>
                  </a:txBody>
                  <a:tcPr/>
                </a:tc>
                <a:tc>
                  <a:txBody>
                    <a:bodyPr/>
                    <a:lstStyle/>
                    <a:p>
                      <a:r>
                        <a:rPr lang="en-US" dirty="0" smtClean="0"/>
                        <a:t>(p v q) ^ r</a:t>
                      </a:r>
                      <a:endParaRPr lang="en-US" dirty="0"/>
                    </a:p>
                  </a:txBody>
                  <a:tcPr/>
                </a:tc>
              </a:tr>
              <a:tr h="370840">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T </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2299301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Assignmment</a:t>
            </a:r>
            <a:endParaRPr lang="en-US" dirty="0"/>
          </a:p>
        </p:txBody>
      </p:sp>
      <p:sp>
        <p:nvSpPr>
          <p:cNvPr id="3" name="Content Placeholder 2"/>
          <p:cNvSpPr>
            <a:spLocks noGrp="1"/>
          </p:cNvSpPr>
          <p:nvPr>
            <p:ph idx="1"/>
          </p:nvPr>
        </p:nvSpPr>
        <p:spPr/>
        <p:txBody>
          <a:bodyPr/>
          <a:lstStyle/>
          <a:p>
            <a:r>
              <a:rPr lang="en-US" dirty="0" smtClean="0"/>
              <a:t>P.  244 #1-6</a:t>
            </a:r>
            <a:endParaRPr lang="en-US" dirty="0"/>
          </a:p>
        </p:txBody>
      </p:sp>
    </p:spTree>
    <p:extLst>
      <p:ext uri="{BB962C8B-B14F-4D97-AF65-F5344CB8AC3E}">
        <p14:creationId xmlns:p14="http://schemas.microsoft.com/office/powerpoint/2010/main" val="20512696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8D:  Implication and Equivalence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Implication:  link propositions with “If…then…”</a:t>
                </a:r>
              </a:p>
              <a:p>
                <a:pPr lvl="1"/>
                <a:r>
                  <a:rPr lang="en-US" dirty="0" smtClean="0"/>
                  <a:t>“if p then q”</a:t>
                </a:r>
              </a:p>
              <a:p>
                <a:pPr lvl="1"/>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𝑞</m:t>
                    </m:r>
                  </m:oMath>
                </a14:m>
                <a:endParaRPr lang="en-US" dirty="0" smtClean="0"/>
              </a:p>
              <a:p>
                <a:pPr lvl="1"/>
                <a:r>
                  <a:rPr lang="en-US" dirty="0" smtClean="0"/>
                  <a:t>“p implies q”</a:t>
                </a:r>
              </a:p>
              <a:p>
                <a:pPr lvl="1"/>
                <a:r>
                  <a:rPr lang="en-US" dirty="0" smtClean="0"/>
                  <a:t>p is the antecedent</a:t>
                </a:r>
              </a:p>
              <a:p>
                <a:pPr lvl="1"/>
                <a:r>
                  <a:rPr lang="en-US" dirty="0" smtClean="0"/>
                  <a:t>q is the consequent</a:t>
                </a:r>
              </a:p>
              <a:p>
                <a:r>
                  <a:rPr lang="en-US" dirty="0" smtClean="0"/>
                  <a:t>Example:  p:  Kato has a TV set,  and q:  Kato can watch TV</a:t>
                </a:r>
              </a:p>
              <a:p>
                <a:pPr marL="0" indent="0">
                  <a:buNone/>
                </a:pPr>
                <a:r>
                  <a:rPr lang="en-US" dirty="0"/>
                  <a:t>	</a:t>
                </a:r>
                <a:r>
                  <a:rPr lang="en-US" dirty="0" smtClean="0"/>
                  <a:t>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𝑞</m:t>
                    </m:r>
                  </m:oMath>
                </a14:m>
                <a:r>
                  <a:rPr lang="en-US" dirty="0" smtClean="0"/>
                  <a:t>:  If Kato has a TV set, then Kato can watch TV.</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303" t="-1504"/>
                </a:stretch>
              </a:blipFill>
            </p:spPr>
            <p:txBody>
              <a:bodyPr/>
              <a:lstStyle/>
              <a:p>
                <a:r>
                  <a:rPr lang="en-US">
                    <a:noFill/>
                  </a:rPr>
                  <a:t> </a:t>
                </a:r>
              </a:p>
            </p:txBody>
          </p:sp>
        </mc:Fallback>
      </mc:AlternateContent>
    </p:spTree>
    <p:extLst>
      <p:ext uri="{BB962C8B-B14F-4D97-AF65-F5344CB8AC3E}">
        <p14:creationId xmlns:p14="http://schemas.microsoft.com/office/powerpoint/2010/main" val="31535892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Truth Table For Implication</a:t>
            </a:r>
            <a:endParaRPr lang="en-US" dirty="0"/>
          </a:p>
        </p:txBody>
      </p:sp>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idx="1"/>
                <p:extLst>
                  <p:ext uri="{D42A27DB-BD31-4B8C-83A1-F6EECF244321}">
                    <p14:modId xmlns:p14="http://schemas.microsoft.com/office/powerpoint/2010/main" val="2716314386"/>
                  </p:ext>
                </p:extLst>
              </p:nvPr>
            </p:nvGraphicFramePr>
            <p:xfrm>
              <a:off x="1069848" y="2555888"/>
              <a:ext cx="10058400" cy="4028440"/>
            </p:xfrm>
            <a:graphic>
              <a:graphicData uri="http://schemas.openxmlformats.org/drawingml/2006/table">
                <a:tbl>
                  <a:tblPr firstRow="1" bandRow="1">
                    <a:tableStyleId>{5C22544A-7EE6-4342-B048-85BDC9FD1C3A}</a:tableStyleId>
                  </a:tblPr>
                  <a:tblGrid>
                    <a:gridCol w="841952"/>
                    <a:gridCol w="685800"/>
                    <a:gridCol w="6816437"/>
                    <a:gridCol w="1714211"/>
                  </a:tblGrid>
                  <a:tr h="370840">
                    <a:tc>
                      <a:txBody>
                        <a:bodyPr/>
                        <a:lstStyle/>
                        <a:p>
                          <a:r>
                            <a:rPr lang="en-US" dirty="0" smtClean="0"/>
                            <a:t>p </a:t>
                          </a:r>
                          <a:endParaRPr lang="en-US" dirty="0"/>
                        </a:p>
                      </a:txBody>
                      <a:tcPr/>
                    </a:tc>
                    <a:tc>
                      <a:txBody>
                        <a:bodyPr/>
                        <a:lstStyle/>
                        <a:p>
                          <a:r>
                            <a:rPr lang="en-US" dirty="0" smtClean="0"/>
                            <a:t>q </a:t>
                          </a:r>
                          <a:endParaRPr lang="en-US" dirty="0"/>
                        </a:p>
                      </a:txBody>
                      <a:tcPr/>
                    </a:tc>
                    <a:tc>
                      <a:txBody>
                        <a:bodyPr/>
                        <a:lstStyle/>
                        <a:p>
                          <a:r>
                            <a:rPr lang="en-US" dirty="0" smtClean="0"/>
                            <a:t>Scenario</a:t>
                          </a:r>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𝒑</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𝒒</m:t>
                                </m:r>
                              </m:oMath>
                            </m:oMathPara>
                          </a14:m>
                          <a:endParaRPr lang="en-US" dirty="0"/>
                        </a:p>
                      </a:txBody>
                      <a:tcPr/>
                    </a:tc>
                  </a:tr>
                  <a:tr h="370840">
                    <a:tc>
                      <a:txBody>
                        <a:bodyPr/>
                        <a:lstStyle/>
                        <a:p>
                          <a:r>
                            <a:rPr lang="en-US" dirty="0" smtClean="0"/>
                            <a:t>T</a:t>
                          </a:r>
                          <a:endParaRPr lang="en-US" dirty="0"/>
                        </a:p>
                      </a:txBody>
                      <a:tcPr/>
                    </a:tc>
                    <a:tc>
                      <a:txBody>
                        <a:bodyPr/>
                        <a:lstStyle/>
                        <a:p>
                          <a:r>
                            <a:rPr lang="en-US" dirty="0" smtClean="0"/>
                            <a:t>T </a:t>
                          </a:r>
                          <a:endParaRPr lang="en-US" dirty="0"/>
                        </a:p>
                      </a:txBody>
                      <a:tcPr/>
                    </a:tc>
                    <a:tc>
                      <a:txBody>
                        <a:bodyPr/>
                        <a:lstStyle/>
                        <a:p>
                          <a:r>
                            <a:rPr lang="en-US" dirty="0" smtClean="0"/>
                            <a:t>It rains</a:t>
                          </a:r>
                          <a:r>
                            <a:rPr lang="en-US" baseline="0" dirty="0" smtClean="0"/>
                            <a:t> on Saturday, and the Falcons win.</a:t>
                          </a:r>
                        </a:p>
                        <a:p>
                          <a:r>
                            <a:rPr lang="en-US" baseline="0" dirty="0" smtClean="0"/>
                            <a:t>This is consistent with the implicative statement</a:t>
                          </a:r>
                          <a:endParaRPr lang="en-US" dirty="0"/>
                        </a:p>
                      </a:txBody>
                      <a:tcPr/>
                    </a:tc>
                    <a:tc>
                      <a:txBody>
                        <a:bodyPr/>
                        <a:lstStyle/>
                        <a:p>
                          <a:r>
                            <a:rPr lang="en-US" dirty="0" smtClean="0"/>
                            <a:t>T </a:t>
                          </a:r>
                          <a:endParaRPr lang="en-US" dirty="0"/>
                        </a:p>
                      </a:txBody>
                      <a:tcPr/>
                    </a:tc>
                  </a:tr>
                  <a:tr h="370840">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It rains on Saturday, but the Falcons do</a:t>
                          </a:r>
                          <a:r>
                            <a:rPr lang="en-US" baseline="0" dirty="0" smtClean="0"/>
                            <a:t> not win.</a:t>
                          </a:r>
                        </a:p>
                        <a:p>
                          <a:r>
                            <a:rPr lang="en-US" baseline="0" dirty="0" smtClean="0"/>
                            <a:t>This is inconsistent with the implicative statement</a:t>
                          </a:r>
                          <a:endParaRPr lang="en-US" dirty="0"/>
                        </a:p>
                      </a:txBody>
                      <a:tcPr/>
                    </a:tc>
                    <a:tc>
                      <a:txBody>
                        <a:bodyPr/>
                        <a:lstStyle/>
                        <a:p>
                          <a:r>
                            <a:rPr lang="en-US" dirty="0" smtClean="0"/>
                            <a:t>F </a:t>
                          </a:r>
                          <a:endParaRPr lang="en-US" dirty="0"/>
                        </a:p>
                      </a:txBody>
                      <a:tcPr/>
                    </a:tc>
                  </a:tr>
                  <a:tr h="370840">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It</a:t>
                          </a:r>
                          <a:r>
                            <a:rPr lang="en-US" baseline="0" dirty="0" smtClean="0"/>
                            <a:t> does not rain on Saturday, and the Falcons win.</a:t>
                          </a:r>
                        </a:p>
                        <a:p>
                          <a:r>
                            <a:rPr lang="en-US" baseline="0" dirty="0" smtClean="0"/>
                            <a:t>This is consistent with the implicative statement, as no claim has been made regarding the outcome if it does not rain.</a:t>
                          </a:r>
                          <a:endParaRPr lang="en-US" dirty="0"/>
                        </a:p>
                      </a:txBody>
                      <a:tcPr/>
                    </a:tc>
                    <a:tc>
                      <a:txBody>
                        <a:bodyPr/>
                        <a:lstStyle/>
                        <a:p>
                          <a:r>
                            <a:rPr lang="en-US" dirty="0" smtClean="0"/>
                            <a:t>T</a:t>
                          </a:r>
                          <a:endParaRPr lang="en-US" dirty="0"/>
                        </a:p>
                      </a:txBody>
                      <a:tcPr/>
                    </a:tc>
                  </a:tr>
                  <a:tr h="370840">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It</a:t>
                          </a:r>
                          <a:r>
                            <a:rPr lang="en-US" baseline="0" dirty="0" smtClean="0"/>
                            <a:t> does not rain on Saturday, and the Falcons do not win.  Again, this is consistent with the implicative statement as no claim has been made regarding the outcome if it does not rain.</a:t>
                          </a:r>
                          <a:endParaRPr lang="en-US" dirty="0"/>
                        </a:p>
                      </a:txBody>
                      <a:tcPr/>
                    </a:tc>
                    <a:tc>
                      <a:txBody>
                        <a:bodyPr/>
                        <a:lstStyle/>
                        <a:p>
                          <a:r>
                            <a:rPr lang="en-US" dirty="0" smtClean="0"/>
                            <a:t>T</a:t>
                          </a:r>
                          <a:endParaRPr lang="en-US" dirty="0"/>
                        </a:p>
                      </a:txBody>
                      <a:tcPr/>
                    </a:tc>
                  </a:tr>
                </a:tbl>
              </a:graphicData>
            </a:graphic>
          </p:graphicFrame>
        </mc:Choice>
        <mc:Fallback xmlns="">
          <p:graphicFrame>
            <p:nvGraphicFramePr>
              <p:cNvPr id="4" name="Content Placeholder 3"/>
              <p:cNvGraphicFramePr>
                <a:graphicFrameLocks noGrp="1"/>
              </p:cNvGraphicFramePr>
              <p:nvPr>
                <p:ph idx="1"/>
                <p:extLst>
                  <p:ext uri="{D42A27DB-BD31-4B8C-83A1-F6EECF244321}">
                    <p14:modId xmlns:p14="http://schemas.microsoft.com/office/powerpoint/2010/main" val="2716314386"/>
                  </p:ext>
                </p:extLst>
              </p:nvPr>
            </p:nvGraphicFramePr>
            <p:xfrm>
              <a:off x="1069848" y="2555888"/>
              <a:ext cx="10058400" cy="4028440"/>
            </p:xfrm>
            <a:graphic>
              <a:graphicData uri="http://schemas.openxmlformats.org/drawingml/2006/table">
                <a:tbl>
                  <a:tblPr firstRow="1" bandRow="1">
                    <a:tableStyleId>{5C22544A-7EE6-4342-B048-85BDC9FD1C3A}</a:tableStyleId>
                  </a:tblPr>
                  <a:tblGrid>
                    <a:gridCol w="841952"/>
                    <a:gridCol w="685800"/>
                    <a:gridCol w="6816437"/>
                    <a:gridCol w="1714211"/>
                  </a:tblGrid>
                  <a:tr h="370840">
                    <a:tc>
                      <a:txBody>
                        <a:bodyPr/>
                        <a:lstStyle/>
                        <a:p>
                          <a:r>
                            <a:rPr lang="en-US" dirty="0" smtClean="0"/>
                            <a:t>p </a:t>
                          </a:r>
                          <a:endParaRPr lang="en-US" dirty="0"/>
                        </a:p>
                      </a:txBody>
                      <a:tcPr/>
                    </a:tc>
                    <a:tc>
                      <a:txBody>
                        <a:bodyPr/>
                        <a:lstStyle/>
                        <a:p>
                          <a:r>
                            <a:rPr lang="en-US" dirty="0" smtClean="0"/>
                            <a:t>q </a:t>
                          </a:r>
                          <a:endParaRPr lang="en-US" dirty="0"/>
                        </a:p>
                      </a:txBody>
                      <a:tcPr/>
                    </a:tc>
                    <a:tc>
                      <a:txBody>
                        <a:bodyPr/>
                        <a:lstStyle/>
                        <a:p>
                          <a:r>
                            <a:rPr lang="en-US" dirty="0" smtClean="0"/>
                            <a:t>Scenario</a:t>
                          </a:r>
                          <a:endParaRPr lang="en-US" dirty="0"/>
                        </a:p>
                      </a:txBody>
                      <a:tcPr/>
                    </a:tc>
                    <a:tc>
                      <a:txBody>
                        <a:bodyPr/>
                        <a:lstStyle/>
                        <a:p>
                          <a:endParaRPr lang="en-US"/>
                        </a:p>
                      </a:txBody>
                      <a:tcPr>
                        <a:blipFill rotWithShape="0">
                          <a:blip r:embed="rId2"/>
                          <a:stretch>
                            <a:fillRect l="-487900" t="-8197" r="-1423" b="-1011475"/>
                          </a:stretch>
                        </a:blipFill>
                      </a:tcPr>
                    </a:tc>
                  </a:tr>
                  <a:tr h="640080">
                    <a:tc>
                      <a:txBody>
                        <a:bodyPr/>
                        <a:lstStyle/>
                        <a:p>
                          <a:r>
                            <a:rPr lang="en-US" dirty="0" smtClean="0"/>
                            <a:t>T</a:t>
                          </a:r>
                          <a:endParaRPr lang="en-US" dirty="0"/>
                        </a:p>
                      </a:txBody>
                      <a:tcPr/>
                    </a:tc>
                    <a:tc>
                      <a:txBody>
                        <a:bodyPr/>
                        <a:lstStyle/>
                        <a:p>
                          <a:r>
                            <a:rPr lang="en-US" dirty="0" smtClean="0"/>
                            <a:t>T </a:t>
                          </a:r>
                          <a:endParaRPr lang="en-US" dirty="0"/>
                        </a:p>
                      </a:txBody>
                      <a:tcPr/>
                    </a:tc>
                    <a:tc>
                      <a:txBody>
                        <a:bodyPr/>
                        <a:lstStyle/>
                        <a:p>
                          <a:r>
                            <a:rPr lang="en-US" dirty="0" smtClean="0"/>
                            <a:t>It rains</a:t>
                          </a:r>
                          <a:r>
                            <a:rPr lang="en-US" baseline="0" dirty="0" smtClean="0"/>
                            <a:t> on Saturday, and the Falcons win.</a:t>
                          </a:r>
                        </a:p>
                        <a:p>
                          <a:r>
                            <a:rPr lang="en-US" baseline="0" dirty="0" smtClean="0"/>
                            <a:t>This is consistent with the implicative statement</a:t>
                          </a:r>
                          <a:endParaRPr lang="en-US" dirty="0"/>
                        </a:p>
                      </a:txBody>
                      <a:tcPr/>
                    </a:tc>
                    <a:tc>
                      <a:txBody>
                        <a:bodyPr/>
                        <a:lstStyle/>
                        <a:p>
                          <a:r>
                            <a:rPr lang="en-US" dirty="0" smtClean="0"/>
                            <a:t>T </a:t>
                          </a:r>
                          <a:endParaRPr lang="en-US" dirty="0"/>
                        </a:p>
                      </a:txBody>
                      <a:tcPr/>
                    </a:tc>
                  </a:tr>
                  <a:tr h="640080">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It rains on Saturday, but the Falcons do</a:t>
                          </a:r>
                          <a:r>
                            <a:rPr lang="en-US" baseline="0" dirty="0" smtClean="0"/>
                            <a:t> not win.</a:t>
                          </a:r>
                        </a:p>
                        <a:p>
                          <a:r>
                            <a:rPr lang="en-US" baseline="0" dirty="0" smtClean="0"/>
                            <a:t>This is inconsistent with the implicative statement</a:t>
                          </a:r>
                          <a:endParaRPr lang="en-US" dirty="0"/>
                        </a:p>
                      </a:txBody>
                      <a:tcPr/>
                    </a:tc>
                    <a:tc>
                      <a:txBody>
                        <a:bodyPr/>
                        <a:lstStyle/>
                        <a:p>
                          <a:r>
                            <a:rPr lang="en-US" dirty="0" smtClean="0"/>
                            <a:t>F </a:t>
                          </a:r>
                          <a:endParaRPr lang="en-US" dirty="0"/>
                        </a:p>
                      </a:txBody>
                      <a:tcPr/>
                    </a:tc>
                  </a:tr>
                  <a:tr h="1188720">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It</a:t>
                          </a:r>
                          <a:r>
                            <a:rPr lang="en-US" baseline="0" dirty="0" smtClean="0"/>
                            <a:t> does not rain on Saturday, and the Falcons win.</a:t>
                          </a:r>
                        </a:p>
                        <a:p>
                          <a:r>
                            <a:rPr lang="en-US" baseline="0" dirty="0" smtClean="0"/>
                            <a:t>This is consistent with the implicative statement, as no claim has been made regarding the outcome if it does not rain.</a:t>
                          </a:r>
                          <a:endParaRPr lang="en-US" dirty="0"/>
                        </a:p>
                      </a:txBody>
                      <a:tcPr/>
                    </a:tc>
                    <a:tc>
                      <a:txBody>
                        <a:bodyPr/>
                        <a:lstStyle/>
                        <a:p>
                          <a:r>
                            <a:rPr lang="en-US" dirty="0" smtClean="0"/>
                            <a:t>T</a:t>
                          </a:r>
                          <a:endParaRPr lang="en-US" dirty="0"/>
                        </a:p>
                      </a:txBody>
                      <a:tcPr/>
                    </a:tc>
                  </a:tr>
                  <a:tr h="1188720">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It</a:t>
                          </a:r>
                          <a:r>
                            <a:rPr lang="en-US" baseline="0" dirty="0" smtClean="0"/>
                            <a:t> does not rain on Saturday, and the Falcons do not win.  Again, this is consistent with the implicative statement as no claim has been made regarding the outcome if it does not rain.</a:t>
                          </a:r>
                          <a:endParaRPr lang="en-US" dirty="0"/>
                        </a:p>
                      </a:txBody>
                      <a:tcPr/>
                    </a:tc>
                    <a:tc>
                      <a:txBody>
                        <a:bodyPr/>
                        <a:lstStyle/>
                        <a:p>
                          <a:r>
                            <a:rPr lang="en-US" dirty="0" smtClean="0"/>
                            <a:t>T</a:t>
                          </a:r>
                          <a:endParaRPr lang="en-US" dirty="0"/>
                        </a:p>
                      </a:txBody>
                      <a:tcPr/>
                    </a:tc>
                  </a:tr>
                </a:tbl>
              </a:graphicData>
            </a:graphic>
          </p:graphicFrame>
        </mc:Fallback>
      </mc:AlternateContent>
      <mc:AlternateContent xmlns:mc="http://schemas.openxmlformats.org/markup-compatibility/2006" xmlns:a14="http://schemas.microsoft.com/office/drawing/2010/main">
        <mc:Choice Requires="a14">
          <p:sp>
            <p:nvSpPr>
              <p:cNvPr id="5" name="TextBox 4"/>
              <p:cNvSpPr txBox="1"/>
              <p:nvPr/>
            </p:nvSpPr>
            <p:spPr>
              <a:xfrm>
                <a:off x="561109" y="1724891"/>
                <a:ext cx="10952018" cy="830997"/>
              </a:xfrm>
              <a:prstGeom prst="rect">
                <a:avLst/>
              </a:prstGeom>
              <a:noFill/>
            </p:spPr>
            <p:txBody>
              <a:bodyPr wrap="square" rtlCol="0">
                <a:spAutoFit/>
              </a:bodyPr>
              <a:lstStyle/>
              <a:p>
                <a:r>
                  <a:rPr lang="en-US" sz="2400" b="1" dirty="0" smtClean="0"/>
                  <a:t>p:  It will rain on Saturday, and q:  The Falcons will win.</a:t>
                </a:r>
              </a:p>
              <a:p>
                <a14:m>
                  <m:oMath xmlns:m="http://schemas.openxmlformats.org/officeDocument/2006/math">
                    <m:r>
                      <a:rPr lang="en-US" sz="2400" b="1" i="1" smtClean="0">
                        <a:latin typeface="Cambria Math" panose="02040503050406030204" pitchFamily="18" charset="0"/>
                      </a:rPr>
                      <m:t>𝒑</m:t>
                    </m:r>
                    <m:r>
                      <a:rPr lang="en-US" sz="2400" b="1" i="1" smtClean="0">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𝒒</m:t>
                    </m:r>
                    <m:r>
                      <a:rPr lang="en-US" sz="2400" b="1" i="1" smtClean="0">
                        <a:latin typeface="Cambria Math" panose="02040503050406030204" pitchFamily="18" charset="0"/>
                        <a:ea typeface="Cambria Math" panose="02040503050406030204" pitchFamily="18" charset="0"/>
                      </a:rPr>
                      <m:t>:</m:t>
                    </m:r>
                  </m:oMath>
                </a14:m>
                <a:r>
                  <a:rPr lang="en-US" sz="2400" b="1" dirty="0" smtClean="0"/>
                  <a:t> If it rains on Saturday, then the Falcons will win.</a:t>
                </a:r>
                <a:endParaRPr lang="en-US" sz="2400" b="1" dirty="0"/>
              </a:p>
            </p:txBody>
          </p:sp>
        </mc:Choice>
        <mc:Fallback xmlns="">
          <p:sp>
            <p:nvSpPr>
              <p:cNvPr id="5" name="TextBox 4"/>
              <p:cNvSpPr txBox="1">
                <a:spLocks noRot="1" noChangeAspect="1" noMove="1" noResize="1" noEditPoints="1" noAdjustHandles="1" noChangeArrowheads="1" noChangeShapeType="1" noTextEdit="1"/>
              </p:cNvSpPr>
              <p:nvPr/>
            </p:nvSpPr>
            <p:spPr>
              <a:xfrm>
                <a:off x="561109" y="1724891"/>
                <a:ext cx="10952018" cy="830997"/>
              </a:xfrm>
              <a:prstGeom prst="rect">
                <a:avLst/>
              </a:prstGeom>
              <a:blipFill rotWithShape="0">
                <a:blip r:embed="rId3"/>
                <a:stretch>
                  <a:fillRect l="-835" t="-5882" b="-16176"/>
                </a:stretch>
              </a:blipFill>
            </p:spPr>
            <p:txBody>
              <a:bodyPr/>
              <a:lstStyle/>
              <a:p>
                <a:r>
                  <a:rPr lang="en-US">
                    <a:noFill/>
                  </a:rPr>
                  <a:t> </a:t>
                </a:r>
              </a:p>
            </p:txBody>
          </p:sp>
        </mc:Fallback>
      </mc:AlternateContent>
    </p:spTree>
    <p:extLst>
      <p:ext uri="{BB962C8B-B14F-4D97-AF65-F5344CB8AC3E}">
        <p14:creationId xmlns:p14="http://schemas.microsoft.com/office/powerpoint/2010/main" val="34682539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smtClean="0"/>
                  <a:t>Truth Table for </a:t>
                </a:r>
                <a14:m>
                  <m:oMath xmlns:m="http://schemas.openxmlformats.org/officeDocument/2006/math">
                    <m:r>
                      <a:rPr lang="en-US" b="1" i="1" smtClean="0">
                        <a:latin typeface="Cambria Math" panose="02040503050406030204" pitchFamily="18" charset="0"/>
                      </a:rPr>
                      <m:t>𝒑</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𝒒</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idx="1"/>
                <p:extLst>
                  <p:ext uri="{D42A27DB-BD31-4B8C-83A1-F6EECF244321}">
                    <p14:modId xmlns:p14="http://schemas.microsoft.com/office/powerpoint/2010/main" val="2683965930"/>
                  </p:ext>
                </p:extLst>
              </p:nvPr>
            </p:nvGraphicFramePr>
            <p:xfrm>
              <a:off x="872836" y="2068207"/>
              <a:ext cx="3917085" cy="1854200"/>
            </p:xfrm>
            <a:graphic>
              <a:graphicData uri="http://schemas.openxmlformats.org/drawingml/2006/table">
                <a:tbl>
                  <a:tblPr firstRow="1" bandRow="1">
                    <a:tableStyleId>{5C22544A-7EE6-4342-B048-85BDC9FD1C3A}</a:tableStyleId>
                  </a:tblPr>
                  <a:tblGrid>
                    <a:gridCol w="1305695"/>
                    <a:gridCol w="1305695"/>
                    <a:gridCol w="1305695"/>
                  </a:tblGrid>
                  <a:tr h="370840">
                    <a:tc>
                      <a:txBody>
                        <a:bodyPr/>
                        <a:lstStyle/>
                        <a:p>
                          <a:r>
                            <a:rPr lang="en-US" dirty="0" smtClean="0"/>
                            <a:t>p </a:t>
                          </a:r>
                          <a:endParaRPr lang="en-US" dirty="0"/>
                        </a:p>
                      </a:txBody>
                      <a:tcPr/>
                    </a:tc>
                    <a:tc>
                      <a:txBody>
                        <a:bodyPr/>
                        <a:lstStyle/>
                        <a:p>
                          <a:r>
                            <a:rPr lang="en-US" dirty="0" smtClean="0"/>
                            <a:t>q </a:t>
                          </a:r>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𝒑</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𝒒</m:t>
                                </m:r>
                              </m:oMath>
                            </m:oMathPara>
                          </a14:m>
                          <a:endParaRPr lang="en-US" dirty="0"/>
                        </a:p>
                      </a:txBody>
                      <a:tcPr/>
                    </a:tc>
                  </a:tr>
                  <a:tr h="370840">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r>
                  <a:tr h="370840">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r>
                  <a:tr h="370840">
                    <a:tc>
                      <a:txBody>
                        <a:bodyPr/>
                        <a:lstStyle/>
                        <a:p>
                          <a:r>
                            <a:rPr lang="en-US" dirty="0" smtClean="0"/>
                            <a:t>F</a:t>
                          </a:r>
                          <a:endParaRPr lang="en-US" dirty="0"/>
                        </a:p>
                      </a:txBody>
                      <a:tcPr/>
                    </a:tc>
                    <a:tc>
                      <a:txBody>
                        <a:bodyPr/>
                        <a:lstStyle/>
                        <a:p>
                          <a:r>
                            <a:rPr lang="en-US" dirty="0" smtClean="0"/>
                            <a:t>T</a:t>
                          </a:r>
                          <a:r>
                            <a:rPr lang="en-US" baseline="0" dirty="0" smtClean="0"/>
                            <a:t> </a:t>
                          </a:r>
                          <a:endParaRPr lang="en-US" dirty="0"/>
                        </a:p>
                      </a:txBody>
                      <a:tcPr/>
                    </a:tc>
                    <a:tc>
                      <a:txBody>
                        <a:bodyPr/>
                        <a:lstStyle/>
                        <a:p>
                          <a:r>
                            <a:rPr lang="en-US" dirty="0" smtClean="0"/>
                            <a:t>T</a:t>
                          </a:r>
                          <a:endParaRPr lang="en-US" dirty="0"/>
                        </a:p>
                      </a:txBody>
                      <a:tcPr/>
                    </a:tc>
                  </a:tr>
                  <a:tr h="370840">
                    <a:tc>
                      <a:txBody>
                        <a:bodyPr/>
                        <a:lstStyle/>
                        <a:p>
                          <a:r>
                            <a:rPr lang="en-US" dirty="0" smtClean="0"/>
                            <a:t>F</a:t>
                          </a:r>
                          <a:endParaRPr lang="en-US" dirty="0"/>
                        </a:p>
                      </a:txBody>
                      <a:tcPr/>
                    </a:tc>
                    <a:tc>
                      <a:txBody>
                        <a:bodyPr/>
                        <a:lstStyle/>
                        <a:p>
                          <a:r>
                            <a:rPr lang="en-US" dirty="0" smtClean="0"/>
                            <a:t>T </a:t>
                          </a:r>
                          <a:endParaRPr lang="en-US" dirty="0"/>
                        </a:p>
                      </a:txBody>
                      <a:tcPr/>
                    </a:tc>
                    <a:tc>
                      <a:txBody>
                        <a:bodyPr/>
                        <a:lstStyle/>
                        <a:p>
                          <a:r>
                            <a:rPr lang="en-US" dirty="0" smtClean="0"/>
                            <a:t>T </a:t>
                          </a:r>
                          <a:endParaRPr lang="en-US" dirty="0"/>
                        </a:p>
                      </a:txBody>
                      <a:tcPr/>
                    </a:tc>
                  </a:tr>
                </a:tbl>
              </a:graphicData>
            </a:graphic>
          </p:graphicFrame>
        </mc:Choice>
        <mc:Fallback xmlns="">
          <p:graphicFrame>
            <p:nvGraphicFramePr>
              <p:cNvPr id="4" name="Content Placeholder 3"/>
              <p:cNvGraphicFramePr>
                <a:graphicFrameLocks noGrp="1"/>
              </p:cNvGraphicFramePr>
              <p:nvPr>
                <p:ph idx="1"/>
                <p:extLst>
                  <p:ext uri="{D42A27DB-BD31-4B8C-83A1-F6EECF244321}">
                    <p14:modId xmlns:p14="http://schemas.microsoft.com/office/powerpoint/2010/main" val="2683965930"/>
                  </p:ext>
                </p:extLst>
              </p:nvPr>
            </p:nvGraphicFramePr>
            <p:xfrm>
              <a:off x="872836" y="2068207"/>
              <a:ext cx="3917085" cy="1854200"/>
            </p:xfrm>
            <a:graphic>
              <a:graphicData uri="http://schemas.openxmlformats.org/drawingml/2006/table">
                <a:tbl>
                  <a:tblPr firstRow="1" bandRow="1">
                    <a:tableStyleId>{5C22544A-7EE6-4342-B048-85BDC9FD1C3A}</a:tableStyleId>
                  </a:tblPr>
                  <a:tblGrid>
                    <a:gridCol w="1305695"/>
                    <a:gridCol w="1305695"/>
                    <a:gridCol w="1305695"/>
                  </a:tblGrid>
                  <a:tr h="370840">
                    <a:tc>
                      <a:txBody>
                        <a:bodyPr/>
                        <a:lstStyle/>
                        <a:p>
                          <a:r>
                            <a:rPr lang="en-US" dirty="0" smtClean="0"/>
                            <a:t>p </a:t>
                          </a:r>
                          <a:endParaRPr lang="en-US" dirty="0"/>
                        </a:p>
                      </a:txBody>
                      <a:tcPr/>
                    </a:tc>
                    <a:tc>
                      <a:txBody>
                        <a:bodyPr/>
                        <a:lstStyle/>
                        <a:p>
                          <a:r>
                            <a:rPr lang="en-US" dirty="0" smtClean="0"/>
                            <a:t>q </a:t>
                          </a:r>
                          <a:endParaRPr lang="en-US" dirty="0"/>
                        </a:p>
                      </a:txBody>
                      <a:tcPr/>
                    </a:tc>
                    <a:tc>
                      <a:txBody>
                        <a:bodyPr/>
                        <a:lstStyle/>
                        <a:p>
                          <a:endParaRPr lang="en-US"/>
                        </a:p>
                      </a:txBody>
                      <a:tcPr>
                        <a:blipFill rotWithShape="0">
                          <a:blip r:embed="rId3"/>
                          <a:stretch>
                            <a:fillRect l="-200935" t="-8197" r="-1869" b="-426230"/>
                          </a:stretch>
                        </a:blipFill>
                      </a:tcPr>
                    </a:tc>
                  </a:tr>
                  <a:tr h="370840">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r>
                  <a:tr h="370840">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r>
                  <a:tr h="370840">
                    <a:tc>
                      <a:txBody>
                        <a:bodyPr/>
                        <a:lstStyle/>
                        <a:p>
                          <a:r>
                            <a:rPr lang="en-US" dirty="0" smtClean="0"/>
                            <a:t>F</a:t>
                          </a:r>
                          <a:endParaRPr lang="en-US" dirty="0"/>
                        </a:p>
                      </a:txBody>
                      <a:tcPr/>
                    </a:tc>
                    <a:tc>
                      <a:txBody>
                        <a:bodyPr/>
                        <a:lstStyle/>
                        <a:p>
                          <a:r>
                            <a:rPr lang="en-US" dirty="0" smtClean="0"/>
                            <a:t>T</a:t>
                          </a:r>
                          <a:r>
                            <a:rPr lang="en-US" baseline="0" dirty="0" smtClean="0"/>
                            <a:t> </a:t>
                          </a:r>
                          <a:endParaRPr lang="en-US" dirty="0"/>
                        </a:p>
                      </a:txBody>
                      <a:tcPr/>
                    </a:tc>
                    <a:tc>
                      <a:txBody>
                        <a:bodyPr/>
                        <a:lstStyle/>
                        <a:p>
                          <a:r>
                            <a:rPr lang="en-US" dirty="0" smtClean="0"/>
                            <a:t>T</a:t>
                          </a:r>
                          <a:endParaRPr lang="en-US" dirty="0"/>
                        </a:p>
                      </a:txBody>
                      <a:tcPr/>
                    </a:tc>
                  </a:tr>
                  <a:tr h="370840">
                    <a:tc>
                      <a:txBody>
                        <a:bodyPr/>
                        <a:lstStyle/>
                        <a:p>
                          <a:r>
                            <a:rPr lang="en-US" dirty="0" smtClean="0"/>
                            <a:t>F</a:t>
                          </a:r>
                          <a:endParaRPr lang="en-US" dirty="0"/>
                        </a:p>
                      </a:txBody>
                      <a:tcPr/>
                    </a:tc>
                    <a:tc>
                      <a:txBody>
                        <a:bodyPr/>
                        <a:lstStyle/>
                        <a:p>
                          <a:r>
                            <a:rPr lang="en-US" dirty="0" smtClean="0"/>
                            <a:t>T </a:t>
                          </a:r>
                          <a:endParaRPr lang="en-US" dirty="0"/>
                        </a:p>
                      </a:txBody>
                      <a:tcPr/>
                    </a:tc>
                    <a:tc>
                      <a:txBody>
                        <a:bodyPr/>
                        <a:lstStyle/>
                        <a:p>
                          <a:r>
                            <a:rPr lang="en-US" dirty="0" smtClean="0"/>
                            <a:t>T </a:t>
                          </a:r>
                          <a:endParaRPr lang="en-US" dirty="0"/>
                        </a:p>
                      </a:txBody>
                      <a:tcPr/>
                    </a:tc>
                  </a:tr>
                </a:tbl>
              </a:graphicData>
            </a:graphic>
          </p:graphicFrame>
        </mc:Fallback>
      </mc:AlternateContent>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0453" y="2967135"/>
            <a:ext cx="2897765" cy="3632502"/>
          </a:xfrm>
          <a:prstGeom prst="rect">
            <a:avLst/>
          </a:prstGeom>
        </p:spPr>
      </p:pic>
      <p:sp>
        <p:nvSpPr>
          <p:cNvPr id="6" name="Rectangular Callout 5"/>
          <p:cNvSpPr/>
          <p:nvPr/>
        </p:nvSpPr>
        <p:spPr>
          <a:xfrm>
            <a:off x="8136294" y="914400"/>
            <a:ext cx="2991954" cy="1866122"/>
          </a:xfrm>
          <a:prstGeom prst="wedgeRectCallou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TextBox 6"/>
              <p:cNvSpPr txBox="1"/>
              <p:nvPr/>
            </p:nvSpPr>
            <p:spPr>
              <a:xfrm>
                <a:off x="8210939" y="1101012"/>
                <a:ext cx="2917309" cy="1200329"/>
              </a:xfrm>
              <a:prstGeom prst="rect">
                <a:avLst/>
              </a:prstGeom>
              <a:noFill/>
            </p:spPr>
            <p:txBody>
              <a:bodyPr wrap="square" rtlCol="0">
                <a:spAutoFit/>
              </a:bodyPr>
              <a:lstStyle/>
              <a:p>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𝑞</m:t>
                    </m:r>
                  </m:oMath>
                </a14:m>
                <a:r>
                  <a:rPr lang="en-US" sz="2400" dirty="0" smtClean="0"/>
                  <a:t> is only false if p is true but q is false.</a:t>
                </a:r>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8210939" y="1101012"/>
                <a:ext cx="2917309" cy="1200329"/>
              </a:xfrm>
              <a:prstGeom prst="rect">
                <a:avLst/>
              </a:prstGeom>
              <a:blipFill rotWithShape="0">
                <a:blip r:embed="rId5"/>
                <a:stretch>
                  <a:fillRect l="-3340" t="-3553" r="-2923" b="-11168"/>
                </a:stretch>
              </a:blipFill>
            </p:spPr>
            <p:txBody>
              <a:bodyPr/>
              <a:lstStyle/>
              <a:p>
                <a:r>
                  <a:rPr lang="en-US">
                    <a:noFill/>
                  </a:rPr>
                  <a:t> </a:t>
                </a:r>
              </a:p>
            </p:txBody>
          </p:sp>
        </mc:Fallback>
      </mc:AlternateContent>
    </p:spTree>
    <p:extLst>
      <p:ext uri="{BB962C8B-B14F-4D97-AF65-F5344CB8AC3E}">
        <p14:creationId xmlns:p14="http://schemas.microsoft.com/office/powerpoint/2010/main" val="2466112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Propositions:  </a:t>
            </a:r>
            <a:r>
              <a:rPr lang="en-US" sz="2800" dirty="0" smtClean="0"/>
              <a:t>a statement that is true or false.</a:t>
            </a:r>
            <a:endParaRPr lang="en-US" dirty="0"/>
          </a:p>
        </p:txBody>
      </p:sp>
      <p:sp>
        <p:nvSpPr>
          <p:cNvPr id="3" name="Content Placeholder 2"/>
          <p:cNvSpPr>
            <a:spLocks noGrp="1"/>
          </p:cNvSpPr>
          <p:nvPr>
            <p:ph idx="1"/>
          </p:nvPr>
        </p:nvSpPr>
        <p:spPr/>
        <p:txBody>
          <a:bodyPr/>
          <a:lstStyle/>
          <a:p>
            <a:r>
              <a:rPr lang="en-US" dirty="0" smtClean="0"/>
              <a:t>Leibniz was a famous mathematician that originally suggested the use of worded statements as symbols and how we apply rules of deduction to them.</a:t>
            </a:r>
          </a:p>
          <a:p>
            <a:r>
              <a:rPr lang="en-US" dirty="0" smtClean="0"/>
              <a:t>Boole:  introduced the symbols we use today </a:t>
            </a:r>
          </a:p>
          <a:p>
            <a:r>
              <a:rPr lang="en-US" dirty="0" smtClean="0"/>
              <a:t>Logical reasoning is essential to building clear rules to base definitions on.</a:t>
            </a:r>
            <a:endParaRPr lang="en-US" dirty="0"/>
          </a:p>
        </p:txBody>
      </p:sp>
    </p:spTree>
    <p:extLst>
      <p:ext uri="{BB962C8B-B14F-4D97-AF65-F5344CB8AC3E}">
        <p14:creationId xmlns:p14="http://schemas.microsoft.com/office/powerpoint/2010/main" val="28356178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Equivalence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If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𝑞</m:t>
                    </m:r>
                  </m:oMath>
                </a14:m>
                <a:r>
                  <a:rPr lang="en-US" dirty="0" smtClean="0"/>
                  <a:t> and </a:t>
                </a:r>
                <a14:m>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𝑝</m:t>
                    </m:r>
                  </m:oMath>
                </a14:m>
                <a:r>
                  <a:rPr lang="en-US" dirty="0" smtClean="0"/>
                  <a:t> are both true.</a:t>
                </a:r>
              </a:p>
              <a:p>
                <a:r>
                  <a:rPr lang="en-US" dirty="0" smtClean="0"/>
                  <a:t>Write as “… if and only if…”</a:t>
                </a:r>
              </a:p>
              <a:p>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𝑞</m:t>
                    </m:r>
                  </m:oMath>
                </a14:m>
                <a:endParaRPr lang="en-US" dirty="0" smtClean="0"/>
              </a:p>
              <a:p>
                <a:r>
                  <a:rPr lang="en-US" dirty="0" smtClean="0"/>
                  <a:t>Example:  </a:t>
                </a:r>
              </a:p>
              <a:p>
                <a:pPr lvl="1"/>
                <a14:m>
                  <m:oMath xmlns:m="http://schemas.openxmlformats.org/officeDocument/2006/math">
                    <m:r>
                      <a:rPr lang="en-US" i="1">
                        <a:latin typeface="Cambria Math" panose="02040503050406030204" pitchFamily="18" charset="0"/>
                      </a:rPr>
                      <m:t>𝑝</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𝑞</m:t>
                    </m:r>
                  </m:oMath>
                </a14:m>
                <a:r>
                  <a:rPr lang="en-US" dirty="0" smtClean="0"/>
                  <a:t>: </a:t>
                </a:r>
                <a:r>
                  <a:rPr lang="en-US" i="1" dirty="0" smtClean="0"/>
                  <a:t> If </a:t>
                </a:r>
                <a:r>
                  <a:rPr lang="en-US" dirty="0" smtClean="0"/>
                  <a:t>I pass the exam, </a:t>
                </a:r>
                <a:r>
                  <a:rPr lang="en-US" i="1" dirty="0" smtClean="0"/>
                  <a:t>then</a:t>
                </a:r>
                <a:r>
                  <a:rPr lang="en-US" dirty="0" smtClean="0"/>
                  <a:t> the exam is easy.</a:t>
                </a:r>
              </a:p>
              <a:p>
                <a:pPr lvl="1"/>
                <a14:m>
                  <m:oMath xmlns:m="http://schemas.openxmlformats.org/officeDocument/2006/math">
                    <m:r>
                      <a:rPr lang="en-US" i="1">
                        <a:latin typeface="Cambria Math" panose="02040503050406030204" pitchFamily="18" charset="0"/>
                      </a:rPr>
                      <m:t>𝑞</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𝑝</m:t>
                    </m:r>
                  </m:oMath>
                </a14:m>
                <a:r>
                  <a:rPr lang="en-US" dirty="0" smtClean="0"/>
                  <a:t>:  </a:t>
                </a:r>
                <a:r>
                  <a:rPr lang="en-US" i="1" dirty="0" smtClean="0"/>
                  <a:t>If</a:t>
                </a:r>
                <a:r>
                  <a:rPr lang="en-US" dirty="0" smtClean="0"/>
                  <a:t> the exam is easy, </a:t>
                </a:r>
                <a:r>
                  <a:rPr lang="en-US" i="1" dirty="0" smtClean="0"/>
                  <a:t>then</a:t>
                </a:r>
                <a:r>
                  <a:rPr lang="en-US" dirty="0" smtClean="0"/>
                  <a:t> I will pass it.</a:t>
                </a:r>
              </a:p>
              <a:p>
                <a:pPr lvl="1"/>
                <a14:m>
                  <m:oMath xmlns:m="http://schemas.openxmlformats.org/officeDocument/2006/math">
                    <m:r>
                      <a:rPr lang="en-US" i="1">
                        <a:latin typeface="Cambria Math" panose="02040503050406030204" pitchFamily="18" charset="0"/>
                      </a:rPr>
                      <m:t>𝑝</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𝑞</m:t>
                    </m:r>
                  </m:oMath>
                </a14:m>
                <a:r>
                  <a:rPr lang="en-US" dirty="0" smtClean="0"/>
                  <a:t>:  I will pass the exam </a:t>
                </a:r>
                <a:r>
                  <a:rPr lang="en-US" i="1" dirty="0" smtClean="0"/>
                  <a:t>if and only if </a:t>
                </a:r>
                <a:r>
                  <a:rPr lang="en-US" dirty="0" smtClean="0"/>
                  <a:t>the exam is easy.</a:t>
                </a:r>
                <a:endParaRPr lang="en-US"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303" t="-1504"/>
                </a:stretch>
              </a:blipFill>
            </p:spPr>
            <p:txBody>
              <a:bodyPr/>
              <a:lstStyle/>
              <a:p>
                <a:r>
                  <a:rPr lang="en-US">
                    <a:noFill/>
                  </a:rPr>
                  <a:t> </a:t>
                </a:r>
              </a:p>
            </p:txBody>
          </p:sp>
        </mc:Fallback>
      </mc:AlternateContent>
    </p:spTree>
    <p:extLst>
      <p:ext uri="{BB962C8B-B14F-4D97-AF65-F5344CB8AC3E}">
        <p14:creationId xmlns:p14="http://schemas.microsoft.com/office/powerpoint/2010/main" val="36778199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Truth Table for Equivalence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Find truth table for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𝑞</m:t>
                    </m:r>
                  </m:oMath>
                </a14:m>
                <a:r>
                  <a:rPr lang="en-US" dirty="0" smtClean="0"/>
                  <a:t> using its equivalent to </a:t>
                </a:r>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𝑝</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𝑞</m:t>
                        </m:r>
                      </m:e>
                    </m:d>
                    <m:r>
                      <a:rPr lang="en-US" b="0" i="1" smtClean="0">
                        <a:latin typeface="Cambria Math" panose="02040503050406030204" pitchFamily="18" charset="0"/>
                      </a:rPr>
                      <m:t>^</m:t>
                    </m:r>
                    <m:d>
                      <m:dPr>
                        <m:ctrlPr>
                          <a:rPr lang="en-US" i="1" smtClean="0">
                            <a:latin typeface="Cambria Math" panose="02040503050406030204" pitchFamily="18" charset="0"/>
                          </a:rPr>
                        </m:ctrlPr>
                      </m:dPr>
                      <m:e>
                        <m:r>
                          <a:rPr lang="en-US" b="0" i="1" smtClean="0">
                            <a:latin typeface="Cambria Math" panose="02040503050406030204" pitchFamily="18" charset="0"/>
                          </a:rPr>
                          <m:t>𝑞</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𝑝</m:t>
                        </m:r>
                      </m:e>
                    </m:d>
                  </m:oMath>
                </a14:m>
                <a:r>
                  <a:rPr lang="en-US" dirty="0" smtClean="0"/>
                  <a: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303" t="-15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3890871044"/>
                  </p:ext>
                </p:extLst>
              </p:nvPr>
            </p:nvGraphicFramePr>
            <p:xfrm>
              <a:off x="1621453" y="2687217"/>
              <a:ext cx="8128000" cy="2237964"/>
            </p:xfrm>
            <a:graphic>
              <a:graphicData uri="http://schemas.openxmlformats.org/drawingml/2006/table">
                <a:tbl>
                  <a:tblPr firstRow="1" bandRow="1">
                    <a:tableStyleId>{5C22544A-7EE6-4342-B048-85BDC9FD1C3A}</a:tableStyleId>
                  </a:tblPr>
                  <a:tblGrid>
                    <a:gridCol w="897812"/>
                    <a:gridCol w="951723"/>
                    <a:gridCol w="1604865"/>
                    <a:gridCol w="1660849"/>
                    <a:gridCol w="3012751"/>
                  </a:tblGrid>
                  <a:tr h="754604">
                    <a:tc>
                      <a:txBody>
                        <a:bodyPr/>
                        <a:lstStyle/>
                        <a:p>
                          <a:r>
                            <a:rPr lang="en-US" dirty="0" smtClean="0"/>
                            <a:t>p </a:t>
                          </a:r>
                          <a:endParaRPr lang="en-US" dirty="0"/>
                        </a:p>
                      </a:txBody>
                      <a:tcPr/>
                    </a:tc>
                    <a:tc>
                      <a:txBody>
                        <a:bodyPr/>
                        <a:lstStyle/>
                        <a:p>
                          <a:r>
                            <a:rPr lang="en-US" dirty="0" smtClean="0"/>
                            <a:t>q  </a:t>
                          </a:r>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𝑞</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𝑝</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𝑝</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𝑞</m:t>
                                    </m:r>
                                  </m:e>
                                </m:d>
                                <m:r>
                                  <a:rPr lang="en-US" b="0" i="1" smtClean="0">
                                    <a:latin typeface="Cambria Math" panose="02040503050406030204" pitchFamily="18" charset="0"/>
                                  </a:rPr>
                                  <m:t>^</m:t>
                                </m:r>
                                <m:d>
                                  <m:dPr>
                                    <m:ctrlPr>
                                      <a:rPr lang="en-US" i="1" smtClean="0">
                                        <a:latin typeface="Cambria Math" panose="02040503050406030204" pitchFamily="18" charset="0"/>
                                      </a:rPr>
                                    </m:ctrlPr>
                                  </m:dPr>
                                  <m:e>
                                    <m:r>
                                      <a:rPr lang="en-US" b="0" i="1" smtClean="0">
                                        <a:latin typeface="Cambria Math" panose="02040503050406030204" pitchFamily="18" charset="0"/>
                                      </a:rPr>
                                      <m:t>𝑞</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𝑝</m:t>
                                    </m:r>
                                  </m:e>
                                </m:d>
                              </m:oMath>
                            </m:oMathPara>
                          </a14:m>
                          <a:endParaRPr lang="en-US" dirty="0"/>
                        </a:p>
                      </a:txBody>
                      <a:tcPr/>
                    </a:tc>
                  </a:tr>
                  <a:tr h="370840">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r>
                  <a:tr h="370840">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r>
                  <a:tr h="370840">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r>
                  <a:tr h="370840">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3890871044"/>
                  </p:ext>
                </p:extLst>
              </p:nvPr>
            </p:nvGraphicFramePr>
            <p:xfrm>
              <a:off x="1621453" y="2687217"/>
              <a:ext cx="8128000" cy="2237964"/>
            </p:xfrm>
            <a:graphic>
              <a:graphicData uri="http://schemas.openxmlformats.org/drawingml/2006/table">
                <a:tbl>
                  <a:tblPr firstRow="1" bandRow="1">
                    <a:tableStyleId>{5C22544A-7EE6-4342-B048-85BDC9FD1C3A}</a:tableStyleId>
                  </a:tblPr>
                  <a:tblGrid>
                    <a:gridCol w="897812"/>
                    <a:gridCol w="951723"/>
                    <a:gridCol w="1604865"/>
                    <a:gridCol w="1660849"/>
                    <a:gridCol w="3012751"/>
                  </a:tblGrid>
                  <a:tr h="754604">
                    <a:tc>
                      <a:txBody>
                        <a:bodyPr/>
                        <a:lstStyle/>
                        <a:p>
                          <a:r>
                            <a:rPr lang="en-US" dirty="0" smtClean="0"/>
                            <a:t>p </a:t>
                          </a:r>
                          <a:endParaRPr lang="en-US" dirty="0"/>
                        </a:p>
                      </a:txBody>
                      <a:tcPr/>
                    </a:tc>
                    <a:tc>
                      <a:txBody>
                        <a:bodyPr/>
                        <a:lstStyle/>
                        <a:p>
                          <a:r>
                            <a:rPr lang="en-US" dirty="0" smtClean="0"/>
                            <a:t>q  </a:t>
                          </a:r>
                          <a:endParaRPr lang="en-US" dirty="0"/>
                        </a:p>
                      </a:txBody>
                      <a:tcPr/>
                    </a:tc>
                    <a:tc>
                      <a:txBody>
                        <a:bodyPr/>
                        <a:lstStyle/>
                        <a:p>
                          <a:endParaRPr lang="en-US"/>
                        </a:p>
                      </a:txBody>
                      <a:tcPr>
                        <a:blipFill rotWithShape="0">
                          <a:blip r:embed="rId3"/>
                          <a:stretch>
                            <a:fillRect l="-115970" t="-4032" r="-293536" b="-209677"/>
                          </a:stretch>
                        </a:blipFill>
                      </a:tcPr>
                    </a:tc>
                    <a:tc>
                      <a:txBody>
                        <a:bodyPr/>
                        <a:lstStyle/>
                        <a:p>
                          <a:endParaRPr lang="en-US"/>
                        </a:p>
                      </a:txBody>
                      <a:tcPr>
                        <a:blipFill rotWithShape="0">
                          <a:blip r:embed="rId3"/>
                          <a:stretch>
                            <a:fillRect l="-208059" t="-4032" r="-182784" b="-209677"/>
                          </a:stretch>
                        </a:blipFill>
                      </a:tcPr>
                    </a:tc>
                    <a:tc>
                      <a:txBody>
                        <a:bodyPr/>
                        <a:lstStyle/>
                        <a:p>
                          <a:endParaRPr lang="en-US"/>
                        </a:p>
                      </a:txBody>
                      <a:tcPr>
                        <a:blipFill rotWithShape="0">
                          <a:blip r:embed="rId3"/>
                          <a:stretch>
                            <a:fillRect l="-169899" t="-4032" r="-808" b="-209677"/>
                          </a:stretch>
                        </a:blipFill>
                      </a:tcPr>
                    </a:tc>
                  </a:tr>
                  <a:tr h="370840">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r>
                  <a:tr h="370840">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r>
                  <a:tr h="370840">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r>
                  <a:tr h="370840">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r>
                </a:tbl>
              </a:graphicData>
            </a:graphic>
          </p:graphicFrame>
        </mc:Fallback>
      </mc:AlternateContent>
    </p:spTree>
    <p:extLst>
      <p:ext uri="{BB962C8B-B14F-4D97-AF65-F5344CB8AC3E}">
        <p14:creationId xmlns:p14="http://schemas.microsoft.com/office/powerpoint/2010/main" val="26623343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a:t>
            </a:r>
            <a:endParaRPr lang="en-US" dirty="0"/>
          </a:p>
        </p:txBody>
      </p:sp>
      <p:sp>
        <p:nvSpPr>
          <p:cNvPr id="3" name="Content Placeholder 2"/>
          <p:cNvSpPr>
            <a:spLocks noGrp="1"/>
          </p:cNvSpPr>
          <p:nvPr>
            <p:ph idx="1"/>
          </p:nvPr>
        </p:nvSpPr>
        <p:spPr/>
        <p:txBody>
          <a:bodyPr/>
          <a:lstStyle/>
          <a:p>
            <a:r>
              <a:rPr lang="en-US" dirty="0" smtClean="0"/>
              <a:t>P.  246 #1-6 every other letter, 7, 8</a:t>
            </a:r>
            <a:endParaRPr lang="en-US" dirty="0"/>
          </a:p>
        </p:txBody>
      </p:sp>
    </p:spTree>
    <p:extLst>
      <p:ext uri="{BB962C8B-B14F-4D97-AF65-F5344CB8AC3E}">
        <p14:creationId xmlns:p14="http://schemas.microsoft.com/office/powerpoint/2010/main" val="11236734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8E:  </a:t>
            </a:r>
            <a:r>
              <a:rPr lang="en-US" sz="3600" dirty="0" smtClean="0"/>
              <a:t>Converse, Inverse and Contrapositive</a:t>
            </a:r>
            <a:endParaRPr lang="en-US" sz="36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Converse of Implication is </a:t>
                </a:r>
                <a14:m>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𝑝</m:t>
                    </m:r>
                  </m:oMath>
                </a14:m>
                <a:endParaRPr lang="en-US" dirty="0" smtClean="0"/>
              </a:p>
              <a:p>
                <a:pPr lvl="1"/>
                <a:r>
                  <a:rPr lang="en-US" dirty="0" smtClean="0"/>
                  <a:t>Flip flop of implication</a:t>
                </a:r>
              </a:p>
              <a:p>
                <a:r>
                  <a:rPr lang="en-US" dirty="0" smtClean="0"/>
                  <a:t>Example</a:t>
                </a:r>
              </a:p>
              <a:p>
                <a:pPr lvl="1"/>
                <a:r>
                  <a:rPr lang="en-US" dirty="0"/>
                  <a:t>p</a:t>
                </a:r>
                <a:r>
                  <a:rPr lang="en-US" dirty="0" smtClean="0"/>
                  <a:t>:  the triangle is isosceles, and</a:t>
                </a:r>
              </a:p>
              <a:p>
                <a:pPr lvl="1"/>
                <a:r>
                  <a:rPr lang="en-US" dirty="0" smtClean="0"/>
                  <a:t>q:  two angles of the triangle are equal,</a:t>
                </a:r>
              </a:p>
              <a:p>
                <a:pPr lvl="1"/>
                <a:r>
                  <a:rPr lang="en-US" dirty="0" smtClean="0"/>
                  <a:t>State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𝑞</m:t>
                    </m:r>
                  </m:oMath>
                </a14:m>
                <a:r>
                  <a:rPr lang="en-US" dirty="0" smtClean="0"/>
                  <a:t>  and its converse </a:t>
                </a:r>
                <a14:m>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𝑝</m:t>
                    </m:r>
                  </m:oMath>
                </a14:m>
                <a:endParaRPr lang="en-US" dirty="0" smtClean="0"/>
              </a:p>
              <a:p>
                <a:pPr lvl="1"/>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303" t="-15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3212488050"/>
                  </p:ext>
                </p:extLst>
              </p:nvPr>
            </p:nvGraphicFramePr>
            <p:xfrm>
              <a:off x="6382137" y="1865560"/>
              <a:ext cx="3404637" cy="2147995"/>
            </p:xfrm>
            <a:graphic>
              <a:graphicData uri="http://schemas.openxmlformats.org/drawingml/2006/table">
                <a:tbl>
                  <a:tblPr firstRow="1" bandRow="1">
                    <a:tableStyleId>{5C22544A-7EE6-4342-B048-85BDC9FD1C3A}</a:tableStyleId>
                  </a:tblPr>
                  <a:tblGrid>
                    <a:gridCol w="1134879"/>
                    <a:gridCol w="1134879"/>
                    <a:gridCol w="1134879"/>
                  </a:tblGrid>
                  <a:tr h="429599">
                    <a:tc>
                      <a:txBody>
                        <a:bodyPr/>
                        <a:lstStyle/>
                        <a:p>
                          <a:r>
                            <a:rPr lang="en-US" dirty="0" smtClean="0"/>
                            <a:t>p </a:t>
                          </a:r>
                          <a:endParaRPr lang="en-US" dirty="0"/>
                        </a:p>
                      </a:txBody>
                      <a:tcPr/>
                    </a:tc>
                    <a:tc>
                      <a:txBody>
                        <a:bodyPr/>
                        <a:lstStyle/>
                        <a:p>
                          <a:r>
                            <a:rPr lang="en-US" dirty="0" smtClean="0"/>
                            <a:t>q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𝑝</m:t>
                                </m:r>
                              </m:oMath>
                            </m:oMathPara>
                          </a14:m>
                          <a:endParaRPr lang="en-US" dirty="0" smtClean="0"/>
                        </a:p>
                      </a:txBody>
                      <a:tcPr/>
                    </a:tc>
                  </a:tr>
                  <a:tr h="429599">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r>
                  <a:tr h="429599">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r>
                  <a:tr h="429599">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r>
                  <a:tr h="429599">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3212488050"/>
                  </p:ext>
                </p:extLst>
              </p:nvPr>
            </p:nvGraphicFramePr>
            <p:xfrm>
              <a:off x="6382137" y="1865560"/>
              <a:ext cx="3404637" cy="2147995"/>
            </p:xfrm>
            <a:graphic>
              <a:graphicData uri="http://schemas.openxmlformats.org/drawingml/2006/table">
                <a:tbl>
                  <a:tblPr firstRow="1" bandRow="1">
                    <a:tableStyleId>{5C22544A-7EE6-4342-B048-85BDC9FD1C3A}</a:tableStyleId>
                  </a:tblPr>
                  <a:tblGrid>
                    <a:gridCol w="1134879"/>
                    <a:gridCol w="1134879"/>
                    <a:gridCol w="1134879"/>
                  </a:tblGrid>
                  <a:tr h="429599">
                    <a:tc>
                      <a:txBody>
                        <a:bodyPr/>
                        <a:lstStyle/>
                        <a:p>
                          <a:r>
                            <a:rPr lang="en-US" dirty="0" smtClean="0"/>
                            <a:t>p </a:t>
                          </a:r>
                          <a:endParaRPr lang="en-US" dirty="0"/>
                        </a:p>
                      </a:txBody>
                      <a:tcPr/>
                    </a:tc>
                    <a:tc>
                      <a:txBody>
                        <a:bodyPr/>
                        <a:lstStyle/>
                        <a:p>
                          <a:r>
                            <a:rPr lang="en-US" dirty="0" smtClean="0"/>
                            <a:t>q </a:t>
                          </a:r>
                          <a:endParaRPr lang="en-US" dirty="0"/>
                        </a:p>
                      </a:txBody>
                      <a:tcPr/>
                    </a:tc>
                    <a:tc>
                      <a:txBody>
                        <a:bodyPr/>
                        <a:lstStyle/>
                        <a:p>
                          <a:endParaRPr lang="en-US"/>
                        </a:p>
                      </a:txBody>
                      <a:tcPr>
                        <a:blipFill rotWithShape="0">
                          <a:blip r:embed="rId3"/>
                          <a:stretch>
                            <a:fillRect l="-200000" t="-7042" r="-2139" b="-405634"/>
                          </a:stretch>
                        </a:blipFill>
                      </a:tcPr>
                    </a:tc>
                  </a:tr>
                  <a:tr h="429599">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r>
                  <a:tr h="429599">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r>
                  <a:tr h="429599">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r>
                  <a:tr h="429599">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r>
                </a:tbl>
              </a:graphicData>
            </a:graphic>
          </p:graphicFrame>
        </mc:Fallback>
      </mc:AlternateContent>
    </p:spTree>
    <p:extLst>
      <p:ext uri="{BB962C8B-B14F-4D97-AF65-F5344CB8AC3E}">
        <p14:creationId xmlns:p14="http://schemas.microsoft.com/office/powerpoint/2010/main" val="3561213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Inverse:  not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Inverse of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𝑞</m:t>
                    </m:r>
                  </m:oMath>
                </a14:m>
                <a:r>
                  <a:rPr lang="en-US" dirty="0" smtClean="0"/>
                  <a:t> is the statement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𝑝</m:t>
                    </m:r>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𝑞</m:t>
                    </m:r>
                  </m:oMath>
                </a14:m>
                <a:endParaRPr lang="en-US" dirty="0" smtClean="0"/>
              </a:p>
              <a:p>
                <a:r>
                  <a:rPr lang="en-US" dirty="0" smtClean="0"/>
                  <a:t>Truth Table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303" t="-15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3298949914"/>
                  </p:ext>
                </p:extLst>
              </p:nvPr>
            </p:nvGraphicFramePr>
            <p:xfrm>
              <a:off x="1210906" y="3201609"/>
              <a:ext cx="8128000" cy="1854200"/>
            </p:xfrm>
            <a:graphic>
              <a:graphicData uri="http://schemas.openxmlformats.org/drawingml/2006/table">
                <a:tbl>
                  <a:tblPr firstRow="1" bandRow="1">
                    <a:tableStyleId>{5C22544A-7EE6-4342-B048-85BDC9FD1C3A}</a:tableStyleId>
                  </a:tblPr>
                  <a:tblGrid>
                    <a:gridCol w="1625600"/>
                    <a:gridCol w="1625600"/>
                    <a:gridCol w="1625600"/>
                    <a:gridCol w="1625600"/>
                    <a:gridCol w="1625600"/>
                  </a:tblGrid>
                  <a:tr h="370840">
                    <a:tc>
                      <a:txBody>
                        <a:bodyPr/>
                        <a:lstStyle/>
                        <a:p>
                          <a:r>
                            <a:rPr lang="en-US" dirty="0" smtClean="0"/>
                            <a:t>p </a:t>
                          </a:r>
                          <a:endParaRPr lang="en-US" dirty="0"/>
                        </a:p>
                      </a:txBody>
                      <a:tcPr/>
                    </a:tc>
                    <a:tc>
                      <a:txBody>
                        <a:bodyPr/>
                        <a:lstStyle/>
                        <a:p>
                          <a:r>
                            <a:rPr lang="en-US" dirty="0" smtClean="0"/>
                            <a:t>q  </a:t>
                          </a:r>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𝒑</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𝒒</m:t>
                                </m:r>
                              </m:oMath>
                            </m:oMathPara>
                          </a14:m>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𝑝</m:t>
                                </m:r>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𝑞</m:t>
                                </m:r>
                              </m:oMath>
                            </m:oMathPara>
                          </a14:m>
                          <a:endParaRPr lang="en-US" dirty="0" smtClean="0"/>
                        </a:p>
                      </a:txBody>
                      <a:tcPr/>
                    </a:tc>
                  </a:tr>
                  <a:tr h="370840">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3298949914"/>
                  </p:ext>
                </p:extLst>
              </p:nvPr>
            </p:nvGraphicFramePr>
            <p:xfrm>
              <a:off x="1210906" y="3201609"/>
              <a:ext cx="8128000" cy="1854200"/>
            </p:xfrm>
            <a:graphic>
              <a:graphicData uri="http://schemas.openxmlformats.org/drawingml/2006/table">
                <a:tbl>
                  <a:tblPr firstRow="1" bandRow="1">
                    <a:tableStyleId>{5C22544A-7EE6-4342-B048-85BDC9FD1C3A}</a:tableStyleId>
                  </a:tblPr>
                  <a:tblGrid>
                    <a:gridCol w="1625600"/>
                    <a:gridCol w="1625600"/>
                    <a:gridCol w="1625600"/>
                    <a:gridCol w="1625600"/>
                    <a:gridCol w="1625600"/>
                  </a:tblGrid>
                  <a:tr h="370840">
                    <a:tc>
                      <a:txBody>
                        <a:bodyPr/>
                        <a:lstStyle/>
                        <a:p>
                          <a:r>
                            <a:rPr lang="en-US" dirty="0" smtClean="0"/>
                            <a:t>p </a:t>
                          </a:r>
                          <a:endParaRPr lang="en-US" dirty="0"/>
                        </a:p>
                      </a:txBody>
                      <a:tcPr/>
                    </a:tc>
                    <a:tc>
                      <a:txBody>
                        <a:bodyPr/>
                        <a:lstStyle/>
                        <a:p>
                          <a:r>
                            <a:rPr lang="en-US" dirty="0" smtClean="0"/>
                            <a:t>q  </a:t>
                          </a:r>
                          <a:endParaRPr lang="en-US" dirty="0"/>
                        </a:p>
                      </a:txBody>
                      <a:tcPr/>
                    </a:tc>
                    <a:tc>
                      <a:txBody>
                        <a:bodyPr/>
                        <a:lstStyle/>
                        <a:p>
                          <a:endParaRPr lang="en-US"/>
                        </a:p>
                      </a:txBody>
                      <a:tcPr>
                        <a:blipFill rotWithShape="0">
                          <a:blip r:embed="rId3"/>
                          <a:stretch>
                            <a:fillRect l="-201128" t="-8197" r="-202632" b="-426230"/>
                          </a:stretch>
                        </a:blipFill>
                      </a:tcPr>
                    </a:tc>
                    <a:tc>
                      <a:txBody>
                        <a:bodyPr/>
                        <a:lstStyle/>
                        <a:p>
                          <a:endParaRPr lang="en-US"/>
                        </a:p>
                      </a:txBody>
                      <a:tcPr>
                        <a:blipFill rotWithShape="0">
                          <a:blip r:embed="rId3"/>
                          <a:stretch>
                            <a:fillRect l="-300000" t="-8197" r="-101873" b="-426230"/>
                          </a:stretch>
                        </a:blipFill>
                      </a:tcPr>
                    </a:tc>
                    <a:tc>
                      <a:txBody>
                        <a:bodyPr/>
                        <a:lstStyle/>
                        <a:p>
                          <a:endParaRPr lang="en-US"/>
                        </a:p>
                      </a:txBody>
                      <a:tcPr>
                        <a:blipFill rotWithShape="0">
                          <a:blip r:embed="rId3"/>
                          <a:stretch>
                            <a:fillRect l="-400000" t="-8197" r="-1873" b="-426230"/>
                          </a:stretch>
                        </a:blipFill>
                      </a:tcPr>
                    </a:tc>
                  </a:tr>
                  <a:tr h="370840">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r>
                </a:tbl>
              </a:graphicData>
            </a:graphic>
          </p:graphicFrame>
        </mc:Fallback>
      </mc:AlternateContent>
      <p:sp>
        <p:nvSpPr>
          <p:cNvPr id="5" name="TextBox 4"/>
          <p:cNvSpPr txBox="1"/>
          <p:nvPr/>
        </p:nvSpPr>
        <p:spPr>
          <a:xfrm>
            <a:off x="8640147" y="484632"/>
            <a:ext cx="3116424" cy="2062103"/>
          </a:xfrm>
          <a:prstGeom prst="rect">
            <a:avLst/>
          </a:prstGeom>
          <a:noFill/>
        </p:spPr>
        <p:txBody>
          <a:bodyPr wrap="square" rtlCol="0">
            <a:spAutoFit/>
          </a:bodyPr>
          <a:lstStyle/>
          <a:p>
            <a:r>
              <a:rPr lang="en-US" sz="3200" dirty="0" smtClean="0">
                <a:solidFill>
                  <a:srgbClr val="0070C0"/>
                </a:solidFill>
                <a:latin typeface="Broadway" panose="04040905080B02020502" pitchFamily="82" charset="0"/>
              </a:rPr>
              <a:t>Inverse and converse are logical equivalents.</a:t>
            </a:r>
            <a:endParaRPr lang="en-US" sz="3200" dirty="0">
              <a:solidFill>
                <a:srgbClr val="0070C0"/>
              </a:solidFill>
              <a:latin typeface="Broadway" panose="04040905080B02020502" pitchFamily="82" charset="0"/>
            </a:endParaRPr>
          </a:p>
        </p:txBody>
      </p:sp>
    </p:spTree>
    <p:extLst>
      <p:ext uri="{BB962C8B-B14F-4D97-AF65-F5344CB8AC3E}">
        <p14:creationId xmlns:p14="http://schemas.microsoft.com/office/powerpoint/2010/main" val="37988323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smtClean="0"/>
                  <a:t>Contrapositive: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𝒒</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𝒑</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a:stretch>
              </a:blipFill>
            </p:spPr>
            <p:txBody>
              <a:bodyPr/>
              <a:lstStyle/>
              <a:p>
                <a:r>
                  <a:rPr lang="en-US">
                    <a:noFill/>
                  </a:rPr>
                  <a:t> </a:t>
                </a:r>
              </a:p>
            </p:txBody>
          </p:sp>
        </mc:Fallback>
      </mc:AlternateContent>
      <p:sp>
        <p:nvSpPr>
          <p:cNvPr id="3" name="Content Placeholder 2"/>
          <p:cNvSpPr>
            <a:spLocks noGrp="1"/>
          </p:cNvSpPr>
          <p:nvPr>
            <p:ph idx="1"/>
          </p:nvPr>
        </p:nvSpPr>
        <p:spPr/>
        <p:txBody>
          <a:bodyPr/>
          <a:lstStyle/>
          <a:p>
            <a:r>
              <a:rPr lang="en-US" dirty="0" smtClean="0"/>
              <a:t>Implication and contrapositive are logically equivalent</a:t>
            </a:r>
          </a:p>
          <a:p>
            <a:r>
              <a:rPr lang="en-US" dirty="0" smtClean="0"/>
              <a:t>Example:  Write down the contrapositive of “All teachers drive blue cars”.</a:t>
            </a:r>
          </a:p>
          <a:p>
            <a:endParaRPr lang="en-US" dirty="0"/>
          </a:p>
          <a:p>
            <a:pPr marL="0" indent="0">
              <a:buNone/>
            </a:pPr>
            <a:endParaRPr lang="en-US" dirty="0"/>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3380864762"/>
                  </p:ext>
                </p:extLst>
              </p:nvPr>
            </p:nvGraphicFramePr>
            <p:xfrm>
              <a:off x="1069848" y="3612155"/>
              <a:ext cx="8128000" cy="2560320"/>
            </p:xfrm>
            <a:graphic>
              <a:graphicData uri="http://schemas.openxmlformats.org/drawingml/2006/table">
                <a:tbl>
                  <a:tblPr firstRow="1" bandRow="1">
                    <a:tableStyleId>{17292A2E-F333-43FB-9621-5CBBE7FDCDCB}</a:tableStyleId>
                  </a:tblPr>
                  <a:tblGrid>
                    <a:gridCol w="4064000"/>
                    <a:gridCol w="4064000"/>
                  </a:tblGrid>
                  <a:tr h="370840">
                    <a:tc>
                      <a:txBody>
                        <a:bodyPr/>
                        <a:lstStyle/>
                        <a:p>
                          <a:r>
                            <a:rPr lang="en-US" dirty="0" smtClean="0"/>
                            <a:t>Implication</a:t>
                          </a:r>
                        </a:p>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𝒑</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𝒒</m:t>
                                </m:r>
                              </m:oMath>
                            </m:oMathPara>
                          </a14:m>
                          <a:endParaRPr lang="en-US" dirty="0"/>
                        </a:p>
                      </a:txBody>
                      <a:tcPr/>
                    </a:tc>
                    <a:tc>
                      <a:txBody>
                        <a:bodyPr/>
                        <a:lstStyle/>
                        <a:p>
                          <a:r>
                            <a:rPr lang="en-US" dirty="0" smtClean="0"/>
                            <a:t>If Sam is in the library, then Sam is reading.</a:t>
                          </a:r>
                          <a:endParaRPr lang="en-US" dirty="0"/>
                        </a:p>
                      </a:txBody>
                      <a:tcPr/>
                    </a:tc>
                  </a:tr>
                  <a:tr h="370840">
                    <a:tc>
                      <a:txBody>
                        <a:bodyPr/>
                        <a:lstStyle/>
                        <a:p>
                          <a:r>
                            <a:rPr lang="en-US" dirty="0" smtClean="0"/>
                            <a:t>Converse</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𝑝</m:t>
                                </m:r>
                              </m:oMath>
                            </m:oMathPara>
                          </a14:m>
                          <a:endParaRPr lang="en-US" dirty="0"/>
                        </a:p>
                      </a:txBody>
                      <a:tcPr/>
                    </a:tc>
                    <a:tc>
                      <a:txBody>
                        <a:bodyPr/>
                        <a:lstStyle/>
                        <a:p>
                          <a:r>
                            <a:rPr lang="en-US" dirty="0" smtClean="0"/>
                            <a:t>If Sam is reading, then Sam is in the library.</a:t>
                          </a:r>
                          <a:endParaRPr lang="en-US" dirty="0"/>
                        </a:p>
                      </a:txBody>
                      <a:tcPr/>
                    </a:tc>
                  </a:tr>
                  <a:tr h="370840">
                    <a:tc>
                      <a:txBody>
                        <a:bodyPr/>
                        <a:lstStyle/>
                        <a:p>
                          <a:r>
                            <a:rPr lang="en-US" dirty="0" smtClean="0"/>
                            <a:t>Inverse</a:t>
                          </a:r>
                        </a:p>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𝑝</m:t>
                                </m:r>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𝑞</m:t>
                                </m:r>
                              </m:oMath>
                            </m:oMathPara>
                          </a14:m>
                          <a:endParaRPr lang="en-US" dirty="0"/>
                        </a:p>
                      </a:txBody>
                      <a:tcPr/>
                    </a:tc>
                    <a:tc>
                      <a:txBody>
                        <a:bodyPr/>
                        <a:lstStyle/>
                        <a:p>
                          <a:r>
                            <a:rPr lang="en-US" dirty="0" smtClean="0"/>
                            <a:t>If Sam is not in the library, then Sam is not reading.</a:t>
                          </a:r>
                          <a:endParaRPr lang="en-US" dirty="0"/>
                        </a:p>
                      </a:txBody>
                      <a:tcPr/>
                    </a:tc>
                  </a:tr>
                  <a:tr h="370840">
                    <a:tc>
                      <a:txBody>
                        <a:bodyPr/>
                        <a:lstStyle/>
                        <a:p>
                          <a:r>
                            <a:rPr lang="en-US" dirty="0" smtClean="0"/>
                            <a:t>Contrapositive</a:t>
                          </a:r>
                        </a:p>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𝑞</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𝑝</m:t>
                                </m:r>
                              </m:oMath>
                            </m:oMathPara>
                          </a14:m>
                          <a:endParaRPr lang="en-US" dirty="0"/>
                        </a:p>
                      </a:txBody>
                      <a:tcPr/>
                    </a:tc>
                    <a:tc>
                      <a:txBody>
                        <a:bodyPr/>
                        <a:lstStyle/>
                        <a:p>
                          <a:r>
                            <a:rPr lang="en-US" dirty="0" smtClean="0"/>
                            <a:t>If Sam is not reading,</a:t>
                          </a:r>
                          <a:r>
                            <a:rPr lang="en-US" baseline="0" dirty="0" smtClean="0"/>
                            <a:t> then Sam is not in the library.</a:t>
                          </a:r>
                          <a:endParaRPr lang="en-US" dirty="0"/>
                        </a:p>
                      </a:txBody>
                      <a:tcPr/>
                    </a:tc>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3380864762"/>
                  </p:ext>
                </p:extLst>
              </p:nvPr>
            </p:nvGraphicFramePr>
            <p:xfrm>
              <a:off x="1069848" y="3612155"/>
              <a:ext cx="8128000" cy="2560320"/>
            </p:xfrm>
            <a:graphic>
              <a:graphicData uri="http://schemas.openxmlformats.org/drawingml/2006/table">
                <a:tbl>
                  <a:tblPr firstRow="1" bandRow="1">
                    <a:tableStyleId>{17292A2E-F333-43FB-9621-5CBBE7FDCDCB}</a:tableStyleId>
                  </a:tblPr>
                  <a:tblGrid>
                    <a:gridCol w="4064000"/>
                    <a:gridCol w="4064000"/>
                  </a:tblGrid>
                  <a:tr h="640080">
                    <a:tc>
                      <a:txBody>
                        <a:bodyPr/>
                        <a:lstStyle/>
                        <a:p>
                          <a:endParaRPr lang="en-US"/>
                        </a:p>
                      </a:txBody>
                      <a:tcPr>
                        <a:blipFill rotWithShape="0">
                          <a:blip r:embed="rId3"/>
                          <a:stretch>
                            <a:fillRect l="-150" t="-4762" r="-100150" b="-317143"/>
                          </a:stretch>
                        </a:blipFill>
                      </a:tcPr>
                    </a:tc>
                    <a:tc>
                      <a:txBody>
                        <a:bodyPr/>
                        <a:lstStyle/>
                        <a:p>
                          <a:r>
                            <a:rPr lang="en-US" dirty="0" smtClean="0"/>
                            <a:t>If Sam is in the library, then Sam is reading.</a:t>
                          </a:r>
                          <a:endParaRPr lang="en-US" dirty="0"/>
                        </a:p>
                      </a:txBody>
                      <a:tcPr/>
                    </a:tc>
                  </a:tr>
                  <a:tr h="640080">
                    <a:tc>
                      <a:txBody>
                        <a:bodyPr/>
                        <a:lstStyle/>
                        <a:p>
                          <a:endParaRPr lang="en-US"/>
                        </a:p>
                      </a:txBody>
                      <a:tcPr>
                        <a:blipFill rotWithShape="0">
                          <a:blip r:embed="rId3"/>
                          <a:stretch>
                            <a:fillRect l="-150" t="-103774" r="-100150" b="-214151"/>
                          </a:stretch>
                        </a:blipFill>
                      </a:tcPr>
                    </a:tc>
                    <a:tc>
                      <a:txBody>
                        <a:bodyPr/>
                        <a:lstStyle/>
                        <a:p>
                          <a:r>
                            <a:rPr lang="en-US" dirty="0" smtClean="0"/>
                            <a:t>If Sam is reading, then Sam is in the library.</a:t>
                          </a:r>
                          <a:endParaRPr lang="en-US" dirty="0"/>
                        </a:p>
                      </a:txBody>
                      <a:tcPr/>
                    </a:tc>
                  </a:tr>
                  <a:tr h="640080">
                    <a:tc>
                      <a:txBody>
                        <a:bodyPr/>
                        <a:lstStyle/>
                        <a:p>
                          <a:endParaRPr lang="en-US"/>
                        </a:p>
                      </a:txBody>
                      <a:tcPr>
                        <a:blipFill rotWithShape="0">
                          <a:blip r:embed="rId3"/>
                          <a:stretch>
                            <a:fillRect l="-150" t="-205714" r="-100150" b="-116190"/>
                          </a:stretch>
                        </a:blipFill>
                      </a:tcPr>
                    </a:tc>
                    <a:tc>
                      <a:txBody>
                        <a:bodyPr/>
                        <a:lstStyle/>
                        <a:p>
                          <a:r>
                            <a:rPr lang="en-US" dirty="0" smtClean="0"/>
                            <a:t>If Sam is not in the library, then Sam is not reading.</a:t>
                          </a:r>
                          <a:endParaRPr lang="en-US" dirty="0"/>
                        </a:p>
                      </a:txBody>
                      <a:tcPr/>
                    </a:tc>
                  </a:tr>
                  <a:tr h="640080">
                    <a:tc>
                      <a:txBody>
                        <a:bodyPr/>
                        <a:lstStyle/>
                        <a:p>
                          <a:endParaRPr lang="en-US"/>
                        </a:p>
                      </a:txBody>
                      <a:tcPr>
                        <a:blipFill rotWithShape="0">
                          <a:blip r:embed="rId3"/>
                          <a:stretch>
                            <a:fillRect l="-150" t="-305714" r="-100150" b="-16190"/>
                          </a:stretch>
                        </a:blipFill>
                      </a:tcPr>
                    </a:tc>
                    <a:tc>
                      <a:txBody>
                        <a:bodyPr/>
                        <a:lstStyle/>
                        <a:p>
                          <a:r>
                            <a:rPr lang="en-US" dirty="0" smtClean="0"/>
                            <a:t>If Sam is not reading,</a:t>
                          </a:r>
                          <a:r>
                            <a:rPr lang="en-US" baseline="0" dirty="0" smtClean="0"/>
                            <a:t> then Sam is not in the library.</a:t>
                          </a:r>
                          <a:endParaRPr lang="en-US" dirty="0"/>
                        </a:p>
                      </a:txBody>
                      <a:tcPr/>
                    </a:tc>
                  </a:tr>
                </a:tbl>
              </a:graphicData>
            </a:graphic>
          </p:graphicFrame>
        </mc:Fallback>
      </mc:AlternateContent>
      <p:sp>
        <p:nvSpPr>
          <p:cNvPr id="5" name="TextBox 4"/>
          <p:cNvSpPr txBox="1"/>
          <p:nvPr/>
        </p:nvSpPr>
        <p:spPr>
          <a:xfrm>
            <a:off x="9423918" y="3657600"/>
            <a:ext cx="2108719" cy="646331"/>
          </a:xfrm>
          <a:prstGeom prst="rect">
            <a:avLst/>
          </a:prstGeom>
          <a:noFill/>
        </p:spPr>
        <p:txBody>
          <a:bodyPr wrap="square" rtlCol="0">
            <a:spAutoFit/>
          </a:bodyPr>
          <a:lstStyle/>
          <a:p>
            <a:endParaRPr lang="en-US" dirty="0" smtClean="0"/>
          </a:p>
          <a:p>
            <a:endParaRPr lang="en-US" dirty="0"/>
          </a:p>
        </p:txBody>
      </p:sp>
      <p:sp>
        <p:nvSpPr>
          <p:cNvPr id="6" name="TextBox 5"/>
          <p:cNvSpPr txBox="1"/>
          <p:nvPr/>
        </p:nvSpPr>
        <p:spPr>
          <a:xfrm>
            <a:off x="9666514" y="4460033"/>
            <a:ext cx="2220686" cy="646331"/>
          </a:xfrm>
          <a:prstGeom prst="rect">
            <a:avLst/>
          </a:prstGeom>
          <a:noFill/>
        </p:spPr>
        <p:txBody>
          <a:bodyPr wrap="square" rtlCol="0">
            <a:spAutoFit/>
          </a:bodyPr>
          <a:lstStyle/>
          <a:p>
            <a:r>
              <a:rPr lang="en-US" dirty="0" smtClean="0"/>
              <a:t>Logically equivalent</a:t>
            </a:r>
            <a:endParaRPr lang="en-US" dirty="0"/>
          </a:p>
        </p:txBody>
      </p:sp>
      <p:cxnSp>
        <p:nvCxnSpPr>
          <p:cNvPr id="8" name="Straight Arrow Connector 7"/>
          <p:cNvCxnSpPr/>
          <p:nvPr/>
        </p:nvCxnSpPr>
        <p:spPr>
          <a:xfrm flipH="1" flipV="1">
            <a:off x="9237306" y="3825551"/>
            <a:ext cx="951723" cy="4783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9274629" y="5106364"/>
            <a:ext cx="1119673" cy="8092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9237306" y="4460033"/>
            <a:ext cx="429208" cy="18661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4" name="Straight Arrow Connector 13"/>
          <p:cNvCxnSpPr>
            <a:stCxn id="6" idx="1"/>
          </p:cNvCxnSpPr>
          <p:nvPr/>
        </p:nvCxnSpPr>
        <p:spPr>
          <a:xfrm flipH="1">
            <a:off x="9237306" y="4783199"/>
            <a:ext cx="429208" cy="32316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815692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a:t>
            </a:r>
            <a:endParaRPr lang="en-US" dirty="0"/>
          </a:p>
        </p:txBody>
      </p:sp>
      <p:sp>
        <p:nvSpPr>
          <p:cNvPr id="3" name="Content Placeholder 2"/>
          <p:cNvSpPr>
            <a:spLocks noGrp="1"/>
          </p:cNvSpPr>
          <p:nvPr>
            <p:ph idx="1"/>
          </p:nvPr>
        </p:nvSpPr>
        <p:spPr/>
        <p:txBody>
          <a:bodyPr/>
          <a:lstStyle/>
          <a:p>
            <a:r>
              <a:rPr lang="en-US" dirty="0" smtClean="0"/>
              <a:t>P.248 #  1-4 every other letter, 5, 6</a:t>
            </a:r>
            <a:endParaRPr lang="en-US" dirty="0"/>
          </a:p>
        </p:txBody>
      </p:sp>
    </p:spTree>
    <p:extLst>
      <p:ext uri="{BB962C8B-B14F-4D97-AF65-F5344CB8AC3E}">
        <p14:creationId xmlns:p14="http://schemas.microsoft.com/office/powerpoint/2010/main" val="27106555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8F:  Valid Arguments</a:t>
            </a:r>
            <a:endParaRPr lang="en-US" dirty="0"/>
          </a:p>
        </p:txBody>
      </p:sp>
      <p:sp>
        <p:nvSpPr>
          <p:cNvPr id="3" name="Content Placeholder 2"/>
          <p:cNvSpPr>
            <a:spLocks noGrp="1"/>
          </p:cNvSpPr>
          <p:nvPr>
            <p:ph idx="1"/>
          </p:nvPr>
        </p:nvSpPr>
        <p:spPr/>
        <p:txBody>
          <a:bodyPr/>
          <a:lstStyle/>
          <a:p>
            <a:r>
              <a:rPr lang="en-US" dirty="0" smtClean="0"/>
              <a:t>Argument is made up of a set of propositions, called the premise, that leads to a conclusion.</a:t>
            </a:r>
          </a:p>
          <a:p>
            <a:r>
              <a:rPr lang="en-US" dirty="0" smtClean="0"/>
              <a:t>Argument is usually indicated by a word such as “therefore” or “hence”</a:t>
            </a:r>
          </a:p>
          <a:p>
            <a:r>
              <a:rPr lang="en-US" dirty="0" smtClean="0"/>
              <a:t>Example:  If George is at the beach, then he is getting sunburnt.                    	       George is at the beach.  </a:t>
            </a:r>
          </a:p>
          <a:p>
            <a:pPr marL="0" indent="0">
              <a:buNone/>
            </a:pPr>
            <a:r>
              <a:rPr lang="en-US" i="1" dirty="0" smtClean="0"/>
              <a:t>	       Therefore</a:t>
            </a:r>
            <a:r>
              <a:rPr lang="en-US" dirty="0" smtClean="0"/>
              <a:t>, George is getting sunburnt.</a:t>
            </a:r>
            <a:endParaRPr lang="en-US" dirty="0"/>
          </a:p>
        </p:txBody>
      </p:sp>
    </p:spTree>
    <p:extLst>
      <p:ext uri="{BB962C8B-B14F-4D97-AF65-F5344CB8AC3E}">
        <p14:creationId xmlns:p14="http://schemas.microsoft.com/office/powerpoint/2010/main" val="26976032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smtClean="0"/>
                  <a:t>If </a:t>
                </a:r>
                <a:r>
                  <a:rPr lang="en-US" dirty="0"/>
                  <a:t>George is at the beach, then he is getting sunburnt.   </a:t>
                </a:r>
                <a:r>
                  <a:rPr lang="en-US" dirty="0" smtClean="0"/>
                  <a:t>	</a:t>
                </a:r>
                <a:r>
                  <a:rPr lang="en-US" dirty="0" smtClean="0">
                    <a:solidFill>
                      <a:srgbClr val="FF0000"/>
                    </a:solidFill>
                  </a:rPr>
                  <a:t>Premise</a:t>
                </a:r>
                <a:r>
                  <a:rPr lang="en-US" dirty="0" smtClean="0"/>
                  <a:t>                 </a:t>
                </a:r>
                <a:r>
                  <a:rPr lang="en-US" dirty="0"/>
                  <a:t>	       George is at the beach.  </a:t>
                </a:r>
                <a:r>
                  <a:rPr lang="en-US" dirty="0" smtClean="0"/>
                  <a:t>				</a:t>
                </a:r>
                <a:r>
                  <a:rPr lang="en-US" dirty="0" smtClean="0">
                    <a:solidFill>
                      <a:srgbClr val="FF0000"/>
                    </a:solidFill>
                  </a:rPr>
                  <a:t>Premise</a:t>
                </a:r>
                <a:endParaRPr lang="en-US" dirty="0">
                  <a:solidFill>
                    <a:srgbClr val="FF0000"/>
                  </a:solidFill>
                </a:endParaRPr>
              </a:p>
              <a:p>
                <a:pPr marL="0" indent="0">
                  <a:buNone/>
                </a:pPr>
                <a:r>
                  <a:rPr lang="en-US" i="1" dirty="0" smtClean="0"/>
                  <a:t>Therefore</a:t>
                </a:r>
                <a:r>
                  <a:rPr lang="en-US" dirty="0"/>
                  <a:t>, George is getting sunburnt</a:t>
                </a:r>
                <a:r>
                  <a:rPr lang="en-US" dirty="0" smtClean="0"/>
                  <a:t>.			</a:t>
                </a:r>
                <a:r>
                  <a:rPr lang="en-US" b="1" dirty="0" smtClean="0">
                    <a:solidFill>
                      <a:srgbClr val="002060"/>
                    </a:solidFill>
                  </a:rPr>
                  <a:t>Conclusion</a:t>
                </a:r>
              </a:p>
              <a:p>
                <a:pPr marL="0" indent="0">
                  <a:buNone/>
                </a:pPr>
                <a:endParaRPr lang="en-US" b="1" dirty="0">
                  <a:solidFill>
                    <a:srgbClr val="002060"/>
                  </a:solidFill>
                </a:endParaRPr>
              </a:p>
              <a:p>
                <a:pPr marL="0" indent="0">
                  <a:buNone/>
                </a:pPr>
                <a14:m>
                  <m:oMathPara xmlns:m="http://schemas.openxmlformats.org/officeDocument/2006/math">
                    <m:oMathParaPr>
                      <m:jc m:val="centerGroup"/>
                    </m:oMathParaPr>
                    <m:oMath xmlns:m="http://schemas.openxmlformats.org/officeDocument/2006/math">
                      <m:r>
                        <a:rPr lang="en-US" b="1" i="1" smtClean="0">
                          <a:solidFill>
                            <a:srgbClr val="002060"/>
                          </a:solidFill>
                          <a:latin typeface="Cambria Math" panose="02040503050406030204" pitchFamily="18" charset="0"/>
                        </a:rPr>
                        <m:t>𝒑</m:t>
                      </m:r>
                      <m:r>
                        <a:rPr lang="en-US" b="1" i="1" smtClean="0">
                          <a:solidFill>
                            <a:srgbClr val="002060"/>
                          </a:solidFill>
                          <a:latin typeface="Cambria Math" panose="02040503050406030204" pitchFamily="18" charset="0"/>
                          <a:ea typeface="Cambria Math" panose="02040503050406030204" pitchFamily="18" charset="0"/>
                        </a:rPr>
                        <m:t>⇒</m:t>
                      </m:r>
                      <m:r>
                        <a:rPr lang="en-US" b="1" i="1" smtClean="0">
                          <a:solidFill>
                            <a:srgbClr val="002060"/>
                          </a:solidFill>
                          <a:latin typeface="Cambria Math" panose="02040503050406030204" pitchFamily="18" charset="0"/>
                          <a:ea typeface="Cambria Math" panose="02040503050406030204" pitchFamily="18" charset="0"/>
                        </a:rPr>
                        <m:t>𝒒</m:t>
                      </m:r>
                    </m:oMath>
                  </m:oMathPara>
                </a14:m>
                <a:endParaRPr lang="en-US" b="1" dirty="0" smtClean="0">
                  <a:solidFill>
                    <a:srgbClr val="002060"/>
                  </a:solidFill>
                  <a:ea typeface="Cambria Math" panose="02040503050406030204" pitchFamily="18" charset="0"/>
                </a:endParaRPr>
              </a:p>
              <a:p>
                <a:pPr marL="0" indent="0">
                  <a:buNone/>
                </a:pPr>
                <a:r>
                  <a:rPr lang="en-US" b="1" dirty="0" smtClean="0">
                    <a:solidFill>
                      <a:srgbClr val="002060"/>
                    </a:solidFill>
                  </a:rPr>
                  <a:t>					      p</a:t>
                </a:r>
              </a:p>
              <a:p>
                <a:pPr marL="0" indent="0">
                  <a:buNone/>
                </a:pPr>
                <a:r>
                  <a:rPr lang="en-US" b="1" dirty="0">
                    <a:solidFill>
                      <a:srgbClr val="002060"/>
                    </a:solidFill>
                  </a:rPr>
                  <a:t>	</a:t>
                </a:r>
                <a:r>
                  <a:rPr lang="en-US" b="1" dirty="0" smtClean="0">
                    <a:solidFill>
                      <a:srgbClr val="002060"/>
                    </a:solidFill>
                  </a:rPr>
                  <a:t>				      q</a:t>
                </a:r>
                <a:endParaRPr lang="en-US" b="1" dirty="0">
                  <a:solidFill>
                    <a:srgbClr val="002060"/>
                  </a:solidFill>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667" t="-1504"/>
                </a:stretch>
              </a:blipFill>
            </p:spPr>
            <p:txBody>
              <a:bodyPr/>
              <a:lstStyle/>
              <a:p>
                <a:r>
                  <a:rPr lang="en-US">
                    <a:noFill/>
                  </a:rPr>
                  <a:t> </a:t>
                </a:r>
              </a:p>
            </p:txBody>
          </p:sp>
        </mc:Fallback>
      </mc:AlternateContent>
      <p:cxnSp>
        <p:nvCxnSpPr>
          <p:cNvPr id="5" name="Straight Connector 4"/>
          <p:cNvCxnSpPr/>
          <p:nvPr/>
        </p:nvCxnSpPr>
        <p:spPr>
          <a:xfrm flipV="1">
            <a:off x="1069848" y="2743200"/>
            <a:ext cx="6954479" cy="55984"/>
          </a:xfrm>
          <a:prstGeom prst="line">
            <a:avLst/>
          </a:prstGeom>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a:xfrm>
            <a:off x="5542384" y="4366727"/>
            <a:ext cx="1324947" cy="0"/>
          </a:xfrm>
          <a:prstGeom prst="line">
            <a:avLst/>
          </a:prstGeom>
        </p:spPr>
        <p:style>
          <a:lnRef idx="2">
            <a:schemeClr val="accent4"/>
          </a:lnRef>
          <a:fillRef idx="0">
            <a:schemeClr val="accent4"/>
          </a:fillRef>
          <a:effectRef idx="1">
            <a:schemeClr val="accent4"/>
          </a:effectRef>
          <a:fontRef idx="minor">
            <a:schemeClr val="tx1"/>
          </a:fontRef>
        </p:style>
      </p:cxnSp>
      <p:sp>
        <p:nvSpPr>
          <p:cNvPr id="10" name="TextBox 9"/>
          <p:cNvSpPr txBox="1"/>
          <p:nvPr/>
        </p:nvSpPr>
        <p:spPr>
          <a:xfrm>
            <a:off x="6867331" y="3601616"/>
            <a:ext cx="2239347" cy="523220"/>
          </a:xfrm>
          <a:prstGeom prst="rect">
            <a:avLst/>
          </a:prstGeom>
          <a:noFill/>
        </p:spPr>
        <p:txBody>
          <a:bodyPr wrap="square" rtlCol="0">
            <a:spAutoFit/>
          </a:bodyPr>
          <a:lstStyle/>
          <a:p>
            <a:r>
              <a:rPr lang="en-US" sz="2800" dirty="0" smtClean="0">
                <a:solidFill>
                  <a:srgbClr val="FF0000"/>
                </a:solidFill>
              </a:rPr>
              <a:t>Premise</a:t>
            </a:r>
            <a:endParaRPr lang="en-US" sz="2800" dirty="0">
              <a:solidFill>
                <a:srgbClr val="FF0000"/>
              </a:solidFill>
            </a:endParaRPr>
          </a:p>
        </p:txBody>
      </p:sp>
      <p:sp>
        <p:nvSpPr>
          <p:cNvPr id="11" name="TextBox 10"/>
          <p:cNvSpPr txBox="1"/>
          <p:nvPr/>
        </p:nvSpPr>
        <p:spPr>
          <a:xfrm>
            <a:off x="6885992" y="4408648"/>
            <a:ext cx="1754155" cy="400110"/>
          </a:xfrm>
          <a:prstGeom prst="rect">
            <a:avLst/>
          </a:prstGeom>
          <a:noFill/>
        </p:spPr>
        <p:txBody>
          <a:bodyPr wrap="square" rtlCol="0">
            <a:spAutoFit/>
          </a:bodyPr>
          <a:lstStyle/>
          <a:p>
            <a:r>
              <a:rPr lang="en-US" sz="2000" b="1" dirty="0" smtClean="0">
                <a:solidFill>
                  <a:srgbClr val="002060"/>
                </a:solidFill>
              </a:rPr>
              <a:t>Conclusion</a:t>
            </a:r>
            <a:endParaRPr lang="en-US" sz="2000" b="1" dirty="0">
              <a:solidFill>
                <a:srgbClr val="002060"/>
              </a:solidFill>
            </a:endParaRPr>
          </a:p>
        </p:txBody>
      </p:sp>
    </p:spTree>
    <p:extLst>
      <p:ext uri="{BB962C8B-B14F-4D97-AF65-F5344CB8AC3E}">
        <p14:creationId xmlns:p14="http://schemas.microsoft.com/office/powerpoint/2010/main" val="39603814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Truth Table for Valid Argument</a:t>
            </a:r>
            <a:endParaRPr lang="en-US" dirty="0"/>
          </a:p>
        </p:txBody>
      </p:sp>
      <mc:AlternateContent xmlns:mc="http://schemas.openxmlformats.org/markup-compatibility/2006">
        <mc:Choice xmlns:a14="http://schemas.microsoft.com/office/drawing/2010/main" Requires="a14">
          <p:graphicFrame>
            <p:nvGraphicFramePr>
              <p:cNvPr id="4" name="Content Placeholder 3"/>
              <p:cNvGraphicFramePr>
                <a:graphicFrameLocks noGrp="1"/>
              </p:cNvGraphicFramePr>
              <p:nvPr>
                <p:ph idx="1"/>
                <p:extLst>
                  <p:ext uri="{D42A27DB-BD31-4B8C-83A1-F6EECF244321}">
                    <p14:modId xmlns:p14="http://schemas.microsoft.com/office/powerpoint/2010/main" val="1707115455"/>
                  </p:ext>
                </p:extLst>
              </p:nvPr>
            </p:nvGraphicFramePr>
            <p:xfrm>
              <a:off x="1069975" y="2120900"/>
              <a:ext cx="10058400" cy="1854200"/>
            </p:xfrm>
            <a:graphic>
              <a:graphicData uri="http://schemas.openxmlformats.org/drawingml/2006/table">
                <a:tbl>
                  <a:tblPr firstRow="1" bandRow="1">
                    <a:tableStyleId>{5C22544A-7EE6-4342-B048-85BDC9FD1C3A}</a:tableStyleId>
                  </a:tblPr>
                  <a:tblGrid>
                    <a:gridCol w="2011680"/>
                    <a:gridCol w="2011680"/>
                    <a:gridCol w="2011680"/>
                    <a:gridCol w="2011680"/>
                    <a:gridCol w="2011680"/>
                  </a:tblGrid>
                  <a:tr h="370840">
                    <a:tc>
                      <a:txBody>
                        <a:bodyPr/>
                        <a:lstStyle/>
                        <a:p>
                          <a:r>
                            <a:rPr lang="en-US" dirty="0" smtClean="0"/>
                            <a:t>p </a:t>
                          </a:r>
                          <a:endParaRPr lang="en-US" dirty="0"/>
                        </a:p>
                      </a:txBody>
                      <a:tcPr/>
                    </a:tc>
                    <a:tc>
                      <a:txBody>
                        <a:bodyPr/>
                        <a:lstStyle/>
                        <a:p>
                          <a:r>
                            <a:rPr lang="en-US" dirty="0" smtClean="0"/>
                            <a:t>q </a:t>
                          </a:r>
                          <a:endParaRPr lang="en-US" dirty="0"/>
                        </a:p>
                      </a:txBody>
                      <a:tcPr/>
                    </a:tc>
                    <a:tc>
                      <a:txBody>
                        <a:bodyPr/>
                        <a:lstStyle/>
                        <a:p>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𝒑</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𝒒</m:t>
                                </m:r>
                              </m:oMath>
                            </m:oMathPara>
                          </a14:m>
                          <a:endParaRPr lang="en-US" dirty="0"/>
                        </a:p>
                      </a:txBody>
                      <a:tcPr/>
                    </a:tc>
                    <a:tc>
                      <a:txBody>
                        <a:bodyPr/>
                        <a:lstStyle/>
                        <a:p>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r>
                                      <a:rPr lang="en-US" b="1" i="1" smtClean="0">
                                        <a:latin typeface="Cambria Math" panose="02040503050406030204" pitchFamily="18" charset="0"/>
                                      </a:rPr>
                                      <m:t>𝒑</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𝒒</m:t>
                                    </m:r>
                                  </m:e>
                                </m:d>
                                <m:r>
                                  <a:rPr lang="en-US" b="1" i="1" smtClean="0">
                                    <a:latin typeface="Cambria Math" panose="02040503050406030204" pitchFamily="18" charset="0"/>
                                  </a:rPr>
                                  <m:t>^</m:t>
                                </m:r>
                                <m:r>
                                  <a:rPr lang="en-US" b="1" i="1" smtClean="0">
                                    <a:latin typeface="Cambria Math" panose="02040503050406030204" pitchFamily="18" charset="0"/>
                                  </a:rPr>
                                  <m:t>𝒑</m:t>
                                </m:r>
                              </m:oMath>
                            </m:oMathPara>
                          </a14:m>
                          <a:endParaRPr lang="en-US" dirty="0"/>
                        </a:p>
                      </a:txBody>
                      <a:tcPr/>
                    </a:tc>
                    <a:tc>
                      <a:txBody>
                        <a:bodyPr/>
                        <a:lstStyle/>
                        <a:p>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r>
                                      <a:rPr lang="en-US" b="1" i="1" smtClean="0">
                                        <a:latin typeface="Cambria Math" panose="02040503050406030204" pitchFamily="18" charset="0"/>
                                      </a:rPr>
                                      <m:t>𝒑</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𝒒</m:t>
                                    </m:r>
                                  </m:e>
                                </m:d>
                                <m:r>
                                  <a:rPr lang="en-US" b="1" i="1" smtClean="0">
                                    <a:latin typeface="Cambria Math" panose="02040503050406030204" pitchFamily="18" charset="0"/>
                                  </a:rPr>
                                  <m:t>^</m:t>
                                </m:r>
                                <m:r>
                                  <a:rPr lang="en-US" b="1" i="1" smtClean="0">
                                    <a:latin typeface="Cambria Math" panose="02040503050406030204" pitchFamily="18" charset="0"/>
                                  </a:rPr>
                                  <m:t>𝒑</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𝒒</m:t>
                                </m:r>
                              </m:oMath>
                            </m:oMathPara>
                          </a14:m>
                          <a:endParaRPr lang="en-US" dirty="0"/>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mc:Choice>
        <mc:Fallback>
          <p:graphicFrame>
            <p:nvGraphicFramePr>
              <p:cNvPr id="4" name="Content Placeholder 3"/>
              <p:cNvGraphicFramePr>
                <a:graphicFrameLocks noGrp="1"/>
              </p:cNvGraphicFramePr>
              <p:nvPr>
                <p:ph idx="1"/>
                <p:extLst>
                  <p:ext uri="{D42A27DB-BD31-4B8C-83A1-F6EECF244321}">
                    <p14:modId xmlns:p14="http://schemas.microsoft.com/office/powerpoint/2010/main" val="1707115455"/>
                  </p:ext>
                </p:extLst>
              </p:nvPr>
            </p:nvGraphicFramePr>
            <p:xfrm>
              <a:off x="1069975" y="2120900"/>
              <a:ext cx="10058400" cy="1854200"/>
            </p:xfrm>
            <a:graphic>
              <a:graphicData uri="http://schemas.openxmlformats.org/drawingml/2006/table">
                <a:tbl>
                  <a:tblPr firstRow="1" bandRow="1">
                    <a:tableStyleId>{5C22544A-7EE6-4342-B048-85BDC9FD1C3A}</a:tableStyleId>
                  </a:tblPr>
                  <a:tblGrid>
                    <a:gridCol w="2011680"/>
                    <a:gridCol w="2011680"/>
                    <a:gridCol w="2011680"/>
                    <a:gridCol w="2011680"/>
                    <a:gridCol w="2011680"/>
                  </a:tblGrid>
                  <a:tr h="370840">
                    <a:tc>
                      <a:txBody>
                        <a:bodyPr/>
                        <a:lstStyle/>
                        <a:p>
                          <a:r>
                            <a:rPr lang="en-US" dirty="0" smtClean="0"/>
                            <a:t>p </a:t>
                          </a:r>
                          <a:endParaRPr lang="en-US" dirty="0"/>
                        </a:p>
                      </a:txBody>
                      <a:tcPr/>
                    </a:tc>
                    <a:tc>
                      <a:txBody>
                        <a:bodyPr/>
                        <a:lstStyle/>
                        <a:p>
                          <a:r>
                            <a:rPr lang="en-US" dirty="0" smtClean="0"/>
                            <a:t>q </a:t>
                          </a:r>
                          <a:endParaRPr lang="en-US" dirty="0"/>
                        </a:p>
                      </a:txBody>
                      <a:tcPr/>
                    </a:tc>
                    <a:tc>
                      <a:txBody>
                        <a:bodyPr/>
                        <a:lstStyle/>
                        <a:p>
                          <a:endParaRPr lang="en-US"/>
                        </a:p>
                      </a:txBody>
                      <a:tcPr>
                        <a:blipFill rotWithShape="0">
                          <a:blip r:embed="rId2"/>
                          <a:stretch>
                            <a:fillRect l="-199698" t="-8197" r="-200604" b="-404918"/>
                          </a:stretch>
                        </a:blipFill>
                      </a:tcPr>
                    </a:tc>
                    <a:tc>
                      <a:txBody>
                        <a:bodyPr/>
                        <a:lstStyle/>
                        <a:p>
                          <a:endParaRPr lang="en-US"/>
                        </a:p>
                      </a:txBody>
                      <a:tcPr>
                        <a:blipFill rotWithShape="0">
                          <a:blip r:embed="rId2"/>
                          <a:stretch>
                            <a:fillRect l="-300606" t="-8197" r="-101212" b="-404918"/>
                          </a:stretch>
                        </a:blipFill>
                      </a:tcPr>
                    </a:tc>
                    <a:tc>
                      <a:txBody>
                        <a:bodyPr/>
                        <a:lstStyle/>
                        <a:p>
                          <a:endParaRPr lang="en-US"/>
                        </a:p>
                      </a:txBody>
                      <a:tcPr>
                        <a:blipFill rotWithShape="0">
                          <a:blip r:embed="rId2"/>
                          <a:stretch>
                            <a:fillRect l="-400606" t="-8197" r="-1212" b="-404918"/>
                          </a:stretch>
                        </a:blipFill>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mc:Fallback>
      </mc:AlternateContent>
      <p:sp>
        <p:nvSpPr>
          <p:cNvPr id="6" name="TextBox 5"/>
          <p:cNvSpPr txBox="1"/>
          <p:nvPr/>
        </p:nvSpPr>
        <p:spPr>
          <a:xfrm>
            <a:off x="7968343" y="4572000"/>
            <a:ext cx="3159905" cy="1015663"/>
          </a:xfrm>
          <a:prstGeom prst="rect">
            <a:avLst/>
          </a:prstGeom>
          <a:noFill/>
        </p:spPr>
        <p:txBody>
          <a:bodyPr wrap="square" rtlCol="0">
            <a:spAutoFit/>
          </a:bodyPr>
          <a:lstStyle/>
          <a:p>
            <a:r>
              <a:rPr lang="en-US" sz="2000" b="1" dirty="0" smtClean="0">
                <a:solidFill>
                  <a:srgbClr val="6666FF"/>
                </a:solidFill>
              </a:rPr>
              <a:t>If it is a tautology, then it is a valid argument.</a:t>
            </a:r>
            <a:endParaRPr lang="en-US" sz="2000" b="1" dirty="0">
              <a:solidFill>
                <a:srgbClr val="6666FF"/>
              </a:solidFill>
            </a:endParaRPr>
          </a:p>
        </p:txBody>
      </p:sp>
    </p:spTree>
    <p:extLst>
      <p:ext uri="{BB962C8B-B14F-4D97-AF65-F5344CB8AC3E}">
        <p14:creationId xmlns:p14="http://schemas.microsoft.com/office/powerpoint/2010/main" val="3681381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Propositions</a:t>
            </a:r>
            <a:endParaRPr lang="en-US" dirty="0"/>
          </a:p>
        </p:txBody>
      </p:sp>
      <p:sp>
        <p:nvSpPr>
          <p:cNvPr id="3" name="Content Placeholder 2"/>
          <p:cNvSpPr>
            <a:spLocks noGrp="1"/>
          </p:cNvSpPr>
          <p:nvPr>
            <p:ph idx="1"/>
          </p:nvPr>
        </p:nvSpPr>
        <p:spPr/>
        <p:txBody>
          <a:bodyPr/>
          <a:lstStyle/>
          <a:p>
            <a:r>
              <a:rPr lang="en-US" dirty="0" smtClean="0"/>
              <a:t>No comments that are subjective</a:t>
            </a:r>
          </a:p>
          <a:p>
            <a:pPr lvl="1"/>
            <a:r>
              <a:rPr lang="en-US" dirty="0" smtClean="0"/>
              <a:t>Green is a nice color</a:t>
            </a:r>
          </a:p>
          <a:p>
            <a:r>
              <a:rPr lang="en-US" dirty="0" smtClean="0"/>
              <a:t>May be indeterminate:  answer different for different people</a:t>
            </a:r>
          </a:p>
          <a:p>
            <a:pPr lvl="1"/>
            <a:r>
              <a:rPr lang="en-US" dirty="0" smtClean="0"/>
              <a:t>Your father is 50 years old.</a:t>
            </a:r>
          </a:p>
          <a:p>
            <a:r>
              <a:rPr lang="en-US" dirty="0" smtClean="0"/>
              <a:t>Truth Value:  whether a proposition is true/false</a:t>
            </a:r>
            <a:endParaRPr lang="en-US" dirty="0"/>
          </a:p>
        </p:txBody>
      </p:sp>
    </p:spTree>
    <p:extLst>
      <p:ext uri="{BB962C8B-B14F-4D97-AF65-F5344CB8AC3E}">
        <p14:creationId xmlns:p14="http://schemas.microsoft.com/office/powerpoint/2010/main" val="2647611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783211"/>
            <a:ext cx="10058400" cy="1609344"/>
          </a:xfrm>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dirty="0" smtClean="0"/>
              <a:t>Determine the validity of the following argument:</a:t>
            </a:r>
          </a:p>
          <a:p>
            <a:pPr lvl="1"/>
            <a:r>
              <a:rPr lang="en-US" dirty="0" smtClean="0"/>
              <a:t>If a triangle has three sides, then 2 + 4 = 7.</a:t>
            </a:r>
          </a:p>
          <a:p>
            <a:pPr lvl="1"/>
            <a:r>
              <a:rPr lang="en-US" dirty="0" smtClean="0"/>
              <a:t>2 + 4 = 7</a:t>
            </a:r>
          </a:p>
          <a:p>
            <a:pPr lvl="1"/>
            <a:r>
              <a:rPr lang="en-US" dirty="0" smtClean="0"/>
              <a:t>Hence, a triangle has three sides.</a:t>
            </a:r>
          </a:p>
          <a:p>
            <a:pPr marL="274320" lvl="1" indent="0">
              <a:buNone/>
            </a:pPr>
            <a:endParaRPr lang="en-US" dirty="0"/>
          </a:p>
        </p:txBody>
      </p:sp>
      <p:sp>
        <p:nvSpPr>
          <p:cNvPr id="4" name="TextBox 3"/>
          <p:cNvSpPr txBox="1"/>
          <p:nvPr/>
        </p:nvSpPr>
        <p:spPr>
          <a:xfrm>
            <a:off x="8546841" y="410547"/>
            <a:ext cx="3023118" cy="3046988"/>
          </a:xfrm>
          <a:prstGeom prst="rect">
            <a:avLst/>
          </a:prstGeom>
          <a:noFill/>
        </p:spPr>
        <p:txBody>
          <a:bodyPr wrap="square" rtlCol="0">
            <a:spAutoFit/>
          </a:bodyPr>
          <a:lstStyle/>
          <a:p>
            <a:r>
              <a:rPr lang="en-US" sz="2400" b="1" dirty="0" smtClean="0">
                <a:solidFill>
                  <a:srgbClr val="FF66CC"/>
                </a:solidFill>
                <a:latin typeface="MV Boli" panose="02000500030200090000" pitchFamily="2" charset="0"/>
                <a:cs typeface="MV Boli" panose="02000500030200090000" pitchFamily="2" charset="0"/>
              </a:rPr>
              <a:t>The validity of an argument is not related to the actual truth values of the propositions within it.  Doesn’t matter that q is clearly false.</a:t>
            </a:r>
            <a:endParaRPr lang="en-US" sz="2400" b="1" dirty="0">
              <a:solidFill>
                <a:srgbClr val="FF66CC"/>
              </a:solidFill>
              <a:latin typeface="MV Boli" panose="02000500030200090000" pitchFamily="2" charset="0"/>
              <a:cs typeface="MV Boli" panose="02000500030200090000" pitchFamily="2" charset="0"/>
            </a:endParaRPr>
          </a:p>
        </p:txBody>
      </p:sp>
      <mc:AlternateContent xmlns:mc="http://schemas.openxmlformats.org/markup-compatibility/2006">
        <mc:Choice xmlns:a14="http://schemas.microsoft.com/office/drawing/2010/main" Requires="a14">
          <p:graphicFrame>
            <p:nvGraphicFramePr>
              <p:cNvPr id="5" name="Table 4"/>
              <p:cNvGraphicFramePr>
                <a:graphicFrameLocks noGrp="1"/>
              </p:cNvGraphicFramePr>
              <p:nvPr>
                <p:extLst>
                  <p:ext uri="{D42A27DB-BD31-4B8C-83A1-F6EECF244321}">
                    <p14:modId xmlns:p14="http://schemas.microsoft.com/office/powerpoint/2010/main" val="2102217276"/>
                  </p:ext>
                </p:extLst>
              </p:nvPr>
            </p:nvGraphicFramePr>
            <p:xfrm>
              <a:off x="1546808" y="4318000"/>
              <a:ext cx="8128000" cy="2123440"/>
            </p:xfrm>
            <a:graphic>
              <a:graphicData uri="http://schemas.openxmlformats.org/drawingml/2006/table">
                <a:tbl>
                  <a:tblPr firstRow="1" bandRow="1">
                    <a:tableStyleId>{5C22544A-7EE6-4342-B048-85BDC9FD1C3A}</a:tableStyleId>
                  </a:tblPr>
                  <a:tblGrid>
                    <a:gridCol w="953796"/>
                    <a:gridCol w="1007706"/>
                    <a:gridCol w="1380931"/>
                    <a:gridCol w="1623526"/>
                    <a:gridCol w="3162041"/>
                  </a:tblGrid>
                  <a:tr h="370840">
                    <a:tc>
                      <a:txBody>
                        <a:bodyPr/>
                        <a:lstStyle/>
                        <a:p>
                          <a:r>
                            <a:rPr lang="en-US" dirty="0" smtClean="0"/>
                            <a:t>p </a:t>
                          </a:r>
                          <a:endParaRPr lang="en-US" dirty="0"/>
                        </a:p>
                      </a:txBody>
                      <a:tcPr/>
                    </a:tc>
                    <a:tc>
                      <a:txBody>
                        <a:bodyPr/>
                        <a:lstStyle/>
                        <a:p>
                          <a:r>
                            <a:rPr lang="en-US" dirty="0" smtClean="0"/>
                            <a:t>q</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𝒑</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𝒒</m:t>
                                </m:r>
                              </m:oMath>
                            </m:oMathPara>
                          </a14:m>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r>
                                      <a:rPr lang="en-US" b="1" i="1" smtClean="0">
                                        <a:latin typeface="Cambria Math" panose="02040503050406030204" pitchFamily="18" charset="0"/>
                                      </a:rPr>
                                      <m:t>𝒑</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𝒒</m:t>
                                    </m:r>
                                  </m:e>
                                </m:d>
                                <m:r>
                                  <a:rPr lang="en-US" b="1" i="1" smtClean="0">
                                    <a:latin typeface="Cambria Math" panose="02040503050406030204" pitchFamily="18" charset="0"/>
                                  </a:rPr>
                                  <m:t>^</m:t>
                                </m:r>
                                <m:r>
                                  <a:rPr lang="en-US" b="1" i="1" smtClean="0">
                                    <a:latin typeface="Cambria Math" panose="02040503050406030204" pitchFamily="18" charset="0"/>
                                  </a:rPr>
                                  <m:t>𝒒</m:t>
                                </m:r>
                              </m:oMath>
                            </m:oMathPara>
                          </a14:m>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r>
                                      <a:rPr lang="en-US" b="1" i="1" smtClean="0">
                                        <a:latin typeface="Cambria Math" panose="02040503050406030204" pitchFamily="18" charset="0"/>
                                      </a:rPr>
                                      <m:t>𝒑</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𝒒</m:t>
                                    </m:r>
                                  </m:e>
                                </m:d>
                                <m:r>
                                  <a:rPr lang="en-US" b="1" i="1" smtClean="0">
                                    <a:latin typeface="Cambria Math" panose="02040503050406030204" pitchFamily="18" charset="0"/>
                                  </a:rPr>
                                  <m:t>^</m:t>
                                </m:r>
                                <m:r>
                                  <a:rPr lang="en-US" b="1" i="1" smtClean="0">
                                    <a:latin typeface="Cambria Math" panose="02040503050406030204" pitchFamily="18" charset="0"/>
                                  </a:rPr>
                                  <m:t>𝒒</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𝒑</m:t>
                                </m:r>
                              </m:oMath>
                            </m:oMathPara>
                          </a14:m>
                          <a:endParaRPr lang="en-US" dirty="0"/>
                        </a:p>
                        <a:p>
                          <a:endParaRPr lang="en-US" dirty="0"/>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mc:Choice>
        <mc:Fallback>
          <p:graphicFrame>
            <p:nvGraphicFramePr>
              <p:cNvPr id="5" name="Table 4"/>
              <p:cNvGraphicFramePr>
                <a:graphicFrameLocks noGrp="1"/>
              </p:cNvGraphicFramePr>
              <p:nvPr>
                <p:extLst>
                  <p:ext uri="{D42A27DB-BD31-4B8C-83A1-F6EECF244321}">
                    <p14:modId xmlns:p14="http://schemas.microsoft.com/office/powerpoint/2010/main" val="2102217276"/>
                  </p:ext>
                </p:extLst>
              </p:nvPr>
            </p:nvGraphicFramePr>
            <p:xfrm>
              <a:off x="1546808" y="4318000"/>
              <a:ext cx="8128000" cy="2123440"/>
            </p:xfrm>
            <a:graphic>
              <a:graphicData uri="http://schemas.openxmlformats.org/drawingml/2006/table">
                <a:tbl>
                  <a:tblPr firstRow="1" bandRow="1">
                    <a:tableStyleId>{5C22544A-7EE6-4342-B048-85BDC9FD1C3A}</a:tableStyleId>
                  </a:tblPr>
                  <a:tblGrid>
                    <a:gridCol w="953796"/>
                    <a:gridCol w="1007706"/>
                    <a:gridCol w="1380931"/>
                    <a:gridCol w="1623526"/>
                    <a:gridCol w="3162041"/>
                  </a:tblGrid>
                  <a:tr h="640080">
                    <a:tc>
                      <a:txBody>
                        <a:bodyPr/>
                        <a:lstStyle/>
                        <a:p>
                          <a:r>
                            <a:rPr lang="en-US" dirty="0" smtClean="0"/>
                            <a:t>p </a:t>
                          </a:r>
                          <a:endParaRPr lang="en-US" dirty="0"/>
                        </a:p>
                      </a:txBody>
                      <a:tcPr/>
                    </a:tc>
                    <a:tc>
                      <a:txBody>
                        <a:bodyPr/>
                        <a:lstStyle/>
                        <a:p>
                          <a:r>
                            <a:rPr lang="en-US" dirty="0" smtClean="0"/>
                            <a:t>q</a:t>
                          </a:r>
                          <a:endParaRPr lang="en-US" dirty="0"/>
                        </a:p>
                      </a:txBody>
                      <a:tcPr/>
                    </a:tc>
                    <a:tc>
                      <a:txBody>
                        <a:bodyPr/>
                        <a:lstStyle/>
                        <a:p>
                          <a:endParaRPr lang="en-US"/>
                        </a:p>
                      </a:txBody>
                      <a:tcPr>
                        <a:blipFill rotWithShape="0">
                          <a:blip r:embed="rId2"/>
                          <a:stretch>
                            <a:fillRect l="-142291" t="-4762" r="-348018" b="-234286"/>
                          </a:stretch>
                        </a:blipFill>
                      </a:tcPr>
                    </a:tc>
                    <a:tc>
                      <a:txBody>
                        <a:bodyPr/>
                        <a:lstStyle/>
                        <a:p>
                          <a:endParaRPr lang="en-US"/>
                        </a:p>
                      </a:txBody>
                      <a:tcPr>
                        <a:blipFill rotWithShape="0">
                          <a:blip r:embed="rId2"/>
                          <a:stretch>
                            <a:fillRect l="-205993" t="-4762" r="-195880" b="-234286"/>
                          </a:stretch>
                        </a:blipFill>
                      </a:tcPr>
                    </a:tc>
                    <a:tc>
                      <a:txBody>
                        <a:bodyPr/>
                        <a:lstStyle/>
                        <a:p>
                          <a:endParaRPr lang="en-US"/>
                        </a:p>
                      </a:txBody>
                      <a:tcPr>
                        <a:blipFill rotWithShape="0">
                          <a:blip r:embed="rId2"/>
                          <a:stretch>
                            <a:fillRect l="-157418" t="-4762" r="-771" b="-234286"/>
                          </a:stretch>
                        </a:blipFill>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mc:Fallback>
      </mc:AlternateContent>
    </p:spTree>
    <p:extLst>
      <p:ext uri="{BB962C8B-B14F-4D97-AF65-F5344CB8AC3E}">
        <p14:creationId xmlns:p14="http://schemas.microsoft.com/office/powerpoint/2010/main" val="2541128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a:t>
            </a:r>
            <a:endParaRPr lang="en-US" dirty="0"/>
          </a:p>
        </p:txBody>
      </p:sp>
      <p:sp>
        <p:nvSpPr>
          <p:cNvPr id="3" name="Content Placeholder 2"/>
          <p:cNvSpPr>
            <a:spLocks noGrp="1"/>
          </p:cNvSpPr>
          <p:nvPr>
            <p:ph idx="1"/>
          </p:nvPr>
        </p:nvSpPr>
        <p:spPr/>
        <p:txBody>
          <a:bodyPr/>
          <a:lstStyle/>
          <a:p>
            <a:r>
              <a:rPr lang="en-US" dirty="0" smtClean="0"/>
              <a:t>P. 251 # 1-6</a:t>
            </a:r>
            <a:endParaRPr lang="en-US" dirty="0"/>
          </a:p>
        </p:txBody>
      </p:sp>
    </p:spTree>
    <p:extLst>
      <p:ext uri="{BB962C8B-B14F-4D97-AF65-F5344CB8AC3E}">
        <p14:creationId xmlns:p14="http://schemas.microsoft.com/office/powerpoint/2010/main" val="23390312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Syllogisms</a:t>
            </a:r>
            <a:endParaRPr lang="en-US" dirty="0"/>
          </a:p>
        </p:txBody>
      </p:sp>
      <p:sp>
        <p:nvSpPr>
          <p:cNvPr id="3" name="Content Placeholder 2"/>
          <p:cNvSpPr>
            <a:spLocks noGrp="1"/>
          </p:cNvSpPr>
          <p:nvPr>
            <p:ph idx="1"/>
          </p:nvPr>
        </p:nvSpPr>
        <p:spPr/>
        <p:txBody>
          <a:bodyPr/>
          <a:lstStyle/>
          <a:p>
            <a:r>
              <a:rPr lang="en-US" dirty="0" smtClean="0"/>
              <a:t>An argument with three lines.  The third line is to be the logical conclusion from the first two lines.</a:t>
            </a:r>
          </a:p>
          <a:p>
            <a:r>
              <a:rPr lang="en-US" dirty="0" smtClean="0"/>
              <a:t>Example:  </a:t>
            </a:r>
          </a:p>
          <a:p>
            <a:pPr marL="274320" lvl="1" indent="0">
              <a:buNone/>
            </a:pPr>
            <a:r>
              <a:rPr lang="en-US" dirty="0" smtClean="0"/>
              <a:t>	If I had wings like a seagull I could fly.</a:t>
            </a:r>
          </a:p>
          <a:p>
            <a:pPr marL="274320" lvl="1" indent="0">
              <a:buNone/>
            </a:pPr>
            <a:r>
              <a:rPr lang="en-US" dirty="0"/>
              <a:t>	</a:t>
            </a:r>
            <a:r>
              <a:rPr lang="en-US" dirty="0" smtClean="0"/>
              <a:t>I have wings like a seagull.</a:t>
            </a:r>
          </a:p>
          <a:p>
            <a:pPr marL="274320" lvl="1" indent="0">
              <a:buNone/>
            </a:pPr>
            <a:r>
              <a:rPr lang="en-US" dirty="0"/>
              <a:t>	</a:t>
            </a:r>
            <a:r>
              <a:rPr lang="en-US" dirty="0" smtClean="0"/>
              <a:t>Therefore, I can fly.</a:t>
            </a:r>
          </a:p>
          <a:p>
            <a:pPr marL="274320" lvl="1" indent="0">
              <a:buNone/>
            </a:pPr>
            <a:r>
              <a:rPr lang="en-US" dirty="0"/>
              <a:t>	</a:t>
            </a:r>
          </a:p>
        </p:txBody>
      </p:sp>
    </p:spTree>
    <p:extLst>
      <p:ext uri="{BB962C8B-B14F-4D97-AF65-F5344CB8AC3E}">
        <p14:creationId xmlns:p14="http://schemas.microsoft.com/office/powerpoint/2010/main" val="16479114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0"/>
            <a:ext cx="10058400" cy="933061"/>
          </a:xfrm>
        </p:spPr>
        <p:txBody>
          <a:bodyPr>
            <a:normAutofit/>
          </a:bodyPr>
          <a:lstStyle/>
          <a:p>
            <a:r>
              <a:rPr lang="en-US" sz="4400" dirty="0" smtClean="0"/>
              <a:t>Arguments with Three Propositions</a:t>
            </a:r>
            <a:endParaRPr lang="en-US" sz="4400" dirty="0"/>
          </a:p>
        </p:txBody>
      </p:sp>
      <p:sp>
        <p:nvSpPr>
          <p:cNvPr id="3" name="Content Placeholder 2"/>
          <p:cNvSpPr>
            <a:spLocks noGrp="1"/>
          </p:cNvSpPr>
          <p:nvPr>
            <p:ph idx="1"/>
          </p:nvPr>
        </p:nvSpPr>
        <p:spPr>
          <a:xfrm>
            <a:off x="223934" y="933061"/>
            <a:ext cx="6904653" cy="4050792"/>
          </a:xfrm>
        </p:spPr>
        <p:txBody>
          <a:bodyPr/>
          <a:lstStyle/>
          <a:p>
            <a:r>
              <a:rPr lang="en-US" dirty="0" smtClean="0"/>
              <a:t>Determine the validity of the following argument:</a:t>
            </a:r>
          </a:p>
          <a:p>
            <a:pPr marL="0" indent="0">
              <a:buNone/>
            </a:pPr>
            <a:r>
              <a:rPr lang="en-US" sz="1800" dirty="0"/>
              <a:t>	</a:t>
            </a:r>
            <a:r>
              <a:rPr lang="en-US" sz="1800" dirty="0" smtClean="0"/>
              <a:t>If x is a natural number, then x is an integer. </a:t>
            </a:r>
          </a:p>
          <a:p>
            <a:pPr marL="0" indent="0">
              <a:buNone/>
            </a:pPr>
            <a:r>
              <a:rPr lang="en-US" sz="1800" dirty="0"/>
              <a:t>	</a:t>
            </a:r>
            <a:r>
              <a:rPr lang="en-US" sz="1800" dirty="0" smtClean="0"/>
              <a:t>If x is an integer, then x is rational. </a:t>
            </a:r>
          </a:p>
          <a:p>
            <a:pPr marL="0" indent="0">
              <a:buNone/>
            </a:pPr>
            <a:r>
              <a:rPr lang="en-US" sz="1800" dirty="0" smtClean="0"/>
              <a:t>	Therefore, if x is a natural number, then x is 	rational. </a:t>
            </a:r>
          </a:p>
          <a:p>
            <a:pPr marL="0" indent="0">
              <a:buNone/>
            </a:pPr>
            <a:r>
              <a:rPr lang="en-US" dirty="0" smtClean="0"/>
              <a:t>p:</a:t>
            </a:r>
          </a:p>
          <a:p>
            <a:pPr marL="0" indent="0">
              <a:buNone/>
            </a:pPr>
            <a:r>
              <a:rPr lang="en-US" dirty="0" smtClean="0"/>
              <a:t>q:</a:t>
            </a:r>
          </a:p>
          <a:p>
            <a:pPr marL="0" indent="0">
              <a:buNone/>
            </a:pPr>
            <a:r>
              <a:rPr lang="en-US" dirty="0" smtClean="0"/>
              <a:t>r: </a:t>
            </a:r>
          </a:p>
        </p:txBody>
      </p:sp>
      <p:graphicFrame>
        <p:nvGraphicFramePr>
          <p:cNvPr id="4" name="Table 3"/>
          <p:cNvGraphicFramePr>
            <a:graphicFrameLocks noGrp="1"/>
          </p:cNvGraphicFramePr>
          <p:nvPr>
            <p:extLst>
              <p:ext uri="{D42A27DB-BD31-4B8C-83A1-F6EECF244321}">
                <p14:modId xmlns:p14="http://schemas.microsoft.com/office/powerpoint/2010/main" val="3993240637"/>
              </p:ext>
            </p:extLst>
          </p:nvPr>
        </p:nvGraphicFramePr>
        <p:xfrm>
          <a:off x="3033768" y="2924332"/>
          <a:ext cx="8929633" cy="3708400"/>
        </p:xfrm>
        <a:graphic>
          <a:graphicData uri="http://schemas.openxmlformats.org/drawingml/2006/table">
            <a:tbl>
              <a:tblPr firstRow="1" bandRow="1">
                <a:tableStyleId>{5C22544A-7EE6-4342-B048-85BDC9FD1C3A}</a:tableStyleId>
              </a:tblPr>
              <a:tblGrid>
                <a:gridCol w="594033"/>
                <a:gridCol w="616449"/>
                <a:gridCol w="479460"/>
                <a:gridCol w="1438382"/>
                <a:gridCol w="1301392"/>
                <a:gridCol w="2267509"/>
                <a:gridCol w="1116204"/>
                <a:gridCol w="1116204"/>
              </a:tblGrid>
              <a:tr h="370840">
                <a:tc>
                  <a:txBody>
                    <a:bodyPr/>
                    <a:lstStyle/>
                    <a:p>
                      <a:r>
                        <a:rPr lang="en-US" dirty="0" smtClean="0"/>
                        <a:t>p </a:t>
                      </a:r>
                      <a:endParaRPr lang="en-US" dirty="0"/>
                    </a:p>
                  </a:txBody>
                  <a:tcPr/>
                </a:tc>
                <a:tc>
                  <a:txBody>
                    <a:bodyPr/>
                    <a:lstStyle/>
                    <a:p>
                      <a:r>
                        <a:rPr lang="en-US" dirty="0" smtClean="0"/>
                        <a:t>q </a:t>
                      </a:r>
                      <a:endParaRPr lang="en-US" dirty="0"/>
                    </a:p>
                  </a:txBody>
                  <a:tcPr/>
                </a:tc>
                <a:tc>
                  <a:txBody>
                    <a:bodyPr/>
                    <a:lstStyle/>
                    <a:p>
                      <a:r>
                        <a:rPr lang="en-US" dirty="0" smtClean="0"/>
                        <a:t>r </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7527261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a:t>
            </a:r>
            <a:endParaRPr lang="en-US" dirty="0"/>
          </a:p>
        </p:txBody>
      </p:sp>
      <p:sp>
        <p:nvSpPr>
          <p:cNvPr id="3" name="Content Placeholder 2"/>
          <p:cNvSpPr>
            <a:spLocks noGrp="1"/>
          </p:cNvSpPr>
          <p:nvPr>
            <p:ph idx="1"/>
          </p:nvPr>
        </p:nvSpPr>
        <p:spPr/>
        <p:txBody>
          <a:bodyPr/>
          <a:lstStyle/>
          <a:p>
            <a:r>
              <a:rPr lang="en-US" dirty="0" smtClean="0"/>
              <a:t>P. </a:t>
            </a:r>
            <a:r>
              <a:rPr lang="en-US" smtClean="0"/>
              <a:t>253-254 #1-5</a:t>
            </a:r>
            <a:endParaRPr lang="en-US"/>
          </a:p>
        </p:txBody>
      </p:sp>
    </p:spTree>
    <p:extLst>
      <p:ext uri="{BB962C8B-B14F-4D97-AF65-F5344CB8AC3E}">
        <p14:creationId xmlns:p14="http://schemas.microsoft.com/office/powerpoint/2010/main" val="12893920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Which of the following statements are propositions?  If they are propositions, are they true, false, or indeterminate?</a:t>
                </a:r>
              </a:p>
              <a:p>
                <a:pPr lvl="1"/>
                <a14:m>
                  <m:oMath xmlns:m="http://schemas.openxmlformats.org/officeDocument/2006/math">
                    <m:r>
                      <a:rPr lang="en-US" sz="2000" b="0" i="1" smtClean="0">
                        <a:latin typeface="Cambria Math" panose="02040503050406030204" pitchFamily="18" charset="0"/>
                      </a:rPr>
                      <m:t>20</m:t>
                    </m:r>
                    <m:r>
                      <a:rPr lang="en-US" sz="2000" b="0" i="1" smtClean="0">
                        <a:latin typeface="Cambria Math" panose="02040503050406030204" pitchFamily="18" charset="0"/>
                        <a:ea typeface="Cambria Math" panose="02040503050406030204" pitchFamily="18" charset="0"/>
                      </a:rPr>
                      <m:t>÷4=80</m:t>
                    </m:r>
                  </m:oMath>
                </a14:m>
                <a:endParaRPr lang="en-US" sz="2000" dirty="0" smtClean="0"/>
              </a:p>
              <a:p>
                <a:pPr lvl="1"/>
                <a:endParaRPr lang="en-US" sz="2000" dirty="0" smtClean="0"/>
              </a:p>
              <a:p>
                <a:pPr lvl="1"/>
                <a:r>
                  <a:rPr lang="en-US" sz="2000" dirty="0" smtClean="0"/>
                  <a:t>25 x 8 = 200</a:t>
                </a:r>
              </a:p>
              <a:p>
                <a:pPr lvl="1"/>
                <a:endParaRPr lang="en-US" sz="2000" dirty="0" smtClean="0"/>
              </a:p>
              <a:p>
                <a:pPr lvl="1"/>
                <a:r>
                  <a:rPr lang="en-US" sz="2000" dirty="0" smtClean="0"/>
                  <a:t>Where is my pen?</a:t>
                </a:r>
              </a:p>
              <a:p>
                <a:pPr lvl="1"/>
                <a:endParaRPr lang="en-US" sz="2000" dirty="0" smtClean="0"/>
              </a:p>
              <a:p>
                <a:pPr lvl="1"/>
                <a:r>
                  <a:rPr lang="en-US" sz="2400" dirty="0" smtClean="0"/>
                  <a:t>Your eyes are blue.</a:t>
                </a: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303" t="-1504"/>
                </a:stretch>
              </a:blipFill>
            </p:spPr>
            <p:txBody>
              <a:bodyPr/>
              <a:lstStyle/>
              <a:p>
                <a:r>
                  <a:rPr lang="en-US">
                    <a:noFill/>
                  </a:rPr>
                  <a:t> </a:t>
                </a:r>
              </a:p>
            </p:txBody>
          </p:sp>
        </mc:Fallback>
      </mc:AlternateContent>
    </p:spTree>
    <p:extLst>
      <p:ext uri="{BB962C8B-B14F-4D97-AF65-F5344CB8AC3E}">
        <p14:creationId xmlns:p14="http://schemas.microsoft.com/office/powerpoint/2010/main" val="4242608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Proposition Notation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We use the letters p, q and r to represent propositions.</a:t>
                </a:r>
              </a:p>
              <a:p>
                <a:r>
                  <a:rPr lang="en-US" dirty="0" smtClean="0"/>
                  <a:t>Example:  p:  It always rains on Tuesdays.</a:t>
                </a:r>
              </a:p>
              <a:p>
                <a:pPr marL="548640" lvl="2" indent="0">
                  <a:buNone/>
                </a:pPr>
                <a:r>
                  <a:rPr lang="en-US" sz="2000" dirty="0" smtClean="0"/>
                  <a:t>            q:  37 + 9 = 46</a:t>
                </a:r>
              </a:p>
              <a:p>
                <a:pPr marL="548640" lvl="2" indent="0">
                  <a:buNone/>
                </a:pPr>
                <a:r>
                  <a:rPr lang="en-US" sz="2000" dirty="0"/>
                  <a:t>	 </a:t>
                </a:r>
                <a:r>
                  <a:rPr lang="en-US" sz="2000" dirty="0" smtClean="0"/>
                  <a:t>       r:  x is an even number</a:t>
                </a:r>
              </a:p>
              <a:p>
                <a:r>
                  <a:rPr lang="en-US" sz="2400" dirty="0" smtClean="0"/>
                  <a:t>Negation:  if the proposition is p, then its negation is “not p”</a:t>
                </a:r>
              </a:p>
              <a:p>
                <a:pPr lvl="1"/>
                <a:r>
                  <a:rPr lang="en-US" sz="2200" dirty="0" smtClean="0"/>
                  <a:t>Written as </a:t>
                </a:r>
                <a14:m>
                  <m:oMath xmlns:m="http://schemas.openxmlformats.org/officeDocument/2006/math">
                    <m:r>
                      <a:rPr lang="en-US" sz="2200" i="1" smtClean="0">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𝑝</m:t>
                    </m:r>
                  </m:oMath>
                </a14:m>
                <a:endParaRPr lang="en-US" sz="2200" dirty="0" smtClean="0"/>
              </a:p>
              <a:p>
                <a:pPr lvl="1"/>
                <a:r>
                  <a:rPr lang="en-US" sz="2200" dirty="0" smtClean="0"/>
                  <a:t>Opposite truth value of p</a:t>
                </a:r>
              </a:p>
              <a:p>
                <a:pPr lvl="1"/>
                <a:endParaRPr lang="en-US" sz="2200" dirty="0" smtClean="0"/>
              </a:p>
              <a:p>
                <a:pPr marL="274320" lvl="1" indent="0">
                  <a:buNone/>
                </a:pPr>
                <a:r>
                  <a:rPr lang="en-US" sz="2200" dirty="0" smtClean="0"/>
                  <a:t> </a:t>
                </a:r>
              </a:p>
              <a:p>
                <a:pPr marL="548640" lvl="2" indent="0">
                  <a:buNone/>
                </a:pPr>
                <a:endParaRPr lang="en-US" sz="20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545" t="-1504"/>
                </a:stretch>
              </a:blipFill>
            </p:spPr>
            <p:txBody>
              <a:bodyPr/>
              <a:lstStyle/>
              <a:p>
                <a:r>
                  <a:rPr lang="en-US">
                    <a:noFill/>
                  </a:rPr>
                  <a:t> </a:t>
                </a:r>
              </a:p>
            </p:txBody>
          </p:sp>
        </mc:Fallback>
      </mc:AlternateContent>
    </p:spTree>
    <p:extLst>
      <p:ext uri="{BB962C8B-B14F-4D97-AF65-F5344CB8AC3E}">
        <p14:creationId xmlns:p14="http://schemas.microsoft.com/office/powerpoint/2010/main" val="4077093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p:  It is raining.</a:t>
                </a:r>
              </a:p>
              <a:p>
                <a:r>
                  <a:rPr lang="en-US" dirty="0" smtClean="0"/>
                  <a:t>Negation of p:  It is not raining.</a:t>
                </a:r>
              </a:p>
              <a:p>
                <a:endParaRPr lang="en-US" dirty="0"/>
              </a:p>
              <a:p>
                <a:r>
                  <a:rPr lang="en-US" dirty="0" smtClean="0"/>
                  <a:t>If p is true, then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𝑝</m:t>
                    </m:r>
                  </m:oMath>
                </a14:m>
                <a:r>
                  <a:rPr lang="en-US" dirty="0" smtClean="0"/>
                  <a:t> </a:t>
                </a:r>
                <a:r>
                  <a:rPr lang="en-US" smtClean="0"/>
                  <a:t>is false.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303" t="-15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4015034095"/>
                  </p:ext>
                </p:extLst>
              </p:nvPr>
            </p:nvGraphicFramePr>
            <p:xfrm>
              <a:off x="7072603" y="2093976"/>
              <a:ext cx="3199364" cy="1112520"/>
            </p:xfrm>
            <a:graphic>
              <a:graphicData uri="http://schemas.openxmlformats.org/drawingml/2006/table">
                <a:tbl>
                  <a:tblPr firstRow="1" bandRow="1">
                    <a:tableStyleId>{E929F9F4-4A8F-4326-A1B4-22849713DDAB}</a:tableStyleId>
                  </a:tblPr>
                  <a:tblGrid>
                    <a:gridCol w="1599682"/>
                    <a:gridCol w="1599682"/>
                  </a:tblGrid>
                  <a:tr h="370840">
                    <a:tc>
                      <a:txBody>
                        <a:bodyPr/>
                        <a:lstStyle/>
                        <a:p>
                          <a:pPr algn="ctr"/>
                          <a:r>
                            <a:rPr lang="en-US" dirty="0" smtClean="0"/>
                            <a:t>P</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m:t>
                                </m:r>
                                <m:r>
                                  <a:rPr lang="en-US" smtClean="0">
                                    <a:latin typeface="Cambria Math" panose="02040503050406030204" pitchFamily="18" charset="0"/>
                                  </a:rPr>
                                  <m:t>𝒑</m:t>
                                </m:r>
                              </m:oMath>
                            </m:oMathPara>
                          </a14:m>
                          <a:endParaRPr lang="en-US" dirty="0"/>
                        </a:p>
                      </a:txBody>
                      <a:tcPr/>
                    </a:tc>
                  </a:tr>
                  <a:tr h="370840">
                    <a:tc>
                      <a:txBody>
                        <a:bodyPr/>
                        <a:lstStyle/>
                        <a:p>
                          <a:pPr algn="ctr"/>
                          <a:endParaRPr lang="en-US" dirty="0"/>
                        </a:p>
                      </a:txBody>
                      <a:tcPr/>
                    </a:tc>
                    <a:tc>
                      <a:txBody>
                        <a:bodyPr/>
                        <a:lstStyle/>
                        <a:p>
                          <a:pPr algn="ctr"/>
                          <a:endParaRPr lang="en-US"/>
                        </a:p>
                      </a:txBody>
                      <a:tcPr/>
                    </a:tc>
                  </a:tr>
                  <a:tr h="370840">
                    <a:tc>
                      <a:txBody>
                        <a:bodyPr/>
                        <a:lstStyle/>
                        <a:p>
                          <a:pPr algn="ctr"/>
                          <a:endParaRPr lang="en-US"/>
                        </a:p>
                      </a:txBody>
                      <a:tcPr/>
                    </a:tc>
                    <a:tc>
                      <a:txBody>
                        <a:bodyPr/>
                        <a:lstStyle/>
                        <a:p>
                          <a:pPr algn="ctr"/>
                          <a:endParaRPr lang="en-US" dirty="0"/>
                        </a:p>
                      </a:txBody>
                      <a:tcPr/>
                    </a:tc>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4015034095"/>
                  </p:ext>
                </p:extLst>
              </p:nvPr>
            </p:nvGraphicFramePr>
            <p:xfrm>
              <a:off x="7072603" y="2093976"/>
              <a:ext cx="3199364" cy="1112520"/>
            </p:xfrm>
            <a:graphic>
              <a:graphicData uri="http://schemas.openxmlformats.org/drawingml/2006/table">
                <a:tbl>
                  <a:tblPr firstRow="1" bandRow="1">
                    <a:tableStyleId>{E929F9F4-4A8F-4326-A1B4-22849713DDAB}</a:tableStyleId>
                  </a:tblPr>
                  <a:tblGrid>
                    <a:gridCol w="1599682"/>
                    <a:gridCol w="1599682"/>
                  </a:tblGrid>
                  <a:tr h="370840">
                    <a:tc>
                      <a:txBody>
                        <a:bodyPr/>
                        <a:lstStyle/>
                        <a:p>
                          <a:pPr algn="ctr"/>
                          <a:r>
                            <a:rPr lang="en-US" dirty="0" smtClean="0"/>
                            <a:t>P</a:t>
                          </a:r>
                          <a:endParaRPr lang="en-US" dirty="0"/>
                        </a:p>
                      </a:txBody>
                      <a:tcPr/>
                    </a:tc>
                    <a:tc>
                      <a:txBody>
                        <a:bodyPr/>
                        <a:lstStyle/>
                        <a:p>
                          <a:endParaRPr lang="en-US"/>
                        </a:p>
                      </a:txBody>
                      <a:tcPr>
                        <a:blipFill rotWithShape="0">
                          <a:blip r:embed="rId3"/>
                          <a:stretch>
                            <a:fillRect l="-100000" t="-8197" r="-760" b="-200000"/>
                          </a:stretch>
                        </a:blipFill>
                      </a:tcPr>
                    </a:tc>
                  </a:tr>
                  <a:tr h="370840">
                    <a:tc>
                      <a:txBody>
                        <a:bodyPr/>
                        <a:lstStyle/>
                        <a:p>
                          <a:pPr algn="ctr"/>
                          <a:endParaRPr lang="en-US" dirty="0"/>
                        </a:p>
                      </a:txBody>
                      <a:tcPr/>
                    </a:tc>
                    <a:tc>
                      <a:txBody>
                        <a:bodyPr/>
                        <a:lstStyle/>
                        <a:p>
                          <a:pPr algn="ctr"/>
                          <a:endParaRPr lang="en-US"/>
                        </a:p>
                      </a:txBody>
                      <a:tcPr/>
                    </a:tc>
                  </a:tr>
                  <a:tr h="370840">
                    <a:tc>
                      <a:txBody>
                        <a:bodyPr/>
                        <a:lstStyle/>
                        <a:p>
                          <a:pPr algn="ctr"/>
                          <a:endParaRPr lang="en-US"/>
                        </a:p>
                      </a:txBody>
                      <a:tcPr/>
                    </a:tc>
                    <a:tc>
                      <a:txBody>
                        <a:bodyPr/>
                        <a:lstStyle/>
                        <a:p>
                          <a:pPr algn="ctr"/>
                          <a:endParaRPr lang="en-US" dirty="0"/>
                        </a:p>
                      </a:txBody>
                      <a:tcPr/>
                    </a:tc>
                  </a:tr>
                </a:tbl>
              </a:graphicData>
            </a:graphic>
          </p:graphicFrame>
        </mc:Fallback>
      </mc:AlternateContent>
    </p:spTree>
    <p:extLst>
      <p:ext uri="{BB962C8B-B14F-4D97-AF65-F5344CB8AC3E}">
        <p14:creationId xmlns:p14="http://schemas.microsoft.com/office/powerpoint/2010/main" val="3555972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Find the negation of:</a:t>
                </a:r>
              </a:p>
              <a:p>
                <a:pPr marL="617220" lvl="1" indent="-342900">
                  <a:buAutoNum type="alphaLcPeriod"/>
                </a:pPr>
                <a:r>
                  <a:rPr lang="en-US" dirty="0" smtClean="0"/>
                  <a:t>X is a dog for x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smtClean="0"/>
                  <a:t>{dogs, cats}</a:t>
                </a:r>
              </a:p>
              <a:p>
                <a:pPr marL="617220" lvl="1" indent="-342900">
                  <a:buAutoNum type="alphaLcPeriod"/>
                </a:pPr>
                <a14:m>
                  <m:oMath xmlns:m="http://schemas.openxmlformats.org/officeDocument/2006/math">
                    <m:r>
                      <a:rPr lang="en-US" b="0" i="1" smtClean="0">
                        <a:latin typeface="Cambria Math" panose="02040503050406030204" pitchFamily="18" charset="0"/>
                      </a:rPr>
                      <m:t>𝑥</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2 </m:t>
                    </m:r>
                    <m:r>
                      <a:rPr lang="en-US" b="0" i="1" smtClean="0">
                        <a:latin typeface="Cambria Math" panose="02040503050406030204" pitchFamily="18" charset="0"/>
                        <a:ea typeface="Cambria Math" panose="02040503050406030204" pitchFamily="18" charset="0"/>
                      </a:rPr>
                      <m:t>𝑓𝑜𝑟</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ℕ</m:t>
                    </m:r>
                  </m:oMath>
                </a14:m>
                <a:endParaRPr lang="en-US" b="0" dirty="0" smtClean="0">
                  <a:ea typeface="Cambria Math" panose="02040503050406030204" pitchFamily="18" charset="0"/>
                </a:endParaRPr>
              </a:p>
              <a:p>
                <a:pPr marL="617220" lvl="1" indent="-342900">
                  <a:buAutoNum type="alphaLcPeriod"/>
                </a:pP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≥2 </m:t>
                    </m:r>
                    <m:r>
                      <a:rPr lang="en-US" b="0" i="1" smtClean="0">
                        <a:latin typeface="Cambria Math" panose="02040503050406030204" pitchFamily="18" charset="0"/>
                        <a:ea typeface="Cambria Math" panose="02040503050406030204" pitchFamily="18" charset="0"/>
                      </a:rPr>
                      <m:t>𝑓𝑜𝑟</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ℤ</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303" t="-1504"/>
                </a:stretch>
              </a:blipFill>
            </p:spPr>
            <p:txBody>
              <a:bodyPr/>
              <a:lstStyle/>
              <a:p>
                <a:r>
                  <a:rPr lang="en-US">
                    <a:noFill/>
                  </a:rPr>
                  <a:t> </a:t>
                </a:r>
              </a:p>
            </p:txBody>
          </p:sp>
        </mc:Fallback>
      </mc:AlternateContent>
    </p:spTree>
    <p:extLst>
      <p:ext uri="{BB962C8B-B14F-4D97-AF65-F5344CB8AC3E}">
        <p14:creationId xmlns:p14="http://schemas.microsoft.com/office/powerpoint/2010/main" val="3854296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a:t>
            </a:r>
            <a:endParaRPr lang="en-US" dirty="0"/>
          </a:p>
        </p:txBody>
      </p:sp>
      <p:sp>
        <p:nvSpPr>
          <p:cNvPr id="3" name="Content Placeholder 2"/>
          <p:cNvSpPr>
            <a:spLocks noGrp="1"/>
          </p:cNvSpPr>
          <p:nvPr>
            <p:ph idx="1"/>
          </p:nvPr>
        </p:nvSpPr>
        <p:spPr/>
        <p:txBody>
          <a:bodyPr/>
          <a:lstStyle/>
          <a:p>
            <a:r>
              <a:rPr lang="en-US" dirty="0" smtClean="0"/>
              <a:t>P. 233 #1-5</a:t>
            </a:r>
            <a:endParaRPr lang="en-US" dirty="0"/>
          </a:p>
        </p:txBody>
      </p:sp>
    </p:spTree>
    <p:extLst>
      <p:ext uri="{BB962C8B-B14F-4D97-AF65-F5344CB8AC3E}">
        <p14:creationId xmlns:p14="http://schemas.microsoft.com/office/powerpoint/2010/main" val="32701631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fontScheme name="Wood 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man Old Style" panose="02050604050505020204"/>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8E89CD47-BF55-4DDE-B823-2283AA7E7695}"/>
    </a:ext>
  </a:extLst>
</a:theme>
</file>

<file path=docProps/app.xml><?xml version="1.0" encoding="utf-8"?>
<Properties xmlns="http://schemas.openxmlformats.org/officeDocument/2006/extended-properties" xmlns:vt="http://schemas.openxmlformats.org/officeDocument/2006/docPropsVTypes">
  <Template>Wood Type</Template>
  <TotalTime>1670</TotalTime>
  <Words>1645</Words>
  <Application>Microsoft Office PowerPoint</Application>
  <PresentationFormat>Widescreen</PresentationFormat>
  <Paragraphs>428</Paragraphs>
  <Slides>44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Bookman Old Style</vt:lpstr>
      <vt:lpstr>Broadway</vt:lpstr>
      <vt:lpstr>Cambria Math</vt:lpstr>
      <vt:lpstr>Century Gothic</vt:lpstr>
      <vt:lpstr>MV Boli</vt:lpstr>
      <vt:lpstr>Wingdings</vt:lpstr>
      <vt:lpstr>Wood Type</vt:lpstr>
      <vt:lpstr>Chapter 8:  Logic</vt:lpstr>
      <vt:lpstr>Opening Problem</vt:lpstr>
      <vt:lpstr>Propositions:  a statement that is true or false.</vt:lpstr>
      <vt:lpstr>Propositions</vt:lpstr>
      <vt:lpstr>Example</vt:lpstr>
      <vt:lpstr>Proposition Notation</vt:lpstr>
      <vt:lpstr>Example </vt:lpstr>
      <vt:lpstr>Example</vt:lpstr>
      <vt:lpstr>Assignment</vt:lpstr>
      <vt:lpstr>Negation and Venn Diagram</vt:lpstr>
      <vt:lpstr>Example</vt:lpstr>
      <vt:lpstr>Assignment</vt:lpstr>
      <vt:lpstr>8B:  Compound Propositions</vt:lpstr>
      <vt:lpstr>Disjunction-- or</vt:lpstr>
      <vt:lpstr>Exclusive Disjunction</vt:lpstr>
      <vt:lpstr>Example</vt:lpstr>
      <vt:lpstr>Assignment</vt:lpstr>
      <vt:lpstr>8C:  Truth Tables and Logical Equivalence</vt:lpstr>
      <vt:lpstr>Example</vt:lpstr>
      <vt:lpstr>Tautology and Logical Contradiction</vt:lpstr>
      <vt:lpstr>Example</vt:lpstr>
      <vt:lpstr>Logical Equivalence:  if two propositions have the same truth table column</vt:lpstr>
      <vt:lpstr>Assignment</vt:lpstr>
      <vt:lpstr>Truth Tables for Three Propositions</vt:lpstr>
      <vt:lpstr>Example </vt:lpstr>
      <vt:lpstr>Assignmment</vt:lpstr>
      <vt:lpstr>8D:  Implication and Equivalence</vt:lpstr>
      <vt:lpstr>The Truth Table For Implication</vt:lpstr>
      <vt:lpstr>Truth Table for p⇒q</vt:lpstr>
      <vt:lpstr>Equivalence</vt:lpstr>
      <vt:lpstr>Truth Table for Equivalence</vt:lpstr>
      <vt:lpstr>Assignment</vt:lpstr>
      <vt:lpstr>8E:  Converse, Inverse and Contrapositive</vt:lpstr>
      <vt:lpstr>Inverse:  not</vt:lpstr>
      <vt:lpstr>Contrapositive:  ¬q⟹¬p</vt:lpstr>
      <vt:lpstr>Assignment</vt:lpstr>
      <vt:lpstr>8F:  Valid Arguments</vt:lpstr>
      <vt:lpstr>Example</vt:lpstr>
      <vt:lpstr>Truth Table for Valid Argument</vt:lpstr>
      <vt:lpstr>Example</vt:lpstr>
      <vt:lpstr>Assignment</vt:lpstr>
      <vt:lpstr>Syllogisms</vt:lpstr>
      <vt:lpstr>Arguments with Three Propositions</vt:lpstr>
      <vt:lpstr>Assignment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  Logic</dc:title>
  <dc:creator>Monika Riegels</dc:creator>
  <cp:lastModifiedBy>Monika Riegels</cp:lastModifiedBy>
  <cp:revision>42</cp:revision>
  <dcterms:created xsi:type="dcterms:W3CDTF">2013-03-18T16:17:02Z</dcterms:created>
  <dcterms:modified xsi:type="dcterms:W3CDTF">2013-04-07T17:15:00Z</dcterms:modified>
</cp:coreProperties>
</file>