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9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F5DAA-2448-4A43-A936-3B2ED4DDB1A0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E07DD-3FE7-4077-914E-3036C375E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65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D8BA3F73-F36B-423C-98C5-CCC866C6461D}" type="mathplaceholder">
                        <a:rPr lang="en-US" i="1" smtClean="0">
                          <a:latin typeface="Cambria Math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07DD-3FE7-4077-914E-3036C375EC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40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07DD-3FE7-4077-914E-3036C375EC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37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143000"/>
            <a:ext cx="7467600" cy="1470025"/>
          </a:xfrm>
        </p:spPr>
        <p:txBody>
          <a:bodyPr anchor="b"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0480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5CF066A-18D7-4AE8-8000-33701E0C4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582DE-07D3-40F0-BA7E-430B645750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9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F0B55-B96E-484C-B5F7-2511F48B71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8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E8F0A-E986-4F5A-A7E8-6D02DBA442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3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6522B-C350-467E-BDEC-19A60B44DA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9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7F77F-FCCE-4162-865B-25D831A152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5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C854E-7920-41DD-900B-9EB9FE48BA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7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A0F2A-61AB-403C-86B2-E429E46173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1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A8627-1363-40ED-AF26-3EF0FE8768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9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D7F36-ACA6-4158-8EAD-8BA644929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4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8140D-1B9F-4B11-8034-0935F11878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905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5826FBAD-CB43-45A1-B965-88046B388D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4000" dirty="0" smtClean="0"/>
              <a:t>Chapter 7:  Sets and Venn diagrams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TLW apply set notation.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573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= {x|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3&lt;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≤10,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List the elements of A</a:t>
                </a:r>
              </a:p>
              <a:p>
                <a:r>
                  <a:rPr lang="en-US" dirty="0" smtClean="0"/>
                  <a:t>n(A) =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02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60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216 #1-4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00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7C:  TLW identify the complement of a set.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 smtClean="0"/>
                  <a:t>Universal Set:  larger set we consider subsets of (U)</a:t>
                </a:r>
              </a:p>
              <a:p>
                <a:r>
                  <a:rPr lang="en-US" sz="2000" dirty="0" smtClean="0"/>
                  <a:t>Complementary Set:  </a:t>
                </a:r>
              </a:p>
              <a:p>
                <a:pPr lvl="1"/>
                <a:r>
                  <a:rPr lang="en-US" sz="2000" dirty="0" smtClean="0"/>
                  <a:t>U = {1, 2, 3, 4, 5}</a:t>
                </a:r>
              </a:p>
              <a:p>
                <a:pPr lvl="1"/>
                <a:r>
                  <a:rPr lang="en-US" sz="2000" dirty="0" smtClean="0"/>
                  <a:t>A = {2, 4}</a:t>
                </a:r>
              </a:p>
              <a:p>
                <a:pPr lvl="1"/>
                <a:r>
                  <a:rPr lang="en-US" sz="2000" dirty="0" smtClean="0"/>
                  <a:t>A’ = {1, 3, 5};  complement; elements in U but NOT in A</a:t>
                </a:r>
              </a:p>
              <a:p>
                <a:pPr lvl="1"/>
                <a:r>
                  <a:rPr lang="en-US" sz="2400" dirty="0" smtClean="0"/>
                  <a:t>Note:  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𝐴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⋂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=∅</m:t>
                    </m:r>
                  </m:oMath>
                </a14:m>
                <a:endParaRPr lang="en-US" sz="2000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𝐴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∪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𝑈</m:t>
                    </m:r>
                  </m:oMath>
                </a14:m>
                <a:endParaRPr lang="en-US" sz="2000" b="0" dirty="0" smtClean="0">
                  <a:ea typeface="Cambria Math"/>
                </a:endParaRPr>
              </a:p>
              <a:p>
                <a:pPr lvl="2"/>
                <a:r>
                  <a:rPr lang="en-US" sz="2000" dirty="0" smtClean="0"/>
                  <a:t>n(A) + n(A’) = n(U)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58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982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ℚ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⋂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′=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ℚ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Find C’</a:t>
                </a:r>
              </a:p>
              <a:p>
                <a:pPr lvl="1"/>
                <a:r>
                  <a:rPr lang="en-US" dirty="0" smtClean="0"/>
                  <a:t>U={all positive integers}</a:t>
                </a:r>
              </a:p>
              <a:p>
                <a:pPr lvl="1"/>
                <a:r>
                  <a:rPr lang="en-US" dirty="0" smtClean="0"/>
                  <a:t>C={all even integers}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134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U=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ℤ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C=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{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|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≥2,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02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10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 smtClean="0"/>
                  <a:t>U=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{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|−5≤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≤5,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ℤ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A={x|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1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≤4,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ℤ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endParaRPr lang="en-US" sz="2000" b="0" dirty="0" smtClean="0">
                  <a:ea typeface="Cambria Math"/>
                </a:endParaRPr>
              </a:p>
              <a:p>
                <a:r>
                  <a:rPr lang="en-US" sz="2000" dirty="0" smtClean="0"/>
                  <a:t>B={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|−3≤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&lt;2,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ℤ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List the elements of the sets</a:t>
                </a:r>
              </a:p>
              <a:p>
                <a:r>
                  <a:rPr lang="en-US" sz="2000" dirty="0" smtClean="0"/>
                  <a:t>A</a:t>
                </a:r>
              </a:p>
              <a:p>
                <a:r>
                  <a:rPr lang="en-US" sz="2000" dirty="0" smtClean="0"/>
                  <a:t>B</a:t>
                </a:r>
              </a:p>
              <a:p>
                <a:r>
                  <a:rPr lang="en-US" sz="2000" dirty="0" smtClean="0"/>
                  <a:t>A’</a:t>
                </a:r>
              </a:p>
              <a:p>
                <a:r>
                  <a:rPr lang="en-US" sz="2000" dirty="0" smtClean="0"/>
                  <a:t>B’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𝐴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⋂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A’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42" t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313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 smtClean="0"/>
                  <a:t>Suppose U = {positive integers}, P= {multiples of 4 less than 50} and       Q = {multiples of 6 less than 50}</a:t>
                </a:r>
              </a:p>
              <a:p>
                <a:r>
                  <a:rPr lang="en-US" sz="1800" dirty="0" smtClean="0"/>
                  <a:t>List P and Q</a:t>
                </a:r>
              </a:p>
              <a:p>
                <a:r>
                  <a:rPr lang="en-US" sz="1800" dirty="0" smtClean="0"/>
                  <a:t>Find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𝑃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𝑄</m:t>
                    </m:r>
                  </m:oMath>
                </a14:m>
                <a:endParaRPr lang="en-US" sz="1800" dirty="0" smtClean="0"/>
              </a:p>
              <a:p>
                <a:r>
                  <a:rPr lang="en-US" sz="1800" dirty="0" smtClean="0"/>
                  <a:t>Find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𝑃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𝑄</m:t>
                    </m:r>
                  </m:oMath>
                </a14:m>
                <a:endParaRPr lang="en-US" sz="1800" dirty="0" smtClean="0"/>
              </a:p>
              <a:p>
                <a:r>
                  <a:rPr lang="en-US" sz="1800" dirty="0" smtClean="0"/>
                  <a:t>Verify that n(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𝑃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𝑄</m:t>
                    </m:r>
                  </m:oMath>
                </a14:m>
                <a:r>
                  <a:rPr lang="en-US" sz="1800" dirty="0" smtClean="0"/>
                  <a:t>) = n(P) +n(Q) – n (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𝑃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𝑄</m:t>
                    </m:r>
                  </m:oMath>
                </a14:m>
                <a:r>
                  <a:rPr lang="en-US" sz="1800" dirty="0" smtClean="0"/>
                  <a:t>)</a:t>
                </a:r>
                <a:endParaRPr lang="en-US" sz="1800" dirty="0" smtClean="0"/>
              </a:p>
              <a:p>
                <a:endParaRPr lang="en-US" sz="18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0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93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217 #1-13 odds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01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7D TLW diagram sets using Venn Diagrams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11550"/>
            <a:ext cx="7239000" cy="4525963"/>
          </a:xfrm>
        </p:spPr>
        <p:txBody>
          <a:bodyPr/>
          <a:lstStyle/>
          <a:p>
            <a:r>
              <a:rPr lang="en-US" sz="2000" dirty="0" smtClean="0"/>
              <a:t>Venn Diagram:  Universal set U (rectangle) sets inside are circles.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981200" y="2362200"/>
            <a:ext cx="5715000" cy="3200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81400" y="3124200"/>
            <a:ext cx="2514600" cy="2209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1600" y="2286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3505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265533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95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, then everything in B is also in A.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02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590800" y="3200400"/>
            <a:ext cx="5638800" cy="304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29000" y="3352800"/>
            <a:ext cx="2362200" cy="2514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14800" y="4343400"/>
            <a:ext cx="1295400" cy="1143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05000" y="2971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9600" y="3505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19600" y="4724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56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</a:t>
            </a:r>
            <a:r>
              <a:rPr lang="en-US" sz="1800" dirty="0" smtClean="0"/>
              <a:t> city has three football teams in the national league:  A, B and C</a:t>
            </a:r>
          </a:p>
          <a:p>
            <a:r>
              <a:rPr lang="en-US" sz="1800" dirty="0" smtClean="0"/>
              <a:t>In the last season, 20% of the city’s population saw team A play, 24% saw team B and 28% say team C.  Of these, 4% saw both A and B, 5% saw both A and C, and 6% saw both B and C.  1% saw all three teams play.</a:t>
            </a:r>
          </a:p>
          <a:p>
            <a:r>
              <a:rPr lang="en-US" sz="1800" dirty="0" smtClean="0"/>
              <a:t>How could we represent this information more simply on a diagram?</a:t>
            </a:r>
          </a:p>
          <a:p>
            <a:r>
              <a:rPr lang="en-US" sz="2000" dirty="0" smtClean="0"/>
              <a:t>What percentage of the population:</a:t>
            </a:r>
          </a:p>
          <a:p>
            <a:pPr lvl="1"/>
            <a:r>
              <a:rPr lang="en-US" sz="1400" dirty="0" smtClean="0"/>
              <a:t>Saw only team A play?</a:t>
            </a:r>
          </a:p>
          <a:p>
            <a:pPr lvl="1"/>
            <a:r>
              <a:rPr lang="en-US" sz="1400" dirty="0" smtClean="0"/>
              <a:t>Saw team A or team B play but not team C?</a:t>
            </a:r>
          </a:p>
          <a:p>
            <a:pPr lvl="1"/>
            <a:r>
              <a:rPr lang="en-US" sz="1400" dirty="0" smtClean="0"/>
              <a:t>Did not see any of the teams play?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2497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in both A and B</a:t>
            </a:r>
          </a:p>
          <a:p>
            <a:r>
              <a:rPr lang="en-US" dirty="0" smtClean="0"/>
              <a:t>Overlap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2743200"/>
            <a:ext cx="4114800" cy="2819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62400" y="3124200"/>
            <a:ext cx="2209800" cy="20574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76800" y="3124200"/>
            <a:ext cx="2209800" cy="20574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14800" y="3733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24600" y="3733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067300" y="3918466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⋂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300" y="3918466"/>
                <a:ext cx="91440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eform 10"/>
          <p:cNvSpPr/>
          <p:nvPr/>
        </p:nvSpPr>
        <p:spPr>
          <a:xfrm>
            <a:off x="4868920" y="3217614"/>
            <a:ext cx="1329999" cy="1841274"/>
          </a:xfrm>
          <a:custGeom>
            <a:avLst/>
            <a:gdLst>
              <a:gd name="connsiteX0" fmla="*/ 676857 w 1329999"/>
              <a:gd name="connsiteY0" fmla="*/ 599 h 1841274"/>
              <a:gd name="connsiteX1" fmla="*/ 748109 w 1329999"/>
              <a:gd name="connsiteY1" fmla="*/ 24350 h 1841274"/>
              <a:gd name="connsiteX2" fmla="*/ 854986 w 1329999"/>
              <a:gd name="connsiteY2" fmla="*/ 95602 h 1841274"/>
              <a:gd name="connsiteX3" fmla="*/ 926238 w 1329999"/>
              <a:gd name="connsiteY3" fmla="*/ 143103 h 1841274"/>
              <a:gd name="connsiteX4" fmla="*/ 961864 w 1329999"/>
              <a:gd name="connsiteY4" fmla="*/ 166854 h 1841274"/>
              <a:gd name="connsiteX5" fmla="*/ 1021241 w 1329999"/>
              <a:gd name="connsiteY5" fmla="*/ 226230 h 1841274"/>
              <a:gd name="connsiteX6" fmla="*/ 1080618 w 1329999"/>
              <a:gd name="connsiteY6" fmla="*/ 285607 h 1841274"/>
              <a:gd name="connsiteX7" fmla="*/ 1116244 w 1329999"/>
              <a:gd name="connsiteY7" fmla="*/ 356859 h 1841274"/>
              <a:gd name="connsiteX8" fmla="*/ 1151870 w 1329999"/>
              <a:gd name="connsiteY8" fmla="*/ 428111 h 1841274"/>
              <a:gd name="connsiteX9" fmla="*/ 1199371 w 1329999"/>
              <a:gd name="connsiteY9" fmla="*/ 534989 h 1841274"/>
              <a:gd name="connsiteX10" fmla="*/ 1270623 w 1329999"/>
              <a:gd name="connsiteY10" fmla="*/ 748744 h 1841274"/>
              <a:gd name="connsiteX11" fmla="*/ 1306249 w 1329999"/>
              <a:gd name="connsiteY11" fmla="*/ 855622 h 1841274"/>
              <a:gd name="connsiteX12" fmla="*/ 1318124 w 1329999"/>
              <a:gd name="connsiteY12" fmla="*/ 891248 h 1841274"/>
              <a:gd name="connsiteX13" fmla="*/ 1329999 w 1329999"/>
              <a:gd name="connsiteY13" fmla="*/ 950625 h 1841274"/>
              <a:gd name="connsiteX14" fmla="*/ 1318124 w 1329999"/>
              <a:gd name="connsiteY14" fmla="*/ 1223757 h 1841274"/>
              <a:gd name="connsiteX15" fmla="*/ 1294374 w 1329999"/>
              <a:gd name="connsiteY15" fmla="*/ 1295009 h 1841274"/>
              <a:gd name="connsiteX16" fmla="*/ 1234997 w 1329999"/>
              <a:gd name="connsiteY16" fmla="*/ 1401887 h 1841274"/>
              <a:gd name="connsiteX17" fmla="*/ 1211246 w 1329999"/>
              <a:gd name="connsiteY17" fmla="*/ 1437513 h 1841274"/>
              <a:gd name="connsiteX18" fmla="*/ 1139994 w 1329999"/>
              <a:gd name="connsiteY18" fmla="*/ 1473139 h 1841274"/>
              <a:gd name="connsiteX19" fmla="*/ 1104368 w 1329999"/>
              <a:gd name="connsiteY19" fmla="*/ 1485015 h 1841274"/>
              <a:gd name="connsiteX20" fmla="*/ 1033116 w 1329999"/>
              <a:gd name="connsiteY20" fmla="*/ 1532516 h 1841274"/>
              <a:gd name="connsiteX21" fmla="*/ 961864 w 1329999"/>
              <a:gd name="connsiteY21" fmla="*/ 1639394 h 1841274"/>
              <a:gd name="connsiteX22" fmla="*/ 938114 w 1329999"/>
              <a:gd name="connsiteY22" fmla="*/ 1675020 h 1841274"/>
              <a:gd name="connsiteX23" fmla="*/ 902488 w 1329999"/>
              <a:gd name="connsiteY23" fmla="*/ 1710646 h 1841274"/>
              <a:gd name="connsiteX24" fmla="*/ 854986 w 1329999"/>
              <a:gd name="connsiteY24" fmla="*/ 1770022 h 1841274"/>
              <a:gd name="connsiteX25" fmla="*/ 831236 w 1329999"/>
              <a:gd name="connsiteY25" fmla="*/ 1805648 h 1841274"/>
              <a:gd name="connsiteX26" fmla="*/ 795610 w 1329999"/>
              <a:gd name="connsiteY26" fmla="*/ 1817524 h 1841274"/>
              <a:gd name="connsiteX27" fmla="*/ 676857 w 1329999"/>
              <a:gd name="connsiteY27" fmla="*/ 1841274 h 1841274"/>
              <a:gd name="connsiteX28" fmla="*/ 546228 w 1329999"/>
              <a:gd name="connsiteY28" fmla="*/ 1817524 h 1841274"/>
              <a:gd name="connsiteX29" fmla="*/ 510602 w 1329999"/>
              <a:gd name="connsiteY29" fmla="*/ 1793773 h 1841274"/>
              <a:gd name="connsiteX30" fmla="*/ 463101 w 1329999"/>
              <a:gd name="connsiteY30" fmla="*/ 1746272 h 1841274"/>
              <a:gd name="connsiteX31" fmla="*/ 427475 w 1329999"/>
              <a:gd name="connsiteY31" fmla="*/ 1710646 h 1841274"/>
              <a:gd name="connsiteX32" fmla="*/ 356223 w 1329999"/>
              <a:gd name="connsiteY32" fmla="*/ 1663144 h 1841274"/>
              <a:gd name="connsiteX33" fmla="*/ 308722 w 1329999"/>
              <a:gd name="connsiteY33" fmla="*/ 1603768 h 1841274"/>
              <a:gd name="connsiteX34" fmla="*/ 284971 w 1329999"/>
              <a:gd name="connsiteY34" fmla="*/ 1568142 h 1841274"/>
              <a:gd name="connsiteX35" fmla="*/ 249345 w 1329999"/>
              <a:gd name="connsiteY35" fmla="*/ 1544391 h 1841274"/>
              <a:gd name="connsiteX36" fmla="*/ 178093 w 1329999"/>
              <a:gd name="connsiteY36" fmla="*/ 1485015 h 1841274"/>
              <a:gd name="connsiteX37" fmla="*/ 118716 w 1329999"/>
              <a:gd name="connsiteY37" fmla="*/ 1378137 h 1841274"/>
              <a:gd name="connsiteX38" fmla="*/ 94966 w 1329999"/>
              <a:gd name="connsiteY38" fmla="*/ 1342511 h 1841274"/>
              <a:gd name="connsiteX39" fmla="*/ 59340 w 1329999"/>
              <a:gd name="connsiteY39" fmla="*/ 1235633 h 1841274"/>
              <a:gd name="connsiteX40" fmla="*/ 47464 w 1329999"/>
              <a:gd name="connsiteY40" fmla="*/ 1200007 h 1841274"/>
              <a:gd name="connsiteX41" fmla="*/ 23714 w 1329999"/>
              <a:gd name="connsiteY41" fmla="*/ 1164381 h 1841274"/>
              <a:gd name="connsiteX42" fmla="*/ 23714 w 1329999"/>
              <a:gd name="connsiteY42" fmla="*/ 784370 h 1841274"/>
              <a:gd name="connsiteX43" fmla="*/ 59340 w 1329999"/>
              <a:gd name="connsiteY43" fmla="*/ 677492 h 1841274"/>
              <a:gd name="connsiteX44" fmla="*/ 83090 w 1329999"/>
              <a:gd name="connsiteY44" fmla="*/ 606241 h 1841274"/>
              <a:gd name="connsiteX45" fmla="*/ 94966 w 1329999"/>
              <a:gd name="connsiteY45" fmla="*/ 570615 h 1841274"/>
              <a:gd name="connsiteX46" fmla="*/ 130592 w 1329999"/>
              <a:gd name="connsiteY46" fmla="*/ 499363 h 1841274"/>
              <a:gd name="connsiteX47" fmla="*/ 154342 w 1329999"/>
              <a:gd name="connsiteY47" fmla="*/ 463737 h 1841274"/>
              <a:gd name="connsiteX48" fmla="*/ 201844 w 1329999"/>
              <a:gd name="connsiteY48" fmla="*/ 356859 h 1841274"/>
              <a:gd name="connsiteX49" fmla="*/ 249345 w 1329999"/>
              <a:gd name="connsiteY49" fmla="*/ 285607 h 1841274"/>
              <a:gd name="connsiteX50" fmla="*/ 296846 w 1329999"/>
              <a:gd name="connsiteY50" fmla="*/ 238105 h 1841274"/>
              <a:gd name="connsiteX51" fmla="*/ 320597 w 1329999"/>
              <a:gd name="connsiteY51" fmla="*/ 202480 h 1841274"/>
              <a:gd name="connsiteX52" fmla="*/ 356223 w 1329999"/>
              <a:gd name="connsiteY52" fmla="*/ 190604 h 1841274"/>
              <a:gd name="connsiteX53" fmla="*/ 403724 w 1329999"/>
              <a:gd name="connsiteY53" fmla="*/ 166854 h 1841274"/>
              <a:gd name="connsiteX54" fmla="*/ 439350 w 1329999"/>
              <a:gd name="connsiteY54" fmla="*/ 154978 h 1841274"/>
              <a:gd name="connsiteX55" fmla="*/ 486851 w 1329999"/>
              <a:gd name="connsiteY55" fmla="*/ 131228 h 1841274"/>
              <a:gd name="connsiteX56" fmla="*/ 558103 w 1329999"/>
              <a:gd name="connsiteY56" fmla="*/ 107477 h 1841274"/>
              <a:gd name="connsiteX57" fmla="*/ 617480 w 1329999"/>
              <a:gd name="connsiteY57" fmla="*/ 48100 h 1841274"/>
              <a:gd name="connsiteX58" fmla="*/ 676857 w 1329999"/>
              <a:gd name="connsiteY58" fmla="*/ 599 h 1841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329999" h="1841274">
                <a:moveTo>
                  <a:pt x="676857" y="599"/>
                </a:moveTo>
                <a:cubicBezTo>
                  <a:pt x="698628" y="-3359"/>
                  <a:pt x="725717" y="13154"/>
                  <a:pt x="748109" y="24350"/>
                </a:cubicBezTo>
                <a:cubicBezTo>
                  <a:pt x="748130" y="24361"/>
                  <a:pt x="837163" y="83720"/>
                  <a:pt x="854986" y="95602"/>
                </a:cubicBezTo>
                <a:lnTo>
                  <a:pt x="926238" y="143103"/>
                </a:lnTo>
                <a:lnTo>
                  <a:pt x="961864" y="166854"/>
                </a:lnTo>
                <a:cubicBezTo>
                  <a:pt x="1025200" y="261857"/>
                  <a:pt x="942071" y="147062"/>
                  <a:pt x="1021241" y="226230"/>
                </a:cubicBezTo>
                <a:cubicBezTo>
                  <a:pt x="1100414" y="305402"/>
                  <a:pt x="985611" y="222268"/>
                  <a:pt x="1080618" y="285607"/>
                </a:cubicBezTo>
                <a:cubicBezTo>
                  <a:pt x="1110466" y="375154"/>
                  <a:pt x="1070203" y="264776"/>
                  <a:pt x="1116244" y="356859"/>
                </a:cubicBezTo>
                <a:cubicBezTo>
                  <a:pt x="1165410" y="455191"/>
                  <a:pt x="1083803" y="326011"/>
                  <a:pt x="1151870" y="428111"/>
                </a:cubicBezTo>
                <a:cubicBezTo>
                  <a:pt x="1180133" y="512903"/>
                  <a:pt x="1161733" y="478532"/>
                  <a:pt x="1199371" y="534989"/>
                </a:cubicBezTo>
                <a:lnTo>
                  <a:pt x="1270623" y="748744"/>
                </a:lnTo>
                <a:lnTo>
                  <a:pt x="1306249" y="855622"/>
                </a:lnTo>
                <a:cubicBezTo>
                  <a:pt x="1310207" y="867497"/>
                  <a:pt x="1315669" y="878973"/>
                  <a:pt x="1318124" y="891248"/>
                </a:cubicBezTo>
                <a:lnTo>
                  <a:pt x="1329999" y="950625"/>
                </a:lnTo>
                <a:cubicBezTo>
                  <a:pt x="1326041" y="1041669"/>
                  <a:pt x="1327501" y="1133111"/>
                  <a:pt x="1318124" y="1223757"/>
                </a:cubicBezTo>
                <a:cubicBezTo>
                  <a:pt x="1315548" y="1248659"/>
                  <a:pt x="1302291" y="1271258"/>
                  <a:pt x="1294374" y="1295009"/>
                </a:cubicBezTo>
                <a:cubicBezTo>
                  <a:pt x="1273473" y="1357711"/>
                  <a:pt x="1289436" y="1320229"/>
                  <a:pt x="1234997" y="1401887"/>
                </a:cubicBezTo>
                <a:cubicBezTo>
                  <a:pt x="1227080" y="1413762"/>
                  <a:pt x="1224786" y="1432999"/>
                  <a:pt x="1211246" y="1437513"/>
                </a:cubicBezTo>
                <a:cubicBezTo>
                  <a:pt x="1121699" y="1467364"/>
                  <a:pt x="1232077" y="1427097"/>
                  <a:pt x="1139994" y="1473139"/>
                </a:cubicBezTo>
                <a:cubicBezTo>
                  <a:pt x="1128798" y="1478737"/>
                  <a:pt x="1115310" y="1478936"/>
                  <a:pt x="1104368" y="1485015"/>
                </a:cubicBezTo>
                <a:cubicBezTo>
                  <a:pt x="1079415" y="1498878"/>
                  <a:pt x="1033116" y="1532516"/>
                  <a:pt x="1033116" y="1532516"/>
                </a:cubicBezTo>
                <a:lnTo>
                  <a:pt x="961864" y="1639394"/>
                </a:lnTo>
                <a:cubicBezTo>
                  <a:pt x="953947" y="1651269"/>
                  <a:pt x="948206" y="1664928"/>
                  <a:pt x="938114" y="1675020"/>
                </a:cubicBezTo>
                <a:lnTo>
                  <a:pt x="902488" y="1710646"/>
                </a:lnTo>
                <a:cubicBezTo>
                  <a:pt x="879367" y="1780004"/>
                  <a:pt x="908702" y="1716306"/>
                  <a:pt x="854986" y="1770022"/>
                </a:cubicBezTo>
                <a:cubicBezTo>
                  <a:pt x="844894" y="1780114"/>
                  <a:pt x="842381" y="1796732"/>
                  <a:pt x="831236" y="1805648"/>
                </a:cubicBezTo>
                <a:cubicBezTo>
                  <a:pt x="821461" y="1813468"/>
                  <a:pt x="807646" y="1814085"/>
                  <a:pt x="795610" y="1817524"/>
                </a:cubicBezTo>
                <a:cubicBezTo>
                  <a:pt x="746012" y="1831695"/>
                  <a:pt x="732839" y="1831944"/>
                  <a:pt x="676857" y="1841274"/>
                </a:cubicBezTo>
                <a:cubicBezTo>
                  <a:pt x="657596" y="1838522"/>
                  <a:pt x="574223" y="1829522"/>
                  <a:pt x="546228" y="1817524"/>
                </a:cubicBezTo>
                <a:cubicBezTo>
                  <a:pt x="533110" y="1811902"/>
                  <a:pt x="522477" y="1801690"/>
                  <a:pt x="510602" y="1793773"/>
                </a:cubicBezTo>
                <a:cubicBezTo>
                  <a:pt x="487983" y="1725914"/>
                  <a:pt x="517388" y="1782463"/>
                  <a:pt x="463101" y="1746272"/>
                </a:cubicBezTo>
                <a:cubicBezTo>
                  <a:pt x="449127" y="1736956"/>
                  <a:pt x="440732" y="1720957"/>
                  <a:pt x="427475" y="1710646"/>
                </a:cubicBezTo>
                <a:cubicBezTo>
                  <a:pt x="404943" y="1693121"/>
                  <a:pt x="356223" y="1663144"/>
                  <a:pt x="356223" y="1663144"/>
                </a:cubicBezTo>
                <a:cubicBezTo>
                  <a:pt x="333105" y="1593788"/>
                  <a:pt x="362437" y="1657482"/>
                  <a:pt x="308722" y="1603768"/>
                </a:cubicBezTo>
                <a:cubicBezTo>
                  <a:pt x="298630" y="1593676"/>
                  <a:pt x="295063" y="1578234"/>
                  <a:pt x="284971" y="1568142"/>
                </a:cubicBezTo>
                <a:cubicBezTo>
                  <a:pt x="274879" y="1558050"/>
                  <a:pt x="260309" y="1553528"/>
                  <a:pt x="249345" y="1544391"/>
                </a:cubicBezTo>
                <a:cubicBezTo>
                  <a:pt x="157917" y="1468200"/>
                  <a:pt x="266539" y="1543977"/>
                  <a:pt x="178093" y="1485015"/>
                </a:cubicBezTo>
                <a:cubicBezTo>
                  <a:pt x="157191" y="1422308"/>
                  <a:pt x="173162" y="1459807"/>
                  <a:pt x="118716" y="1378137"/>
                </a:cubicBezTo>
                <a:cubicBezTo>
                  <a:pt x="110799" y="1366262"/>
                  <a:pt x="99479" y="1356051"/>
                  <a:pt x="94966" y="1342511"/>
                </a:cubicBezTo>
                <a:lnTo>
                  <a:pt x="59340" y="1235633"/>
                </a:lnTo>
                <a:cubicBezTo>
                  <a:pt x="55381" y="1223758"/>
                  <a:pt x="54407" y="1210423"/>
                  <a:pt x="47464" y="1200007"/>
                </a:cubicBezTo>
                <a:lnTo>
                  <a:pt x="23714" y="1164381"/>
                </a:lnTo>
                <a:cubicBezTo>
                  <a:pt x="-13070" y="1017255"/>
                  <a:pt x="-2285" y="1079031"/>
                  <a:pt x="23714" y="784370"/>
                </a:cubicBezTo>
                <a:cubicBezTo>
                  <a:pt x="23715" y="784359"/>
                  <a:pt x="53401" y="695310"/>
                  <a:pt x="59340" y="677492"/>
                </a:cubicBezTo>
                <a:lnTo>
                  <a:pt x="83090" y="606241"/>
                </a:lnTo>
                <a:cubicBezTo>
                  <a:pt x="87049" y="594366"/>
                  <a:pt x="88023" y="581031"/>
                  <a:pt x="94966" y="570615"/>
                </a:cubicBezTo>
                <a:cubicBezTo>
                  <a:pt x="163030" y="468517"/>
                  <a:pt x="81426" y="597695"/>
                  <a:pt x="130592" y="499363"/>
                </a:cubicBezTo>
                <a:cubicBezTo>
                  <a:pt x="136975" y="486598"/>
                  <a:pt x="148546" y="476779"/>
                  <a:pt x="154342" y="463737"/>
                </a:cubicBezTo>
                <a:cubicBezTo>
                  <a:pt x="210867" y="336554"/>
                  <a:pt x="148095" y="437482"/>
                  <a:pt x="201844" y="356859"/>
                </a:cubicBezTo>
                <a:cubicBezTo>
                  <a:pt x="230080" y="272149"/>
                  <a:pt x="190042" y="374562"/>
                  <a:pt x="249345" y="285607"/>
                </a:cubicBezTo>
                <a:cubicBezTo>
                  <a:pt x="285537" y="231319"/>
                  <a:pt x="228986" y="260726"/>
                  <a:pt x="296846" y="238105"/>
                </a:cubicBezTo>
                <a:cubicBezTo>
                  <a:pt x="304763" y="226230"/>
                  <a:pt x="309452" y="211396"/>
                  <a:pt x="320597" y="202480"/>
                </a:cubicBezTo>
                <a:cubicBezTo>
                  <a:pt x="330372" y="194660"/>
                  <a:pt x="344717" y="195535"/>
                  <a:pt x="356223" y="190604"/>
                </a:cubicBezTo>
                <a:cubicBezTo>
                  <a:pt x="372494" y="183631"/>
                  <a:pt x="387453" y="173827"/>
                  <a:pt x="403724" y="166854"/>
                </a:cubicBezTo>
                <a:cubicBezTo>
                  <a:pt x="415230" y="161923"/>
                  <a:pt x="427844" y="159909"/>
                  <a:pt x="439350" y="154978"/>
                </a:cubicBezTo>
                <a:cubicBezTo>
                  <a:pt x="455621" y="148005"/>
                  <a:pt x="470415" y="137803"/>
                  <a:pt x="486851" y="131228"/>
                </a:cubicBezTo>
                <a:cubicBezTo>
                  <a:pt x="510096" y="121930"/>
                  <a:pt x="558103" y="107477"/>
                  <a:pt x="558103" y="107477"/>
                </a:cubicBezTo>
                <a:cubicBezTo>
                  <a:pt x="581853" y="71852"/>
                  <a:pt x="577896" y="67892"/>
                  <a:pt x="617480" y="48100"/>
                </a:cubicBezTo>
                <a:cubicBezTo>
                  <a:pt x="628676" y="42502"/>
                  <a:pt x="655086" y="4557"/>
                  <a:pt x="676857" y="599"/>
                </a:cubicBezTo>
                <a:close/>
              </a:path>
            </a:pathLst>
          </a:cu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9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All elements in A or B or both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02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733800" y="2514600"/>
            <a:ext cx="4343400" cy="3200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91000" y="3200400"/>
            <a:ext cx="1828800" cy="1828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0" y="3166753"/>
            <a:ext cx="1828800" cy="1828800"/>
          </a:xfrm>
          <a:prstGeom prst="ellipse">
            <a:avLst/>
          </a:prstGeom>
          <a:solidFill>
            <a:schemeClr val="accent6">
              <a:lumMod val="50000"/>
              <a:alpha val="14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Disjoint or Mutually Exclusive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overlap</a:t>
            </a:r>
          </a:p>
          <a:p>
            <a:r>
              <a:rPr lang="en-US" dirty="0" smtClean="0"/>
              <a:t>Nothing in common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3352800"/>
            <a:ext cx="4038600" cy="2362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24200" y="3810000"/>
            <a:ext cx="1447800" cy="1447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81600" y="3962400"/>
            <a:ext cx="1447800" cy="1447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9800" y="3276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4191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43756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42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Suppose U={1, 2, 3, 4, 5, 6, 7, 8}.  </a:t>
            </a:r>
          </a:p>
          <a:p>
            <a:pPr marL="0" indent="0">
              <a:buNone/>
            </a:pPr>
            <a:r>
              <a:rPr lang="en-US" sz="1800" dirty="0" smtClean="0"/>
              <a:t>Illu</a:t>
            </a:r>
            <a:r>
              <a:rPr lang="en-US" sz="2400" dirty="0" smtClean="0"/>
              <a:t>s</a:t>
            </a:r>
            <a:r>
              <a:rPr lang="en-US" sz="2000" dirty="0" smtClean="0"/>
              <a:t>trate on a Venn diagram the</a:t>
            </a:r>
            <a:r>
              <a:rPr lang="en-US" sz="1800" dirty="0"/>
              <a:t> </a:t>
            </a:r>
            <a:r>
              <a:rPr lang="en-US" sz="1800" dirty="0" smtClean="0"/>
              <a:t>sets:</a:t>
            </a:r>
            <a:endParaRPr lang="en-US" sz="2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1.  A={1, 3, 6, 8} and  B= {4, 5, 9}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	2.  A={1, 3, 6, 7, 8} and B={3, 6, 8}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2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Suppose U</a:t>
            </a:r>
            <a:r>
              <a:rPr lang="en-US" sz="1600" dirty="0" smtClean="0"/>
              <a:t> = {1, 2, 3, 4, 5, 6, 7, 8, 9}.  Illustrate on a Venn diagram the sets     A={2, 4, 8}  and B = {1, 3, 5, 9}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35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 221  #1-7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38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7E TLW shade Venn diagram regions.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Few can use shading to show various sets.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371600" y="2362200"/>
            <a:ext cx="2590800" cy="1676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28800" y="27432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23556" y="2743200"/>
            <a:ext cx="990600" cy="990600"/>
          </a:xfrm>
          <a:prstGeom prst="ellipse">
            <a:avLst/>
          </a:prstGeom>
          <a:solidFill>
            <a:schemeClr val="lt1">
              <a:alpha val="29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2057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2590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14156" y="2590800"/>
            <a:ext cx="395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23456" y="4092534"/>
            <a:ext cx="259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is shaded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29200" y="2362200"/>
            <a:ext cx="2819400" cy="1676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10200" y="2743200"/>
            <a:ext cx="1143000" cy="1143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34100" y="2742705"/>
            <a:ext cx="1143000" cy="1143000"/>
          </a:xfrm>
          <a:prstGeom prst="ellipse">
            <a:avLst/>
          </a:prstGeom>
          <a:solidFill>
            <a:schemeClr val="lt1">
              <a:alpha val="1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139543" y="2873047"/>
            <a:ext cx="403761" cy="880578"/>
          </a:xfrm>
          <a:custGeom>
            <a:avLst/>
            <a:gdLst>
              <a:gd name="connsiteX0" fmla="*/ 225631 w 403761"/>
              <a:gd name="connsiteY0" fmla="*/ 782 h 880578"/>
              <a:gd name="connsiteX1" fmla="*/ 261257 w 403761"/>
              <a:gd name="connsiteY1" fmla="*/ 60158 h 880578"/>
              <a:gd name="connsiteX2" fmla="*/ 296883 w 403761"/>
              <a:gd name="connsiteY2" fmla="*/ 83909 h 880578"/>
              <a:gd name="connsiteX3" fmla="*/ 344384 w 403761"/>
              <a:gd name="connsiteY3" fmla="*/ 155161 h 880578"/>
              <a:gd name="connsiteX4" fmla="*/ 368135 w 403761"/>
              <a:gd name="connsiteY4" fmla="*/ 190787 h 880578"/>
              <a:gd name="connsiteX5" fmla="*/ 403761 w 403761"/>
              <a:gd name="connsiteY5" fmla="*/ 333291 h 880578"/>
              <a:gd name="connsiteX6" fmla="*/ 391886 w 403761"/>
              <a:gd name="connsiteY6" fmla="*/ 594548 h 880578"/>
              <a:gd name="connsiteX7" fmla="*/ 368135 w 403761"/>
              <a:gd name="connsiteY7" fmla="*/ 665800 h 880578"/>
              <a:gd name="connsiteX8" fmla="*/ 332509 w 403761"/>
              <a:gd name="connsiteY8" fmla="*/ 737052 h 880578"/>
              <a:gd name="connsiteX9" fmla="*/ 285008 w 403761"/>
              <a:gd name="connsiteY9" fmla="*/ 784553 h 880578"/>
              <a:gd name="connsiteX10" fmla="*/ 273132 w 403761"/>
              <a:gd name="connsiteY10" fmla="*/ 820179 h 880578"/>
              <a:gd name="connsiteX11" fmla="*/ 237506 w 403761"/>
              <a:gd name="connsiteY11" fmla="*/ 843930 h 880578"/>
              <a:gd name="connsiteX12" fmla="*/ 225631 w 403761"/>
              <a:gd name="connsiteY12" fmla="*/ 879556 h 880578"/>
              <a:gd name="connsiteX13" fmla="*/ 178130 w 403761"/>
              <a:gd name="connsiteY13" fmla="*/ 820179 h 880578"/>
              <a:gd name="connsiteX14" fmla="*/ 130628 w 403761"/>
              <a:gd name="connsiteY14" fmla="*/ 748927 h 880578"/>
              <a:gd name="connsiteX15" fmla="*/ 118753 w 403761"/>
              <a:gd name="connsiteY15" fmla="*/ 713301 h 880578"/>
              <a:gd name="connsiteX16" fmla="*/ 47501 w 403761"/>
              <a:gd name="connsiteY16" fmla="*/ 606423 h 880578"/>
              <a:gd name="connsiteX17" fmla="*/ 23751 w 403761"/>
              <a:gd name="connsiteY17" fmla="*/ 570797 h 880578"/>
              <a:gd name="connsiteX18" fmla="*/ 0 w 403761"/>
              <a:gd name="connsiteY18" fmla="*/ 499545 h 880578"/>
              <a:gd name="connsiteX19" fmla="*/ 23751 w 403761"/>
              <a:gd name="connsiteY19" fmla="*/ 309540 h 880578"/>
              <a:gd name="connsiteX20" fmla="*/ 71252 w 403761"/>
              <a:gd name="connsiteY20" fmla="*/ 238288 h 880578"/>
              <a:gd name="connsiteX21" fmla="*/ 95002 w 403761"/>
              <a:gd name="connsiteY21" fmla="*/ 202662 h 880578"/>
              <a:gd name="connsiteX22" fmla="*/ 118753 w 403761"/>
              <a:gd name="connsiteY22" fmla="*/ 167036 h 880578"/>
              <a:gd name="connsiteX23" fmla="*/ 154379 w 403761"/>
              <a:gd name="connsiteY23" fmla="*/ 48283 h 880578"/>
              <a:gd name="connsiteX24" fmla="*/ 201880 w 403761"/>
              <a:gd name="connsiteY24" fmla="*/ 36408 h 880578"/>
              <a:gd name="connsiteX25" fmla="*/ 225631 w 403761"/>
              <a:gd name="connsiteY25" fmla="*/ 782 h 880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03761" h="880578">
                <a:moveTo>
                  <a:pt x="225631" y="782"/>
                </a:moveTo>
                <a:cubicBezTo>
                  <a:pt x="235527" y="4740"/>
                  <a:pt x="246236" y="42633"/>
                  <a:pt x="261257" y="60158"/>
                </a:cubicBezTo>
                <a:cubicBezTo>
                  <a:pt x="270545" y="70994"/>
                  <a:pt x="287485" y="73168"/>
                  <a:pt x="296883" y="83909"/>
                </a:cubicBezTo>
                <a:cubicBezTo>
                  <a:pt x="315680" y="105391"/>
                  <a:pt x="328550" y="131410"/>
                  <a:pt x="344384" y="155161"/>
                </a:cubicBezTo>
                <a:lnTo>
                  <a:pt x="368135" y="190787"/>
                </a:lnTo>
                <a:cubicBezTo>
                  <a:pt x="399500" y="284882"/>
                  <a:pt x="387770" y="237344"/>
                  <a:pt x="403761" y="333291"/>
                </a:cubicBezTo>
                <a:cubicBezTo>
                  <a:pt x="399803" y="420377"/>
                  <a:pt x="401173" y="507869"/>
                  <a:pt x="391886" y="594548"/>
                </a:cubicBezTo>
                <a:cubicBezTo>
                  <a:pt x="389219" y="619441"/>
                  <a:pt x="376052" y="642049"/>
                  <a:pt x="368135" y="665800"/>
                </a:cubicBezTo>
                <a:cubicBezTo>
                  <a:pt x="351746" y="714967"/>
                  <a:pt x="363205" y="691009"/>
                  <a:pt x="332509" y="737052"/>
                </a:cubicBezTo>
                <a:cubicBezTo>
                  <a:pt x="300843" y="832053"/>
                  <a:pt x="348342" y="721220"/>
                  <a:pt x="285008" y="784553"/>
                </a:cubicBezTo>
                <a:cubicBezTo>
                  <a:pt x="276157" y="793404"/>
                  <a:pt x="280952" y="810404"/>
                  <a:pt x="273132" y="820179"/>
                </a:cubicBezTo>
                <a:cubicBezTo>
                  <a:pt x="264216" y="831324"/>
                  <a:pt x="249381" y="836013"/>
                  <a:pt x="237506" y="843930"/>
                </a:cubicBezTo>
                <a:cubicBezTo>
                  <a:pt x="233548" y="855805"/>
                  <a:pt x="237775" y="876520"/>
                  <a:pt x="225631" y="879556"/>
                </a:cubicBezTo>
                <a:cubicBezTo>
                  <a:pt x="189239" y="888654"/>
                  <a:pt x="186056" y="834445"/>
                  <a:pt x="178130" y="820179"/>
                </a:cubicBezTo>
                <a:cubicBezTo>
                  <a:pt x="164267" y="795226"/>
                  <a:pt x="130628" y="748927"/>
                  <a:pt x="130628" y="748927"/>
                </a:cubicBezTo>
                <a:cubicBezTo>
                  <a:pt x="126670" y="737052"/>
                  <a:pt x="124832" y="724243"/>
                  <a:pt x="118753" y="713301"/>
                </a:cubicBezTo>
                <a:cubicBezTo>
                  <a:pt x="118745" y="713286"/>
                  <a:pt x="59381" y="624243"/>
                  <a:pt x="47501" y="606423"/>
                </a:cubicBezTo>
                <a:cubicBezTo>
                  <a:pt x="39584" y="594548"/>
                  <a:pt x="28264" y="584337"/>
                  <a:pt x="23751" y="570797"/>
                </a:cubicBezTo>
                <a:lnTo>
                  <a:pt x="0" y="499545"/>
                </a:lnTo>
                <a:cubicBezTo>
                  <a:pt x="380" y="494599"/>
                  <a:pt x="-1426" y="354859"/>
                  <a:pt x="23751" y="309540"/>
                </a:cubicBezTo>
                <a:cubicBezTo>
                  <a:pt x="37614" y="284587"/>
                  <a:pt x="55418" y="262039"/>
                  <a:pt x="71252" y="238288"/>
                </a:cubicBezTo>
                <a:lnTo>
                  <a:pt x="95002" y="202662"/>
                </a:lnTo>
                <a:lnTo>
                  <a:pt x="118753" y="167036"/>
                </a:lnTo>
                <a:cubicBezTo>
                  <a:pt x="122878" y="150534"/>
                  <a:pt x="146668" y="50211"/>
                  <a:pt x="154379" y="48283"/>
                </a:cubicBezTo>
                <a:lnTo>
                  <a:pt x="201880" y="36408"/>
                </a:lnTo>
                <a:cubicBezTo>
                  <a:pt x="244871" y="7747"/>
                  <a:pt x="215735" y="-3176"/>
                  <a:pt x="225631" y="78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295900" y="4092534"/>
                <a:ext cx="2286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is shaded</a:t>
                </a:r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900" y="4092534"/>
                <a:ext cx="2286000" cy="381000"/>
              </a:xfrm>
              <a:prstGeom prst="rect">
                <a:avLst/>
              </a:prstGeom>
              <a:blipFill rotWithShape="1">
                <a:blip r:embed="rId2"/>
                <a:stretch>
                  <a:fillRect t="-7937" b="-20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580906" y="19928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45920" y="2558039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203869" y="2515095"/>
            <a:ext cx="395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333500" y="4572000"/>
            <a:ext cx="2628900" cy="1676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507177" y="4838700"/>
            <a:ext cx="1166256" cy="1143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324100" y="4838700"/>
            <a:ext cx="1166256" cy="1143000"/>
          </a:xfrm>
          <a:prstGeom prst="ellipse">
            <a:avLst/>
          </a:prstGeom>
          <a:solidFill>
            <a:schemeClr val="lt1">
              <a:alpha val="71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371600" y="6400800"/>
            <a:ext cx="3209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B’ is shaded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20288" y="419850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450822" y="4654034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354285" y="4669972"/>
            <a:ext cx="395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295900" y="4669972"/>
            <a:ext cx="2933700" cy="17308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43550" y="4886306"/>
            <a:ext cx="1219200" cy="11488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05550" y="4854638"/>
            <a:ext cx="1219200" cy="1148834"/>
          </a:xfrm>
          <a:prstGeom prst="ellipse">
            <a:avLst/>
          </a:prstGeom>
          <a:solidFill>
            <a:schemeClr val="lt1">
              <a:alpha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838700" y="451697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15197" y="4704505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539842" y="4889171"/>
            <a:ext cx="395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5315197" y="6336268"/>
                <a:ext cx="34478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′</m:t>
                    </m:r>
                  </m:oMath>
                </a14:m>
                <a:r>
                  <a:rPr lang="en-US" dirty="0" smtClean="0"/>
                  <a:t> is shaded</a:t>
                </a:r>
                <a:endParaRPr lang="en-US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5197" y="6336268"/>
                <a:ext cx="3447803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59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788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 smtClean="0"/>
                  <a:t>Shade the following regions for two intersecting sets A and B: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𝐴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2000" dirty="0" smtClean="0"/>
                  <a:t>	 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𝐴</m:t>
                    </m:r>
                    <m:r>
                      <a:rPr lang="en-US" sz="2000" b="0" i="1" smtClean="0">
                        <a:latin typeface="Cambria Math"/>
                      </a:rPr>
                      <m:t>′∩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2000" dirty="0" smtClean="0"/>
                  <a:t>		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𝐴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)′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27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035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222 #1-4</a:t>
            </a:r>
          </a:p>
          <a:p>
            <a:r>
              <a:rPr lang="en-US" dirty="0" smtClean="0"/>
              <a:t>You can find PDFs of the Venn diagrams on my website.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10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8F  TLW find numbers in regions.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524000"/>
            <a:ext cx="7239000" cy="4525963"/>
          </a:xfrm>
        </p:spPr>
        <p:txBody>
          <a:bodyPr/>
          <a:lstStyle/>
          <a:p>
            <a:r>
              <a:rPr lang="en-US" sz="2000" dirty="0" smtClean="0"/>
              <a:t>Sets contained in a Venn diagram.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828800" y="2057400"/>
            <a:ext cx="5791200" cy="3886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90800" y="2819400"/>
            <a:ext cx="2743200" cy="2667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0" y="2819400"/>
            <a:ext cx="2743200" cy="26670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772400" y="1981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2590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27813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743200" y="373380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3733800"/>
                <a:ext cx="83820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962400" y="3918466"/>
                <a:ext cx="1066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918466"/>
                <a:ext cx="10668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5562600" y="3815834"/>
                <a:ext cx="8721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′∩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815834"/>
                <a:ext cx="87216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4214105" y="2341027"/>
                <a:ext cx="9252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′∩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105" y="2341027"/>
                <a:ext cx="925253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57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Set:  a collection of numbers or objects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V={0, 1, 2, 3, 4, 5, 6, 7, 8, 9}</a:t>
                </a:r>
              </a:p>
              <a:p>
                <a:r>
                  <a:rPr lang="en-US" dirty="0" smtClean="0"/>
                  <a:t>Element:  a member of the set</a:t>
                </a:r>
              </a:p>
              <a:p>
                <a:pPr lvl="1"/>
                <a:r>
                  <a:rPr lang="en-US" dirty="0" smtClean="0"/>
                  <a:t>Notation:</a:t>
                </a:r>
              </a:p>
              <a:p>
                <a:pPr lvl="2"/>
                <a:r>
                  <a:rPr lang="en-US" dirty="0" smtClean="0"/>
                  <a:t>1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 V</a:t>
                </a:r>
              </a:p>
              <a:p>
                <a:pPr lvl="2"/>
                <a:r>
                  <a:rPr lang="en-US" dirty="0" smtClean="0"/>
                  <a:t>10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US" dirty="0" smtClean="0"/>
                  <a:t> V</a:t>
                </a:r>
              </a:p>
              <a:p>
                <a:pPr lvl="2"/>
                <a:r>
                  <a:rPr lang="en-US" dirty="0" smtClean="0"/>
                  <a:t>Empty Set:  contains no element</a:t>
                </a:r>
              </a:p>
              <a:p>
                <a:pPr lvl="3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US" dirty="0" smtClean="0"/>
                  <a:t>   or {}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02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70703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Sometimes we want to know how many are in a region.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209800" y="1447800"/>
            <a:ext cx="5181600" cy="3810000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2514600"/>
            <a:ext cx="2209800" cy="2057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68734" y="2514600"/>
            <a:ext cx="2209800" cy="20574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1447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68782" y="2350532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			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3352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(7)	(4)	    (6)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4572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2133600"/>
            <a:ext cx="129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many elements are in the universal set?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2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sz="1800" dirty="0" smtClean="0"/>
                  <a:t>How many elements are there in:</a:t>
                </a:r>
              </a:p>
              <a:p>
                <a:r>
                  <a:rPr lang="en-US" sz="1800" dirty="0" smtClean="0"/>
                  <a:t>P</a:t>
                </a:r>
              </a:p>
              <a:p>
                <a:r>
                  <a:rPr lang="en-US" sz="1800" dirty="0" smtClean="0"/>
                  <a:t>Q’</a:t>
                </a:r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𝑃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𝑄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′</m:t>
                    </m:r>
                  </m:oMath>
                </a14:m>
                <a:endParaRPr lang="en-US" sz="1800" dirty="0" smtClean="0"/>
              </a:p>
              <a:p>
                <a:r>
                  <a:rPr lang="en-US" sz="1800" dirty="0" smtClean="0"/>
                  <a:t>P, but not Q</a:t>
                </a:r>
              </a:p>
              <a:p>
                <a:r>
                  <a:rPr lang="en-US" sz="1800" dirty="0" smtClean="0"/>
                  <a:t>Q, but not P</a:t>
                </a:r>
              </a:p>
              <a:p>
                <a:r>
                  <a:rPr lang="en-US" sz="1800" dirty="0" smtClean="0"/>
                  <a:t>Neither P nor Q</a:t>
                </a:r>
                <a:endParaRPr lang="en-US" sz="1800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377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5105400" y="1676400"/>
            <a:ext cx="3810000" cy="3048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86400" y="2133600"/>
            <a:ext cx="1905000" cy="1828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38900" y="2103912"/>
            <a:ext cx="1905000" cy="18288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86400" y="137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1981200"/>
            <a:ext cx="3124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			Q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  (7)	     (3)	   (11)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3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Know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</m:oMath>
                </a14:m>
                <a:endParaRPr lang="en-US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Venn diagrams allow us to see identities.</a:t>
                </a:r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09800" y="3581400"/>
            <a:ext cx="4953000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67000" y="4038600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38600" y="4038600"/>
            <a:ext cx="1905000" cy="1752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9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 224-225 #1-8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01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7G TLW problem solve with Venn diagrams.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can use Venn diagrams to help us solve problems.</a:t>
            </a:r>
          </a:p>
          <a:p>
            <a:r>
              <a:rPr lang="en-US" sz="2000" dirty="0" smtClean="0"/>
              <a:t>Example</a:t>
            </a:r>
          </a:p>
          <a:p>
            <a:pPr marL="0" indent="0">
              <a:buNone/>
            </a:pPr>
            <a:r>
              <a:rPr lang="en-US" sz="2000" dirty="0" smtClean="0"/>
              <a:t>A squash club has 27 members.  19 have black hair, 14 have brown eyes, and 11 have both black hair and brown eyes.</a:t>
            </a:r>
          </a:p>
          <a:p>
            <a:pPr marL="0" indent="0">
              <a:buNone/>
            </a:pPr>
            <a:r>
              <a:rPr lang="en-US" sz="2000" dirty="0" smtClean="0"/>
              <a:t>Places this information on a Venn diagram.</a:t>
            </a:r>
          </a:p>
          <a:p>
            <a:pPr marL="0" indent="0">
              <a:buNone/>
            </a:pPr>
            <a:r>
              <a:rPr lang="en-US" sz="2000" dirty="0" smtClean="0"/>
              <a:t>Find the number of members with: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black hair or brown eyes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black hair, but not brown eyes.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889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A platform diving squad of 25 has 18 members who dive from 10 m and 17 who dived from 5 m.  How many dive from both platforms?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057400" y="2667000"/>
            <a:ext cx="5638800" cy="2895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95600" y="3200400"/>
            <a:ext cx="2209800" cy="2133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86200" y="3169722"/>
            <a:ext cx="2209800" cy="21336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1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239000" cy="4525963"/>
          </a:xfrm>
        </p:spPr>
        <p:txBody>
          <a:bodyPr/>
          <a:lstStyle/>
          <a:p>
            <a:r>
              <a:rPr lang="en-US" sz="2400" dirty="0" smtClean="0"/>
              <a:t>A</a:t>
            </a:r>
            <a:r>
              <a:rPr lang="en-US" sz="2000" dirty="0" smtClean="0"/>
              <a:t> city has three football teams in the national league:  A, B and C</a:t>
            </a:r>
          </a:p>
          <a:p>
            <a:r>
              <a:rPr lang="en-US" sz="2000" dirty="0" smtClean="0"/>
              <a:t>In the last season, 20% of the city’s population saw team A play, 24% saw team B and 28% say team C.  Of these, 4% saw both A and B, 5% saw both A and C, and 6% saw both B and C.  1% saw all three teams play.</a:t>
            </a:r>
          </a:p>
          <a:p>
            <a:pPr marL="0" indent="0">
              <a:buNone/>
            </a:pPr>
            <a:r>
              <a:rPr lang="en-US" sz="2000" dirty="0" smtClean="0"/>
              <a:t>Creat</a:t>
            </a:r>
            <a:r>
              <a:rPr lang="en-US" sz="2000" dirty="0" smtClean="0"/>
              <a:t>e a Venn diagram and answer the following: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What percentage saw only team A play?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What percentage saw team A or team B play but not team C.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What percentage did not see any of the teams play?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7154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 </a:t>
            </a:r>
            <a:r>
              <a:rPr lang="en-US" smtClean="0"/>
              <a:t>226-228  #1-8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Number Sets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 smtClean="0"/>
                  <a:t>Natural/Counting Numbers (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ℕ</m:t>
                    </m:r>
                  </m:oMath>
                </a14:m>
                <a:r>
                  <a:rPr lang="en-US" sz="2000" dirty="0" smtClean="0"/>
                  <a:t>):  {0, 1, 2, 3, …}</a:t>
                </a:r>
              </a:p>
              <a:p>
                <a:r>
                  <a:rPr lang="en-US" sz="2000" dirty="0" smtClean="0"/>
                  <a:t>Integers (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ℤ</m:t>
                    </m:r>
                  </m:oMath>
                </a14:m>
                <a:r>
                  <a:rPr lang="en-US" sz="2000" dirty="0" smtClean="0"/>
                  <a:t>):  {0,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±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1, ±2, ±3, …}</m:t>
                    </m:r>
                  </m:oMath>
                </a14:m>
                <a:endParaRPr lang="en-US" sz="2000" dirty="0" smtClean="0"/>
              </a:p>
              <a:p>
                <a:pPr lvl="1"/>
                <a:r>
                  <a:rPr lang="en-US" sz="1600" dirty="0" smtClean="0"/>
                  <a:t>Positive Integers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 smtClean="0">
                            <a:latin typeface="Cambria Math"/>
                            <a:ea typeface="Cambria Math"/>
                          </a:rPr>
                          <m:t>ℤ</m:t>
                        </m:r>
                      </m:e>
                      <m:sup>
                        <m:r>
                          <a:rPr lang="en-US" sz="1600" b="0" i="1" smtClean="0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US" sz="1600" dirty="0" smtClean="0"/>
              </a:p>
              <a:p>
                <a:pPr lvl="1"/>
                <a:r>
                  <a:rPr lang="en-US" sz="1600" dirty="0" smtClean="0"/>
                  <a:t>Negative Integers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 smtClean="0">
                            <a:latin typeface="Cambria Math"/>
                            <a:ea typeface="Cambria Math"/>
                          </a:rPr>
                          <m:t>ℤ</m:t>
                        </m:r>
                      </m:e>
                      <m:sup>
                        <m:r>
                          <a:rPr lang="en-US" sz="1600" b="0" i="1" smtClean="0">
                            <a:latin typeface="Cambria Math"/>
                          </a:rPr>
                          <m:t>−</m:t>
                        </m:r>
                      </m:sup>
                    </m:sSup>
                  </m:oMath>
                </a14:m>
                <a:endParaRPr lang="en-US" sz="1600" dirty="0" smtClean="0"/>
              </a:p>
              <a:p>
                <a:r>
                  <a:rPr lang="en-US" sz="2000" dirty="0" smtClean="0"/>
                  <a:t>Rational (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en-US" sz="2000" dirty="0" smtClean="0"/>
                  <a:t>):  all numbers that can be written as a fraction</a:t>
                </a: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/>
                          </a:rPr>
                          <m:t>4</m:t>
                        </m:r>
                      </m:e>
                    </m:rad>
                  </m:oMath>
                </a14:m>
                <a:r>
                  <a:rPr lang="en-US" sz="1600" dirty="0" smtClean="0"/>
                  <a:t>,  5, 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1600" dirty="0" smtClean="0"/>
              </a:p>
              <a:p>
                <a:r>
                  <a:rPr lang="en-US" sz="2000" dirty="0" smtClean="0"/>
                  <a:t>Real (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r>
                  <a:rPr lang="en-US" sz="2000" dirty="0" smtClean="0"/>
                  <a:t>) all numbers on the number line.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58" t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638800" y="4114800"/>
            <a:ext cx="3124200" cy="2133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629400" y="4343400"/>
            <a:ext cx="1905000" cy="1676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86600" y="4686300"/>
            <a:ext cx="1143000" cy="11049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581900" y="5105400"/>
            <a:ext cx="495300" cy="533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6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Elements of Sets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 smtClean="0"/>
                  <a:t>n(A):  number of elements in set A</a:t>
                </a:r>
              </a:p>
              <a:p>
                <a:r>
                  <a:rPr lang="en-US" sz="2400" dirty="0" smtClean="0"/>
                  <a:t>Finite Set:  limited number of elements</a:t>
                </a:r>
              </a:p>
              <a:p>
                <a:r>
                  <a:rPr lang="en-US" sz="2400" dirty="0" smtClean="0"/>
                  <a:t>Infinite Set:  unlimited number of elements</a:t>
                </a:r>
              </a:p>
              <a:p>
                <a:r>
                  <a:rPr lang="en-US" sz="2400" dirty="0" smtClean="0"/>
                  <a:t>Subset:  set contained in another set</a:t>
                </a:r>
              </a:p>
              <a:p>
                <a:pPr lvl="1"/>
                <a:r>
                  <a:rPr lang="en-US" sz="2000" dirty="0" smtClean="0"/>
                  <a:t>P is a subset of Q;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</a:rPr>
                      <m:t>P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𝑄</m:t>
                    </m:r>
                  </m:oMath>
                </a14:m>
                <a:endParaRPr lang="en-US" sz="2000" dirty="0" smtClean="0"/>
              </a:p>
              <a:p>
                <a:pPr lvl="1"/>
                <a:r>
                  <a:rPr lang="en-US" sz="2000" dirty="0" smtClean="0"/>
                  <a:t>{2, 3, 5}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{1, 2, 3, 4, 5, 6}</a:t>
                </a:r>
              </a:p>
              <a:p>
                <a:pPr lvl="1"/>
                <a:r>
                  <a:rPr lang="en-US" sz="2000" dirty="0" smtClean="0"/>
                  <a:t>P is a </a:t>
                </a:r>
                <a:r>
                  <a:rPr lang="en-US" sz="2000" u="sng" dirty="0" smtClean="0"/>
                  <a:t>Proper Subset</a:t>
                </a:r>
                <a:r>
                  <a:rPr lang="en-US" sz="2000" dirty="0" smtClean="0"/>
                  <a:t> of Q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𝑃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𝑄</m:t>
                    </m:r>
                  </m:oMath>
                </a14:m>
                <a:r>
                  <a:rPr lang="en-US" sz="2000" dirty="0" smtClean="0"/>
                  <a:t>but not equal to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79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537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and Intersection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 smtClean="0"/>
                  <a:t>Intersection:  overlap, in both sets; “and”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𝑃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𝑄</m:t>
                    </m:r>
                  </m:oMath>
                </a14:m>
                <a:endParaRPr lang="en-US" sz="1600" dirty="0" smtClean="0"/>
              </a:p>
              <a:p>
                <a:r>
                  <a:rPr lang="en-US" sz="2000" dirty="0" smtClean="0"/>
                  <a:t>Union:  everything in both sets; “or”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𝑃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𝑄</m:t>
                    </m:r>
                  </m:oMath>
                </a14:m>
                <a:endParaRPr lang="en-US" sz="1600" dirty="0" smtClean="0"/>
              </a:p>
              <a:p>
                <a:r>
                  <a:rPr lang="en-US" sz="2000" dirty="0" smtClean="0"/>
                  <a:t>Disjoint/Mutually Exclusive: no element in common</a:t>
                </a:r>
              </a:p>
              <a:p>
                <a:r>
                  <a:rPr lang="en-US" sz="2000" dirty="0" smtClean="0"/>
                  <a:t>Example:  P = {1, 3, 4}  and Q = {2, 3, 5}</a:t>
                </a:r>
              </a:p>
              <a:p>
                <a:pPr lvl="1"/>
                <a:r>
                  <a:rPr lang="en-US" sz="1600" dirty="0" smtClean="0"/>
                  <a:t>Find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𝑃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𝑄</m:t>
                    </m:r>
                  </m:oMath>
                </a14:m>
                <a:endParaRPr lang="en-US" sz="1600" dirty="0" smtClean="0"/>
              </a:p>
              <a:p>
                <a:pPr lvl="1"/>
                <a:r>
                  <a:rPr lang="en-US" sz="1600" dirty="0" smtClean="0"/>
                  <a:t>Find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𝑃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𝑄</m:t>
                    </m:r>
                  </m:oMath>
                </a14:m>
                <a:endParaRPr lang="en-US" sz="1600" dirty="0" smtClean="0"/>
              </a:p>
              <a:p>
                <a:pPr lvl="1"/>
                <a:endParaRPr lang="en-US" sz="16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58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86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 smtClean="0"/>
                  <a:t>M = {2, 3, 5, 7, 8, 9}  and N = {3, 4, 6, 9, 10}</a:t>
                </a:r>
              </a:p>
              <a:p>
                <a:r>
                  <a:rPr lang="en-US" sz="2000" dirty="0" smtClean="0"/>
                  <a:t>True or False: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4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𝑀</m:t>
                    </m:r>
                  </m:oMath>
                </a14:m>
                <a:endParaRPr lang="en-US" sz="16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6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∉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𝑀</m:t>
                    </m:r>
                  </m:oMath>
                </a14:m>
                <a:r>
                  <a:rPr lang="en-US" sz="1600" dirty="0" smtClean="0"/>
                  <a:t> 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𝑀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𝑁</m:t>
                    </m:r>
                  </m:oMath>
                </a14:m>
                <a:endParaRPr lang="en-US" sz="1600" dirty="0" smtClean="0"/>
              </a:p>
              <a:p>
                <a:pPr lvl="1"/>
                <a:r>
                  <a:rPr lang="en-US" sz="1600" dirty="0" smtClean="0"/>
                  <a:t>{9, 6, 3}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sz="1600" dirty="0" smtClean="0"/>
                  <a:t> N</a:t>
                </a:r>
              </a:p>
              <a:p>
                <a:r>
                  <a:rPr lang="en-US" sz="2000" dirty="0" smtClean="0"/>
                  <a:t>List the sets:	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𝑀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𝑁</m:t>
                    </m:r>
                  </m:oMath>
                </a14:m>
                <a:endParaRPr lang="en-US" sz="16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𝑀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𝑁</m:t>
                    </m:r>
                  </m:oMath>
                </a14:m>
                <a:endParaRPr lang="en-US" sz="1600" dirty="0" smtClean="0"/>
              </a:p>
              <a:p>
                <a:pPr lvl="1"/>
                <a:endParaRPr lang="en-US" sz="1600" dirty="0" smtClean="0"/>
              </a:p>
              <a:p>
                <a:pPr lvl="1"/>
                <a:endParaRPr lang="en-US" sz="1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58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508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214 #1, 2, 4, 5-9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6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7B:  Set Builder Notation</a:t>
            </a:r>
            <a:br>
              <a:rPr lang="en-US" sz="3200" dirty="0" smtClean="0"/>
            </a:br>
            <a:r>
              <a:rPr lang="en-US" sz="3200" dirty="0" smtClean="0"/>
              <a:t>TLW describe sets using set notation.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= {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| −2≤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≤4,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lvl="1"/>
                <a:r>
                  <a:rPr lang="en-US" dirty="0" smtClean="0"/>
                  <a:t>Set of all x such that x is an integer between -2 and 4, including -2 and 4</a:t>
                </a:r>
              </a:p>
              <a:p>
                <a:pPr lvl="1"/>
                <a:r>
                  <a:rPr lang="en-US" dirty="0" smtClean="0"/>
                  <a:t>A = {-2, -1, 0, 1, 2, 3, 4}</a:t>
                </a:r>
              </a:p>
              <a:p>
                <a:pPr lvl="1"/>
                <a:r>
                  <a:rPr lang="en-US" dirty="0" smtClean="0"/>
                  <a:t>n(A) = 7 means there are 7 elements in A</a:t>
                </a:r>
              </a:p>
              <a:p>
                <a:pPr lvl="1"/>
                <a:r>
                  <a:rPr lang="en-US" dirty="0" smtClean="0"/>
                  <a:t>How is B = {x|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≤4,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r>
                  <a:rPr lang="en-US" dirty="0" smtClean="0"/>
                  <a:t> different from A?</a:t>
                </a:r>
              </a:p>
              <a:p>
                <a:pPr lvl="2"/>
                <a:r>
                  <a:rPr lang="en-US" dirty="0" smtClean="0"/>
                  <a:t>n(B) = 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022" t="-1617" r="-505" b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400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sed leaves design slides">
  <a:themeElements>
    <a:clrScheme name="Default Design 13">
      <a:dk1>
        <a:srgbClr val="000000"/>
      </a:dk1>
      <a:lt1>
        <a:srgbClr val="F1ECD8"/>
      </a:lt1>
      <a:dk2>
        <a:srgbClr val="4F261E"/>
      </a:dk2>
      <a:lt2>
        <a:srgbClr val="777777"/>
      </a:lt2>
      <a:accent1>
        <a:srgbClr val="909082"/>
      </a:accent1>
      <a:accent2>
        <a:srgbClr val="809EA8"/>
      </a:accent2>
      <a:accent3>
        <a:srgbClr val="F7F4E9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1ECD8"/>
        </a:lt1>
        <a:dk2>
          <a:srgbClr val="4F261E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7F4E9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Pressed leaves design slides</Template>
  <TotalTime>151</TotalTime>
  <Words>1493</Words>
  <Application>Microsoft Office PowerPoint</Application>
  <PresentationFormat>On-screen Show (4:3)</PresentationFormat>
  <Paragraphs>227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Garamond</vt:lpstr>
      <vt:lpstr>Pressed leaves design slides</vt:lpstr>
      <vt:lpstr>Chapter 7:  Sets and Venn diagrams</vt:lpstr>
      <vt:lpstr>Opening Problem</vt:lpstr>
      <vt:lpstr>Set:  a collection of numbers or objects</vt:lpstr>
      <vt:lpstr>Special Number Sets</vt:lpstr>
      <vt:lpstr>Counting Elements of Sets</vt:lpstr>
      <vt:lpstr>Union and Intersection</vt:lpstr>
      <vt:lpstr>Example</vt:lpstr>
      <vt:lpstr>Assignment</vt:lpstr>
      <vt:lpstr>7B:  Set Builder Notation TLW describe sets using set notation.</vt:lpstr>
      <vt:lpstr>Example</vt:lpstr>
      <vt:lpstr>Try These</vt:lpstr>
      <vt:lpstr>7C:  TLW identify the complement of a set.</vt:lpstr>
      <vt:lpstr>Example</vt:lpstr>
      <vt:lpstr>Example</vt:lpstr>
      <vt:lpstr>Example</vt:lpstr>
      <vt:lpstr>Example  </vt:lpstr>
      <vt:lpstr>Assignment</vt:lpstr>
      <vt:lpstr>7D TLW diagram sets using Venn Diagrams</vt:lpstr>
      <vt:lpstr>Subsets</vt:lpstr>
      <vt:lpstr>Intersection</vt:lpstr>
      <vt:lpstr>Union</vt:lpstr>
      <vt:lpstr>Disjoint or Mutually Exclusive</vt:lpstr>
      <vt:lpstr>Example</vt:lpstr>
      <vt:lpstr>Example</vt:lpstr>
      <vt:lpstr>Assignment</vt:lpstr>
      <vt:lpstr>7E TLW shade Venn diagram regions.</vt:lpstr>
      <vt:lpstr>Example</vt:lpstr>
      <vt:lpstr>Assignment</vt:lpstr>
      <vt:lpstr>8F  TLW find numbers in regions.</vt:lpstr>
      <vt:lpstr>Sometimes we want to know how many are in a region.</vt:lpstr>
      <vt:lpstr>Example</vt:lpstr>
      <vt:lpstr>Things to Know</vt:lpstr>
      <vt:lpstr>Assignment</vt:lpstr>
      <vt:lpstr>7G TLW problem solve with Venn diagrams.</vt:lpstr>
      <vt:lpstr>Example</vt:lpstr>
      <vt:lpstr>Example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 Sets and Venn diagrams</dc:title>
  <dc:creator>Monika</dc:creator>
  <cp:lastModifiedBy>Monika</cp:lastModifiedBy>
  <cp:revision>29</cp:revision>
  <dcterms:created xsi:type="dcterms:W3CDTF">2012-11-23T16:22:44Z</dcterms:created>
  <dcterms:modified xsi:type="dcterms:W3CDTF">2012-11-23T18:53:55Z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TC100690481033</vt:lpwstr>
  </property>
</Properties>
</file>