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6" r:id="rId33"/>
    <p:sldId id="287"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0"/>
  </p:normalViewPr>
  <p:slideViewPr>
    <p:cSldViewPr>
      <p:cViewPr>
        <p:scale>
          <a:sx n="80" d="100"/>
          <a:sy n="80" d="100"/>
        </p:scale>
        <p:origin x="-93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7080814494962321"/>
          <c:y val="0.22542833187518227"/>
          <c:w val="0.57013292693252049"/>
          <c:h val="0.59910068533100025"/>
        </c:manualLayout>
      </c:layout>
      <c:barChart>
        <c:barDir val="col"/>
        <c:grouping val="clustered"/>
        <c:varyColors val="0"/>
        <c:ser>
          <c:idx val="0"/>
          <c:order val="0"/>
          <c:tx>
            <c:strRef>
              <c:f>Sheet1!$B$1</c:f>
              <c:strCache>
                <c:ptCount val="1"/>
                <c:pt idx="0">
                  <c:v>number of peas in a pod without fertilizer</c:v>
                </c:pt>
              </c:strCache>
            </c:strRef>
          </c:tx>
          <c:invertIfNegative val="0"/>
          <c:cat>
            <c:numRef>
              <c:f>Sheet1!$A$2:$A$10</c:f>
              <c:numCache>
                <c:formatCode>General</c:formatCode>
                <c:ptCount val="9"/>
                <c:pt idx="0">
                  <c:v>1</c:v>
                </c:pt>
                <c:pt idx="1">
                  <c:v>2</c:v>
                </c:pt>
                <c:pt idx="2">
                  <c:v>3</c:v>
                </c:pt>
                <c:pt idx="3">
                  <c:v>4</c:v>
                </c:pt>
                <c:pt idx="4">
                  <c:v>5</c:v>
                </c:pt>
                <c:pt idx="5">
                  <c:v>6</c:v>
                </c:pt>
                <c:pt idx="6">
                  <c:v>7</c:v>
                </c:pt>
                <c:pt idx="7">
                  <c:v>8</c:v>
                </c:pt>
                <c:pt idx="8">
                  <c:v>9</c:v>
                </c:pt>
              </c:numCache>
            </c:numRef>
          </c:cat>
          <c:val>
            <c:numRef>
              <c:f>Sheet1!$B$2:$B$10</c:f>
              <c:numCache>
                <c:formatCode>General</c:formatCode>
                <c:ptCount val="9"/>
                <c:pt idx="0">
                  <c:v>0</c:v>
                </c:pt>
                <c:pt idx="1">
                  <c:v>2</c:v>
                </c:pt>
                <c:pt idx="2">
                  <c:v>11</c:v>
                </c:pt>
                <c:pt idx="3">
                  <c:v>19</c:v>
                </c:pt>
                <c:pt idx="4">
                  <c:v>29</c:v>
                </c:pt>
                <c:pt idx="5">
                  <c:v>51</c:v>
                </c:pt>
                <c:pt idx="6">
                  <c:v>23</c:v>
                </c:pt>
                <c:pt idx="7">
                  <c:v>11</c:v>
                </c:pt>
                <c:pt idx="8">
                  <c:v>1</c:v>
                </c:pt>
              </c:numCache>
            </c:numRef>
          </c:val>
        </c:ser>
        <c:dLbls>
          <c:showLegendKey val="0"/>
          <c:showVal val="0"/>
          <c:showCatName val="0"/>
          <c:showSerName val="0"/>
          <c:showPercent val="0"/>
          <c:showBubbleSize val="0"/>
        </c:dLbls>
        <c:gapWidth val="150"/>
        <c:axId val="45226240"/>
        <c:axId val="45228032"/>
      </c:barChart>
      <c:catAx>
        <c:axId val="45226240"/>
        <c:scaling>
          <c:orientation val="minMax"/>
        </c:scaling>
        <c:delete val="0"/>
        <c:axPos val="b"/>
        <c:numFmt formatCode="General" sourceLinked="1"/>
        <c:majorTickMark val="out"/>
        <c:minorTickMark val="none"/>
        <c:tickLblPos val="nextTo"/>
        <c:crossAx val="45228032"/>
        <c:crosses val="autoZero"/>
        <c:auto val="1"/>
        <c:lblAlgn val="ctr"/>
        <c:lblOffset val="100"/>
        <c:noMultiLvlLbl val="0"/>
      </c:catAx>
      <c:valAx>
        <c:axId val="45228032"/>
        <c:scaling>
          <c:orientation val="minMax"/>
        </c:scaling>
        <c:delete val="0"/>
        <c:axPos val="l"/>
        <c:majorGridlines/>
        <c:numFmt formatCode="General" sourceLinked="1"/>
        <c:majorTickMark val="out"/>
        <c:minorTickMark val="none"/>
        <c:tickLblPos val="nextTo"/>
        <c:crossAx val="45226240"/>
        <c:crosses val="autoZero"/>
        <c:crossBetween val="between"/>
      </c:valAx>
    </c:plotArea>
    <c:legend>
      <c:legendPos val="r"/>
      <c:layout>
        <c:manualLayout>
          <c:xMode val="edge"/>
          <c:yMode val="edge"/>
          <c:x val="0.74990164535884629"/>
          <c:y val="0.47011154855643045"/>
          <c:w val="0.18379011091355515"/>
          <c:h val="0.33519320501603966"/>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86A359-2F65-409D-A104-DD669C610E08}" type="datetimeFigureOut">
              <a:rPr lang="en-US" smtClean="0"/>
              <a:t>11/13/2012</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415A3CF-B677-414B-98CA-2E29D68BF234}"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6A359-2F65-409D-A104-DD669C610E08}"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6A359-2F65-409D-A104-DD669C610E08}"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0415A3CF-B677-414B-98CA-2E29D68BF234}"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86A359-2F65-409D-A104-DD669C610E08}"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6A359-2F65-409D-A104-DD669C610E08}" type="datetimeFigureOut">
              <a:rPr lang="en-US" smtClean="0"/>
              <a:t>11/13/2012</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415A3CF-B677-414B-98CA-2E29D68BF234}"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6A359-2F65-409D-A104-DD669C610E08}"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6A359-2F65-409D-A104-DD669C610E08}" type="datetimeFigureOut">
              <a:rPr lang="en-US" smtClean="0"/>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6A359-2F65-409D-A104-DD669C610E08}" type="datetimeFigureOut">
              <a:rPr lang="en-US" smtClean="0"/>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A359-2F65-409D-A104-DD669C610E08}" type="datetimeFigureOut">
              <a:rPr lang="en-US" smtClean="0"/>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5A3CF-B677-414B-98CA-2E29D68BF2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86A359-2F65-409D-A104-DD669C610E08}"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5A3CF-B677-414B-98CA-2E29D68BF234}"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486A359-2F65-409D-A104-DD669C610E08}"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5A3CF-B677-414B-98CA-2E29D68BF234}"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486A359-2F65-409D-A104-DD669C610E08}" type="datetimeFigureOut">
              <a:rPr lang="en-US" smtClean="0"/>
              <a:t>11/13/2012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415A3CF-B677-414B-98CA-2E29D68BF234}"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Descriptive Statistics</a:t>
            </a:r>
            <a:endParaRPr lang="en-US" dirty="0"/>
          </a:p>
        </p:txBody>
      </p:sp>
      <p:sp>
        <p:nvSpPr>
          <p:cNvPr id="3" name="Subtitle 2"/>
          <p:cNvSpPr>
            <a:spLocks noGrp="1"/>
          </p:cNvSpPr>
          <p:nvPr>
            <p:ph type="subTitle" idx="1"/>
          </p:nvPr>
        </p:nvSpPr>
        <p:spPr/>
        <p:txBody>
          <a:bodyPr/>
          <a:lstStyle/>
          <a:p>
            <a:r>
              <a:rPr lang="en-US" dirty="0" smtClean="0"/>
              <a:t>6A:  TLW identify types of data.</a:t>
            </a:r>
            <a:endParaRPr lang="en-US" dirty="0"/>
          </a:p>
        </p:txBody>
      </p:sp>
    </p:spTree>
    <p:extLst>
      <p:ext uri="{BB962C8B-B14F-4D97-AF65-F5344CB8AC3E}">
        <p14:creationId xmlns:p14="http://schemas.microsoft.com/office/powerpoint/2010/main" val="503350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normAutofit/>
          </a:bodyPr>
          <a:lstStyle/>
          <a:p>
            <a:r>
              <a:rPr lang="en-US" sz="2000" dirty="0" smtClean="0"/>
              <a:t>30 children attended a library holiday program.  Their year levels at school were:</a:t>
            </a:r>
          </a:p>
          <a:p>
            <a:pPr marL="457200" lvl="1" indent="0">
              <a:buNone/>
            </a:pPr>
            <a:r>
              <a:rPr lang="en-US" sz="1600" dirty="0" smtClean="0"/>
              <a:t>8    7  6   7  7  7  9  7  7  11  8  10  8  8  9</a:t>
            </a:r>
          </a:p>
          <a:p>
            <a:pPr marL="457200" lvl="1" indent="0">
              <a:buNone/>
            </a:pPr>
            <a:r>
              <a:rPr lang="en-US" sz="1600" dirty="0" smtClean="0"/>
              <a:t>10  7  7   8  8  8  8  7  6   6   6    6  9  6  9  </a:t>
            </a:r>
          </a:p>
          <a:p>
            <a:r>
              <a:rPr lang="en-US" sz="2000" dirty="0" smtClean="0"/>
              <a:t>Record the information in a frequency table , including relative frequency.</a:t>
            </a:r>
          </a:p>
          <a:p>
            <a:r>
              <a:rPr lang="en-US" sz="2000" dirty="0" smtClean="0"/>
              <a:t>Construct a column graph.</a:t>
            </a:r>
          </a:p>
          <a:p>
            <a:r>
              <a:rPr lang="en-US" sz="2000" dirty="0" smtClean="0"/>
              <a:t>What is the modal year level?</a:t>
            </a:r>
          </a:p>
          <a:p>
            <a:r>
              <a:rPr lang="en-US" sz="2000" dirty="0" smtClean="0"/>
              <a:t>Describe the shape of the distribution.  Are there outliers?</a:t>
            </a:r>
          </a:p>
          <a:p>
            <a:r>
              <a:rPr lang="en-US" sz="2000" dirty="0" smtClean="0"/>
              <a:t>What percentage of children were in year 8 or below?</a:t>
            </a:r>
          </a:p>
          <a:p>
            <a:r>
              <a:rPr lang="en-US" sz="2000" dirty="0" smtClean="0"/>
              <a:t>What percentage of the children were above year 9?</a:t>
            </a:r>
            <a:endParaRPr lang="en-US" sz="2000" dirty="0"/>
          </a:p>
        </p:txBody>
      </p:sp>
    </p:spTree>
    <p:extLst>
      <p:ext uri="{BB962C8B-B14F-4D97-AF65-F5344CB8AC3E}">
        <p14:creationId xmlns:p14="http://schemas.microsoft.com/office/powerpoint/2010/main" val="238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164 #1-5</a:t>
            </a:r>
            <a:endParaRPr lang="en-US" dirty="0"/>
          </a:p>
        </p:txBody>
      </p:sp>
    </p:spTree>
    <p:extLst>
      <p:ext uri="{BB962C8B-B14F-4D97-AF65-F5344CB8AC3E}">
        <p14:creationId xmlns:p14="http://schemas.microsoft.com/office/powerpoint/2010/main" val="1638206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6C  TLW interpret quantitative discrete data.</a:t>
            </a:r>
            <a:endParaRPr lang="en-US" dirty="0"/>
          </a:p>
        </p:txBody>
      </p:sp>
      <p:sp>
        <p:nvSpPr>
          <p:cNvPr id="3" name="Content Placeholder 2"/>
          <p:cNvSpPr>
            <a:spLocks noGrp="1"/>
          </p:cNvSpPr>
          <p:nvPr>
            <p:ph sz="half" idx="1"/>
          </p:nvPr>
        </p:nvSpPr>
        <p:spPr>
          <a:xfrm>
            <a:off x="457200" y="1600200"/>
            <a:ext cx="5638800" cy="4525963"/>
          </a:xfrm>
        </p:spPr>
        <p:txBody>
          <a:bodyPr>
            <a:normAutofit fontScale="92500" lnSpcReduction="20000"/>
          </a:bodyPr>
          <a:lstStyle/>
          <a:p>
            <a:r>
              <a:rPr lang="en-US" sz="2000" dirty="0" smtClean="0"/>
              <a:t>Use when there are different data values with very frequencies.</a:t>
            </a:r>
          </a:p>
          <a:p>
            <a:pPr lvl="1"/>
            <a:r>
              <a:rPr lang="en-US" sz="1800" dirty="0" smtClean="0"/>
              <a:t>Makes it hard to study data distribution</a:t>
            </a:r>
          </a:p>
          <a:p>
            <a:pPr lvl="1"/>
            <a:r>
              <a:rPr lang="en-US" sz="1800" dirty="0" smtClean="0"/>
              <a:t>Group into class intervals and compare the frequency for each class</a:t>
            </a:r>
          </a:p>
          <a:p>
            <a:pPr lvl="2"/>
            <a:r>
              <a:rPr lang="en-US" sz="1600" dirty="0" smtClean="0"/>
              <a:t>Modal Class– class with highest frequency.</a:t>
            </a:r>
          </a:p>
          <a:p>
            <a:pPr lvl="1"/>
            <a:endParaRPr lang="en-US" sz="1800" dirty="0" smtClean="0"/>
          </a:p>
          <a:p>
            <a:pPr lvl="1"/>
            <a:endParaRPr lang="en-US" sz="1800" dirty="0"/>
          </a:p>
          <a:p>
            <a:pPr lvl="1"/>
            <a:endParaRPr lang="en-US" sz="1800" dirty="0"/>
          </a:p>
          <a:p>
            <a:pPr lvl="1"/>
            <a:r>
              <a:rPr lang="en-US" sz="1800" dirty="0" smtClean="0"/>
              <a:t>Column Graph:  for grouped discrete data in the same was as before</a:t>
            </a:r>
          </a:p>
          <a:p>
            <a:pPr lvl="1"/>
            <a:endParaRPr lang="en-US" sz="1800" dirty="0"/>
          </a:p>
          <a:p>
            <a:pPr lvl="1"/>
            <a:r>
              <a:rPr lang="en-US" sz="1800" dirty="0" smtClean="0"/>
              <a:t>If we are given a set of raw data, how can we efficiently find the lowest and highest data values? </a:t>
            </a:r>
          </a:p>
          <a:p>
            <a:pPr lvl="1"/>
            <a:r>
              <a:rPr lang="en-US" sz="1800" dirty="0" smtClean="0"/>
              <a:t>If the data values are grouped in classes on a frequency table/column graph, do we still know what the highest and lowest values are?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262" y="2057400"/>
            <a:ext cx="1521056"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505200"/>
            <a:ext cx="1808179"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96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166 #1</a:t>
            </a:r>
            <a:endParaRPr lang="en-US" dirty="0"/>
          </a:p>
        </p:txBody>
      </p:sp>
      <p:sp>
        <p:nvSpPr>
          <p:cNvPr id="3" name="Content Placeholder 2"/>
          <p:cNvSpPr>
            <a:spLocks noGrp="1"/>
          </p:cNvSpPr>
          <p:nvPr>
            <p:ph idx="1"/>
          </p:nvPr>
        </p:nvSpPr>
        <p:spPr/>
        <p:txBody>
          <a:bodyPr>
            <a:normAutofit/>
          </a:bodyPr>
          <a:lstStyle/>
          <a:p>
            <a:r>
              <a:rPr lang="en-US" sz="1800" dirty="0" smtClean="0"/>
              <a:t>Arthur catches the train to school from a busy train station.  Over the course of 30 days he counts the number of people waiting at the station when the train arrives.</a:t>
            </a:r>
          </a:p>
          <a:p>
            <a:pPr marL="457200" lvl="1" indent="0" algn="ctr">
              <a:buNone/>
            </a:pPr>
            <a:r>
              <a:rPr lang="en-US" sz="1400" dirty="0"/>
              <a:t>	</a:t>
            </a:r>
            <a:r>
              <a:rPr lang="en-US" sz="1600" dirty="0" smtClean="0"/>
              <a:t>17  25  32  19  45  30  22 15  28  8</a:t>
            </a:r>
          </a:p>
          <a:p>
            <a:pPr marL="457200" lvl="1" indent="0" algn="ctr">
              <a:buNone/>
            </a:pPr>
            <a:r>
              <a:rPr lang="en-US" sz="1600" dirty="0"/>
              <a:t>	</a:t>
            </a:r>
            <a:r>
              <a:rPr lang="en-US" sz="1600" dirty="0" smtClean="0"/>
              <a:t>21  29  37  25  42  35  19  31  26  7</a:t>
            </a:r>
          </a:p>
          <a:p>
            <a:pPr marL="457200" lvl="1" indent="0" algn="ctr">
              <a:buNone/>
            </a:pPr>
            <a:r>
              <a:rPr lang="en-US" sz="1600" dirty="0"/>
              <a:t>	</a:t>
            </a:r>
            <a:r>
              <a:rPr lang="en-US" sz="1600" dirty="0" smtClean="0"/>
              <a:t>22  11  27  44  24  22  32  18  40  29</a:t>
            </a:r>
          </a:p>
          <a:p>
            <a:r>
              <a:rPr lang="en-US" sz="1800" dirty="0" smtClean="0"/>
              <a:t>Construct a tally and frequency table for this data using class intervals 0-9, 10-19, …, 40-49.</a:t>
            </a:r>
          </a:p>
          <a:p>
            <a:r>
              <a:rPr lang="en-US" sz="1800" dirty="0" smtClean="0"/>
              <a:t>On how many days were there less than 10 people at the station?</a:t>
            </a:r>
          </a:p>
          <a:p>
            <a:r>
              <a:rPr lang="en-US" sz="1800" dirty="0" smtClean="0"/>
              <a:t>On what percentage of days were there at least 30 people at the station?</a:t>
            </a:r>
          </a:p>
          <a:p>
            <a:r>
              <a:rPr lang="en-US" sz="1800" dirty="0" smtClean="0"/>
              <a:t>Draw a column graph to display the data.</a:t>
            </a:r>
          </a:p>
          <a:p>
            <a:r>
              <a:rPr lang="en-US" sz="1800" dirty="0" smtClean="0"/>
              <a:t>Find the modal class of the data.</a:t>
            </a:r>
            <a:endParaRPr lang="en-US" sz="1800" dirty="0"/>
          </a:p>
        </p:txBody>
      </p:sp>
    </p:spTree>
    <p:extLst>
      <p:ext uri="{BB962C8B-B14F-4D97-AF65-F5344CB8AC3E}">
        <p14:creationId xmlns:p14="http://schemas.microsoft.com/office/powerpoint/2010/main" val="416355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p. 166 #2-3</a:t>
            </a:r>
            <a:endParaRPr lang="en-US" dirty="0"/>
          </a:p>
        </p:txBody>
      </p:sp>
    </p:spTree>
    <p:extLst>
      <p:ext uri="{BB962C8B-B14F-4D97-AF65-F5344CB8AC3E}">
        <p14:creationId xmlns:p14="http://schemas.microsoft.com/office/powerpoint/2010/main" val="335790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6D:  TLW identify and apply quantitative continuous data.</a:t>
            </a:r>
            <a:endParaRPr lang="en-US" sz="3600" dirty="0"/>
          </a:p>
        </p:txBody>
      </p:sp>
      <p:sp>
        <p:nvSpPr>
          <p:cNvPr id="3" name="Content Placeholder 2"/>
          <p:cNvSpPr>
            <a:spLocks noGrp="1"/>
          </p:cNvSpPr>
          <p:nvPr>
            <p:ph idx="1"/>
          </p:nvPr>
        </p:nvSpPr>
        <p:spPr/>
        <p:txBody>
          <a:bodyPr/>
          <a:lstStyle/>
          <a:p>
            <a:r>
              <a:rPr lang="en-US" dirty="0" smtClean="0"/>
              <a:t>Continuous:  cannot write down exact values</a:t>
            </a:r>
          </a:p>
          <a:p>
            <a:pPr lvl="1"/>
            <a:r>
              <a:rPr lang="en-US" dirty="0" smtClean="0"/>
              <a:t>Heights of students</a:t>
            </a:r>
          </a:p>
          <a:p>
            <a:pPr lvl="1"/>
            <a:r>
              <a:rPr lang="en-US" dirty="0" smtClean="0"/>
              <a:t>Time it takes to run a race</a:t>
            </a:r>
          </a:p>
          <a:p>
            <a:r>
              <a:rPr lang="en-US" dirty="0" smtClean="0"/>
              <a:t>Class intervals:  group data because no two data values will be exactly the same.</a:t>
            </a:r>
          </a:p>
          <a:p>
            <a:r>
              <a:rPr lang="en-US" dirty="0" smtClean="0"/>
              <a:t>Frequency Histograms:  displays grouped continuous data</a:t>
            </a:r>
          </a:p>
          <a:p>
            <a:pPr lvl="1"/>
            <a:r>
              <a:rPr lang="en-US" dirty="0" smtClean="0"/>
              <a:t>Like a bar graph but columns joined!</a:t>
            </a:r>
          </a:p>
          <a:p>
            <a:pPr lvl="1"/>
            <a:r>
              <a:rPr lang="en-US" dirty="0" smtClean="0"/>
              <a:t>Edges of columns show the boundaries of class intervals</a:t>
            </a:r>
          </a:p>
          <a:p>
            <a:pPr lvl="1"/>
            <a:endParaRPr lang="en-US" dirty="0"/>
          </a:p>
        </p:txBody>
      </p:sp>
      <p:cxnSp>
        <p:nvCxnSpPr>
          <p:cNvPr id="5" name="Straight Connector 4"/>
          <p:cNvCxnSpPr/>
          <p:nvPr/>
        </p:nvCxnSpPr>
        <p:spPr>
          <a:xfrm>
            <a:off x="990600" y="49530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6400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57800" y="49530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64008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43000" y="5410200"/>
            <a:ext cx="15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5105400"/>
            <a:ext cx="228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28800" y="45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5676900"/>
            <a:ext cx="2286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86400" y="5410200"/>
            <a:ext cx="228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22374" y="5676900"/>
            <a:ext cx="2286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5950974" y="5029200"/>
            <a:ext cx="228600" cy="1371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p:cNvSpPr/>
          <p:nvPr/>
        </p:nvSpPr>
        <p:spPr>
          <a:xfrm>
            <a:off x="6216445" y="5410200"/>
            <a:ext cx="228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438400" y="5676900"/>
            <a:ext cx="1219200" cy="369332"/>
          </a:xfrm>
          <a:prstGeom prst="rect">
            <a:avLst/>
          </a:prstGeom>
          <a:noFill/>
        </p:spPr>
        <p:txBody>
          <a:bodyPr wrap="square" rtlCol="0">
            <a:spAutoFit/>
          </a:bodyPr>
          <a:lstStyle/>
          <a:p>
            <a:r>
              <a:rPr lang="en-US" dirty="0" smtClean="0"/>
              <a:t>discrete</a:t>
            </a:r>
            <a:endParaRPr lang="en-US" dirty="0"/>
          </a:p>
        </p:txBody>
      </p:sp>
      <p:sp>
        <p:nvSpPr>
          <p:cNvPr id="23" name="TextBox 22"/>
          <p:cNvSpPr txBox="1"/>
          <p:nvPr/>
        </p:nvSpPr>
        <p:spPr>
          <a:xfrm>
            <a:off x="6858000" y="5562600"/>
            <a:ext cx="1447800" cy="369332"/>
          </a:xfrm>
          <a:prstGeom prst="rect">
            <a:avLst/>
          </a:prstGeom>
          <a:noFill/>
        </p:spPr>
        <p:txBody>
          <a:bodyPr wrap="square" rtlCol="0">
            <a:spAutoFit/>
          </a:bodyPr>
          <a:lstStyle/>
          <a:p>
            <a:r>
              <a:rPr lang="en-US" dirty="0" smtClean="0"/>
              <a:t>continuous</a:t>
            </a:r>
            <a:endParaRPr lang="en-US" dirty="0"/>
          </a:p>
        </p:txBody>
      </p:sp>
    </p:spTree>
    <p:extLst>
      <p:ext uri="{BB962C8B-B14F-4D97-AF65-F5344CB8AC3E}">
        <p14:creationId xmlns:p14="http://schemas.microsoft.com/office/powerpoint/2010/main" val="180367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Stuff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Modal Class:  values that appear most often</a:t>
                </a:r>
              </a:p>
              <a:p>
                <a:pPr lvl="1"/>
                <a:r>
                  <a:rPr lang="en-US" dirty="0" smtClean="0"/>
                  <a:t>Tallest bar in frequency histogram</a:t>
                </a:r>
              </a:p>
              <a:p>
                <a:r>
                  <a:rPr lang="en-US" dirty="0" smtClean="0"/>
                  <a:t>Rule of Thumb:  use approximately  </a:t>
                </a:r>
                <a14:m>
                  <m:oMath xmlns:m="http://schemas.openxmlformats.org/officeDocument/2006/math">
                    <m:rad>
                      <m:radPr>
                        <m:degHide m:val="on"/>
                        <m:ctrlPr>
                          <a:rPr lang="en-US" i="1" smtClean="0">
                            <a:latin typeface="Cambria Math"/>
                          </a:rPr>
                        </m:ctrlPr>
                      </m:radPr>
                      <m:deg/>
                      <m:e>
                        <m:r>
                          <a:rPr lang="en-US" b="0" i="1" smtClean="0">
                            <a:latin typeface="Cambria Math"/>
                          </a:rPr>
                          <m:t>𝑛𝑢𝑚𝑏𝑒𝑟</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𝑖𝑛𝑑𝑖𝑣𝑖𝑑𝑢𝑎𝑙𝑠</m:t>
                        </m:r>
                      </m:e>
                    </m:rad>
                  </m:oMath>
                </a14:m>
                <a:r>
                  <a:rPr lang="en-US" dirty="0" smtClean="0"/>
                  <a:t> the number of classes for a data set.</a:t>
                </a:r>
              </a:p>
              <a:p>
                <a:pPr lvl="1"/>
                <a:r>
                  <a:rPr lang="en-US" dirty="0" smtClean="0"/>
                  <a:t>Large sets of data use more classes not less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593"/>
                </a:stretch>
              </a:blipFill>
            </p:spPr>
            <p:txBody>
              <a:bodyPr/>
              <a:lstStyle/>
              <a:p>
                <a:r>
                  <a:rPr lang="en-US">
                    <a:noFill/>
                  </a:rPr>
                  <a:t> </a:t>
                </a:r>
              </a:p>
            </p:txBody>
          </p:sp>
        </mc:Fallback>
      </mc:AlternateContent>
    </p:spTree>
    <p:extLst>
      <p:ext uri="{BB962C8B-B14F-4D97-AF65-F5344CB8AC3E}">
        <p14:creationId xmlns:p14="http://schemas.microsoft.com/office/powerpoint/2010/main" val="50051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1800" dirty="0" smtClean="0"/>
              <a:t>A sample of 20 juvenile lobsters was randomly selected from a tank containing several hundred.  The length of each lobster was measured in cm, and the results were:</a:t>
            </a:r>
          </a:p>
          <a:p>
            <a:pPr lvl="1"/>
            <a:r>
              <a:rPr lang="en-US" sz="1400" dirty="0" smtClean="0"/>
              <a:t>4.9  5.6  7.2  6.7  3.1  4.6  6.0  5.0  3.7  7.3  </a:t>
            </a:r>
          </a:p>
          <a:p>
            <a:pPr lvl="1"/>
            <a:r>
              <a:rPr lang="en-US" sz="1400" dirty="0" smtClean="0"/>
              <a:t>6.0  5.4  4.2  6.6  4.7  5.8  4.4  3.6  4.2  5.4 </a:t>
            </a:r>
            <a:endParaRPr lang="en-US" sz="1800" dirty="0"/>
          </a:p>
          <a:p>
            <a:r>
              <a:rPr lang="en-US" sz="1800" dirty="0" smtClean="0"/>
              <a:t>Organize the data using a frequency table, and hence graph the data.</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871857329"/>
              </p:ext>
            </p:extLst>
          </p:nvPr>
        </p:nvGraphicFramePr>
        <p:xfrm>
          <a:off x="533400" y="3505200"/>
          <a:ext cx="5105400" cy="2225040"/>
        </p:xfrm>
        <a:graphic>
          <a:graphicData uri="http://schemas.openxmlformats.org/drawingml/2006/table">
            <a:tbl>
              <a:tblPr firstRow="1" bandRow="1">
                <a:tableStyleId>{5C22544A-7EE6-4342-B048-85BDC9FD1C3A}</a:tableStyleId>
              </a:tblPr>
              <a:tblGrid>
                <a:gridCol w="1981200"/>
                <a:gridCol w="1981200"/>
                <a:gridCol w="1143000"/>
              </a:tblGrid>
              <a:tr h="370840">
                <a:tc>
                  <a:txBody>
                    <a:bodyPr/>
                    <a:lstStyle/>
                    <a:p>
                      <a:r>
                        <a:rPr lang="en-US" dirty="0" smtClean="0"/>
                        <a:t>Length (l cm)</a:t>
                      </a:r>
                      <a:endParaRPr lang="en-US" dirty="0"/>
                    </a:p>
                  </a:txBody>
                  <a:tcPr/>
                </a:tc>
                <a:tc>
                  <a:txBody>
                    <a:bodyPr/>
                    <a:lstStyle/>
                    <a:p>
                      <a:r>
                        <a:rPr lang="en-US" dirty="0" smtClean="0"/>
                        <a:t>Tally</a:t>
                      </a:r>
                      <a:endParaRPr lang="en-US" dirty="0"/>
                    </a:p>
                  </a:txBody>
                  <a:tcPr/>
                </a:tc>
                <a:tc>
                  <a:txBody>
                    <a:bodyPr/>
                    <a:lstStyle/>
                    <a:p>
                      <a:r>
                        <a:rPr lang="en-US" sz="1600" dirty="0" smtClean="0"/>
                        <a:t>Frequency</a:t>
                      </a:r>
                      <a:endParaRPr lang="en-US" sz="1600"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2631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168 #1-6</a:t>
            </a:r>
            <a:endParaRPr lang="en-US" dirty="0"/>
          </a:p>
        </p:txBody>
      </p:sp>
    </p:spTree>
    <p:extLst>
      <p:ext uri="{BB962C8B-B14F-4D97-AF65-F5344CB8AC3E}">
        <p14:creationId xmlns:p14="http://schemas.microsoft.com/office/powerpoint/2010/main" val="1155907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6E  TLW find measures of central tendency and interpret them.</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Knowing the middle of the data helps to understand it</a:t>
                </a:r>
              </a:p>
              <a:p>
                <a:r>
                  <a:rPr lang="en-US" sz="2000" dirty="0" smtClean="0"/>
                  <a:t>What’s the spread of the data?</a:t>
                </a:r>
              </a:p>
              <a:p>
                <a:r>
                  <a:rPr lang="en-US" sz="2000" dirty="0" smtClean="0"/>
                  <a:t>Mode:  most frequent value</a:t>
                </a:r>
              </a:p>
              <a:p>
                <a:r>
                  <a:rPr lang="en-US" sz="2000" dirty="0" smtClean="0"/>
                  <a:t>Bimodal:  has two modes; ignore if there are more than 2 modes</a:t>
                </a:r>
              </a:p>
              <a:p>
                <a:r>
                  <a:rPr lang="en-US" sz="2000" dirty="0" smtClean="0"/>
                  <a:t>Mean = </a:t>
                </a:r>
                <a14:m>
                  <m:oMath xmlns:m="http://schemas.openxmlformats.org/officeDocument/2006/math">
                    <m:f>
                      <m:fPr>
                        <m:ctrlPr>
                          <a:rPr lang="en-US" sz="2000" i="1" smtClean="0">
                            <a:latin typeface="Cambria Math"/>
                          </a:rPr>
                        </m:ctrlPr>
                      </m:fPr>
                      <m:num>
                        <m:r>
                          <a:rPr lang="en-US" sz="2000" b="0" i="1" smtClean="0">
                            <a:latin typeface="Cambria Math"/>
                          </a:rPr>
                          <m:t>𝑠𝑢𝑚</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𝑎𝑙𝑙</m:t>
                        </m:r>
                        <m:r>
                          <a:rPr lang="en-US" sz="2000" b="0" i="1" smtClean="0">
                            <a:latin typeface="Cambria Math"/>
                          </a:rPr>
                          <m:t> </m:t>
                        </m:r>
                        <m:r>
                          <a:rPr lang="en-US" sz="2000" b="0" i="1" smtClean="0">
                            <a:latin typeface="Cambria Math"/>
                          </a:rPr>
                          <m:t>𝑑𝑎𝑡𝑎</m:t>
                        </m:r>
                        <m:r>
                          <a:rPr lang="en-US" sz="2000" b="0" i="1" smtClean="0">
                            <a:latin typeface="Cambria Math"/>
                          </a:rPr>
                          <m:t> </m:t>
                        </m:r>
                        <m:r>
                          <a:rPr lang="en-US" sz="2000" b="0" i="1" smtClean="0">
                            <a:latin typeface="Cambria Math"/>
                          </a:rPr>
                          <m:t>𝑣𝑎𝑙𝑢𝑒𝑠</m:t>
                        </m:r>
                      </m:num>
                      <m:den>
                        <m:r>
                          <a:rPr lang="en-US" sz="2000" b="0" i="1" smtClean="0">
                            <a:latin typeface="Cambria Math"/>
                          </a:rPr>
                          <m:t>𝑛𝑢𝑚𝑏𝑒𝑟</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𝑑𝑎𝑡𝑎</m:t>
                        </m:r>
                        <m:r>
                          <a:rPr lang="en-US" sz="2000" b="0" i="1" smtClean="0">
                            <a:latin typeface="Cambria Math"/>
                          </a:rPr>
                          <m:t> </m:t>
                        </m:r>
                        <m:r>
                          <a:rPr lang="en-US" sz="2000" b="0" i="1" smtClean="0">
                            <a:latin typeface="Cambria Math"/>
                          </a:rPr>
                          <m:t>𝑣𝑎𝑙𝑢𝑒𝑠</m:t>
                        </m:r>
                      </m:den>
                    </m:f>
                  </m:oMath>
                </a14:m>
                <a:endParaRPr lang="en-US" sz="2000" dirty="0" smtClean="0"/>
              </a:p>
              <a:p>
                <a:pPr lvl="1"/>
                <a:r>
                  <a:rPr lang="en-US" sz="1600" dirty="0"/>
                  <a:t>a single number which indicates a center of the data</a:t>
                </a:r>
              </a:p>
              <a:p>
                <a:pPr lvl="1"/>
                <a:r>
                  <a:rPr lang="en-US" sz="1600" dirty="0" smtClean="0"/>
                  <a:t>Not necessarily a member of the set</a:t>
                </a:r>
                <a:endParaRPr lang="en-US" sz="2000" dirty="0" smtClean="0"/>
              </a:p>
              <a:p>
                <a:r>
                  <a:rPr lang="en-US" sz="2000" dirty="0" smtClean="0"/>
                  <a:t>Population (</a:t>
                </a:r>
                <a14:m>
                  <m:oMath xmlns:m="http://schemas.openxmlformats.org/officeDocument/2006/math">
                    <m:r>
                      <a:rPr lang="en-US" sz="2000" i="1" smtClean="0">
                        <a:latin typeface="Cambria Math"/>
                        <a:ea typeface="Cambria Math"/>
                      </a:rPr>
                      <m:t>𝜇</m:t>
                    </m:r>
                  </m:oMath>
                </a14:m>
                <a:r>
                  <a:rPr lang="en-US" sz="2000" dirty="0" smtClean="0"/>
                  <a:t>)= mean of the entire population</a:t>
                </a:r>
              </a:p>
              <a:p>
                <a:pPr lvl="1"/>
                <a:r>
                  <a:rPr lang="en-US" sz="1600" dirty="0" smtClean="0"/>
                  <a:t>Not always possible</a:t>
                </a:r>
              </a:p>
              <a:p>
                <a:r>
                  <a:rPr lang="en-US" sz="2000" dirty="0" smtClean="0"/>
                  <a:t>Sample mean (</a:t>
                </a:r>
                <a14:m>
                  <m:oMath xmlns:m="http://schemas.openxmlformats.org/officeDocument/2006/math">
                    <m:acc>
                      <m:accPr>
                        <m:chr m:val="̅"/>
                        <m:ctrlPr>
                          <a:rPr lang="en-US" sz="2000" i="1" smtClean="0">
                            <a:latin typeface="Cambria Math"/>
                          </a:rPr>
                        </m:ctrlPr>
                      </m:accPr>
                      <m:e>
                        <m:r>
                          <a:rPr lang="en-US" sz="2000" b="0" i="1" smtClean="0">
                            <a:latin typeface="Cambria Math"/>
                          </a:rPr>
                          <m:t>𝑥</m:t>
                        </m:r>
                      </m:e>
                    </m:acc>
                  </m:oMath>
                </a14:m>
                <a:r>
                  <a:rPr lang="en-US" sz="2000" dirty="0" smtClean="0"/>
                  <a:t>) = approximation of </a:t>
                </a:r>
                <a14:m>
                  <m:oMath xmlns:m="http://schemas.openxmlformats.org/officeDocument/2006/math">
                    <m:r>
                      <a:rPr lang="en-US" sz="2000" i="1">
                        <a:latin typeface="Cambria Math"/>
                        <a:ea typeface="Cambria Math"/>
                      </a:rPr>
                      <m:t>𝜇</m:t>
                    </m:r>
                  </m:oMath>
                </a14:m>
                <a:endParaRPr lang="en-US" sz="20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674"/>
                </a:stretch>
              </a:blipFill>
            </p:spPr>
            <p:txBody>
              <a:bodyPr/>
              <a:lstStyle/>
              <a:p>
                <a:r>
                  <a:rPr lang="en-US">
                    <a:noFill/>
                  </a:rPr>
                  <a:t> </a:t>
                </a:r>
              </a:p>
            </p:txBody>
          </p:sp>
        </mc:Fallback>
      </mc:AlternateContent>
    </p:spTree>
    <p:extLst>
      <p:ext uri="{BB962C8B-B14F-4D97-AF65-F5344CB8AC3E}">
        <p14:creationId xmlns:p14="http://schemas.microsoft.com/office/powerpoint/2010/main" val="315169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Population:  defined collection about which we want to draw a conclusion</a:t>
            </a:r>
          </a:p>
          <a:p>
            <a:r>
              <a:rPr lang="en-US" dirty="0" smtClean="0"/>
              <a:t>Census: collect information from whole population </a:t>
            </a:r>
          </a:p>
          <a:p>
            <a:r>
              <a:rPr lang="en-US" dirty="0" smtClean="0"/>
              <a:t>Sample:  collect information from random subset of population</a:t>
            </a:r>
          </a:p>
          <a:p>
            <a:r>
              <a:rPr lang="en-US" dirty="0" smtClean="0"/>
              <a:t>Survey:  collection of information from a sample</a:t>
            </a:r>
          </a:p>
          <a:p>
            <a:r>
              <a:rPr lang="en-US" dirty="0" smtClean="0"/>
              <a:t>Data:  information collected</a:t>
            </a:r>
          </a:p>
          <a:p>
            <a:r>
              <a:rPr lang="en-US" dirty="0" smtClean="0"/>
              <a:t>Parameter:  numerical quantity measuring some aspect of a population</a:t>
            </a:r>
          </a:p>
          <a:p>
            <a:r>
              <a:rPr lang="en-US" dirty="0" smtClean="0"/>
              <a:t>Statistic:  quantity calculated from data collected</a:t>
            </a:r>
            <a:endParaRPr lang="en-US" dirty="0"/>
          </a:p>
        </p:txBody>
      </p:sp>
    </p:spTree>
    <p:extLst>
      <p:ext uri="{BB962C8B-B14F-4D97-AF65-F5344CB8AC3E}">
        <p14:creationId xmlns:p14="http://schemas.microsoft.com/office/powerpoint/2010/main" val="124656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 = # data values in the sample</a:t>
                </a:r>
              </a:p>
              <a:p>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p>
                      <m:sSupPr>
                        <m:ctrlPr>
                          <a:rPr lang="en-US" b="0" i="1" smtClean="0">
                            <a:latin typeface="Cambria Math"/>
                          </a:rPr>
                        </m:ctrlPr>
                      </m:sSupPr>
                      <m:e>
                        <m:r>
                          <a:rPr lang="en-US" b="0" i="1" smtClean="0">
                            <a:latin typeface="Cambria Math"/>
                          </a:rPr>
                          <m:t>𝑖</m:t>
                        </m:r>
                      </m:e>
                      <m:sup>
                        <m:r>
                          <a:rPr lang="en-US" b="0" i="1" smtClean="0">
                            <a:latin typeface="Cambria Math"/>
                          </a:rPr>
                          <m:t>𝑡h</m:t>
                        </m:r>
                      </m:sup>
                    </m:sSup>
                  </m:oMath>
                </a14:m>
                <a:r>
                  <a:rPr lang="en-US" dirty="0" smtClean="0"/>
                  <a:t> data from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i="1" smtClean="0">
                                <a:latin typeface="Cambria Math"/>
                              </a:rPr>
                            </m:ctrlPr>
                          </m:sSubPr>
                          <m:e>
                            <m:r>
                              <a:rPr lang="en-US" b="0" i="1" smtClean="0">
                                <a:latin typeface="Cambria Math"/>
                              </a:rPr>
                              <m:t>𝑥</m:t>
                            </m:r>
                          </m:e>
                          <m:sub>
                            <m:r>
                              <a:rPr lang="en-US" b="0" i="1" smtClean="0">
                                <a:latin typeface="Cambria Math"/>
                              </a:rPr>
                              <m:t>3</m:t>
                            </m:r>
                          </m:sub>
                        </m:sSub>
                        <m:r>
                          <a:rPr lang="en-US" b="0" i="1" smtClean="0">
                            <a:latin typeface="Cambria Math"/>
                          </a:rPr>
                          <m:t>,…,</m:t>
                        </m:r>
                        <m:sSub>
                          <m:sSubPr>
                            <m:ctrlPr>
                              <a:rPr lang="en-US" i="1" smtClean="0">
                                <a:latin typeface="Cambria Math"/>
                              </a:rPr>
                            </m:ctrlPr>
                          </m:sSubPr>
                          <m:e>
                            <m:r>
                              <a:rPr lang="en-US" b="0" i="1" smtClean="0">
                                <a:latin typeface="Cambria Math"/>
                              </a:rPr>
                              <m:t>𝑥</m:t>
                            </m:r>
                          </m:e>
                          <m:sub>
                            <m:r>
                              <a:rPr lang="en-US" b="0" i="1" smtClean="0">
                                <a:latin typeface="Cambria Math"/>
                              </a:rPr>
                              <m:t>𝑛</m:t>
                            </m:r>
                          </m:sub>
                        </m:sSub>
                      </m:e>
                    </m:d>
                  </m:oMath>
                </a14:m>
                <a:endParaRPr lang="en-US" dirty="0" smtClean="0"/>
              </a:p>
              <a:p>
                <a:endParaRPr lang="en-US" dirty="0"/>
              </a:p>
              <a:p>
                <a:pPr lvl="1">
                  <a:tabLst>
                    <a:tab pos="973138" algn="l"/>
                  </a:tabLst>
                </a:pPr>
                <a14:m>
                  <m:oMath xmlns:m="http://schemas.openxmlformats.org/officeDocument/2006/math">
                    <m:acc>
                      <m:accPr>
                        <m:chr m:val="̅"/>
                        <m:ctrlPr>
                          <a:rPr lang="en-US" i="1" smtClean="0">
                            <a:latin typeface="Cambria Math"/>
                          </a:rPr>
                        </m:ctrlPr>
                      </m:accPr>
                      <m:e>
                        <m:r>
                          <a:rPr lang="en-US" b="0" i="1" smtClean="0">
                            <a:latin typeface="Cambria Math"/>
                          </a:rPr>
                          <m:t>𝑥</m:t>
                        </m:r>
                      </m:e>
                    </m:acc>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num>
                      <m:den>
                        <m:r>
                          <a:rPr lang="en-US" b="0" i="1" smtClean="0">
                            <a:latin typeface="Cambria Math"/>
                          </a:rPr>
                          <m:t>𝑛</m:t>
                        </m:r>
                      </m:den>
                    </m:f>
                    <m:r>
                      <a:rPr lang="en-US" b="0" i="1" smtClean="0">
                        <a:latin typeface="Cambria Math"/>
                      </a:rPr>
                      <m:t>=</m:t>
                    </m:r>
                    <m:f>
                      <m:fPr>
                        <m:ctrlPr>
                          <a:rPr lang="en-US" b="0" i="1" smtClean="0">
                            <a:latin typeface="Cambria Math"/>
                          </a:rPr>
                        </m:ctrlPr>
                      </m:fPr>
                      <m:num>
                        <m:nary>
                          <m:naryPr>
                            <m:chr m:val="∑"/>
                            <m:limLoc m:val="subSup"/>
                            <m:ctrlPr>
                              <a:rPr lang="en-US" b="0" i="1" smtClean="0">
                                <a:latin typeface="Cambria Math"/>
                              </a:rPr>
                            </m:ctrlPr>
                          </m:naryPr>
                          <m:sub>
                            <m:r>
                              <m:rPr>
                                <m:brk m:alnAt="25"/>
                              </m:rPr>
                              <a:rPr lang="en-US" b="0" i="1" smtClean="0">
                                <a:latin typeface="Cambria Math"/>
                              </a:rPr>
                              <m:t>𝑖</m:t>
                            </m:r>
                            <m:r>
                              <a:rPr lang="en-US" b="0" i="1" smtClean="0">
                                <a:latin typeface="Cambria Math"/>
                              </a:rPr>
                              <m:t>=1</m:t>
                            </m:r>
                          </m:sub>
                          <m:sup>
                            <m:r>
                              <a:rPr lang="en-US" b="0" i="1" smtClean="0">
                                <a:latin typeface="Cambria Math"/>
                              </a:rPr>
                              <m:t>𝑛</m:t>
                            </m:r>
                          </m:sup>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e>
                        </m:nary>
                      </m:num>
                      <m:den>
                        <m:r>
                          <a:rPr lang="en-US" b="0" i="1" smtClean="0">
                            <a:latin typeface="Cambria Math"/>
                          </a:rPr>
                          <m:t>𝑛</m:t>
                        </m:r>
                      </m:den>
                    </m:f>
                  </m:oMath>
                </a14:m>
                <a:endParaRPr lang="en-US" dirty="0" smtClean="0"/>
              </a:p>
              <a:p>
                <a:pPr lvl="1">
                  <a:tabLst>
                    <a:tab pos="973138" algn="l"/>
                  </a:tabLst>
                </a:pPr>
                <a:endParaRPr lang="en-US" dirty="0"/>
              </a:p>
              <a:p>
                <a:pPr lvl="1">
                  <a:tabLst>
                    <a:tab pos="973138" algn="l"/>
                  </a:tabLst>
                </a:pPr>
                <a:r>
                  <a:rPr lang="en-US" dirty="0" smtClean="0"/>
                  <a:t>Note:  </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sSub>
                          <m:sSubPr>
                            <m:ctrlPr>
                              <a:rPr lang="en-US" i="1" smtClean="0">
                                <a:latin typeface="Cambria Math"/>
                              </a:rPr>
                            </m:ctrlPr>
                          </m:sSubPr>
                          <m:e>
                            <m:r>
                              <a:rPr lang="en-US" b="0" i="1" smtClean="0">
                                <a:latin typeface="Cambria Math"/>
                              </a:rPr>
                              <m:t>𝑥</m:t>
                            </m:r>
                          </m:e>
                          <m:sub>
                            <m:r>
                              <a:rPr lang="en-US" b="0" i="1" smtClean="0">
                                <a:latin typeface="Cambria Math"/>
                              </a:rPr>
                              <m:t>𝑖</m:t>
                            </m:r>
                          </m:sub>
                        </m:sSub>
                      </m:e>
                    </m:nary>
                    <m:r>
                      <a:rPr lang="en-US" b="0" i="1" smtClean="0">
                        <a:latin typeface="Cambria Math"/>
                      </a:rPr>
                      <m:t> </m:t>
                    </m:r>
                  </m:oMath>
                </a14:m>
                <a:r>
                  <a:rPr lang="en-US" dirty="0" smtClean="0"/>
                  <a:t>means sum all n data values: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1</m:t>
                        </m:r>
                      </m:sub>
                    </m:sSub>
                    <m:r>
                      <a:rPr lang="en-US" b="0" i="1" smtClean="0">
                        <a:latin typeface="Cambria Math"/>
                      </a:rPr>
                      <m:t>+</m:t>
                    </m:r>
                    <m:sSub>
                      <m:sSubPr>
                        <m:ctrlPr>
                          <a:rPr lang="en-US" i="1" smtClean="0">
                            <a:latin typeface="Cambria Math"/>
                          </a:rPr>
                        </m:ctrlPr>
                      </m:sSubPr>
                      <m:e>
                        <m:r>
                          <a:rPr lang="en-US" i="1">
                            <a:latin typeface="Cambria Math"/>
                          </a:rPr>
                          <m:t>𝑥</m:t>
                        </m:r>
                      </m:e>
                      <m:sub>
                        <m:r>
                          <a:rPr lang="en-US" i="1">
                            <a:latin typeface="Cambria Math"/>
                          </a:rPr>
                          <m:t>2</m:t>
                        </m:r>
                      </m:sub>
                    </m:sSub>
                    <m:r>
                      <a:rPr lang="en-US" b="0" i="1" smtClean="0">
                        <a:latin typeface="Cambria Math"/>
                      </a:rPr>
                      <m:t>+</m:t>
                    </m:r>
                    <m:sSub>
                      <m:sSubPr>
                        <m:ctrlPr>
                          <a:rPr lang="en-US" i="1">
                            <a:latin typeface="Cambria Math"/>
                          </a:rPr>
                        </m:ctrlPr>
                      </m:sSubPr>
                      <m:e>
                        <m:r>
                          <a:rPr lang="en-US" i="1">
                            <a:latin typeface="Cambria Math"/>
                          </a:rPr>
                          <m:t>𝑥</m:t>
                        </m:r>
                      </m:e>
                      <m:sub>
                        <m:r>
                          <a:rPr lang="en-US" i="1">
                            <a:latin typeface="Cambria Math"/>
                          </a:rPr>
                          <m:t>3</m:t>
                        </m:r>
                      </m:sub>
                    </m:sSub>
                    <m:r>
                      <a:rPr lang="en-US" b="0" i="1" smtClean="0">
                        <a:latin typeface="Cambria Math"/>
                      </a:rPr>
                      <m:t>+</m:t>
                    </m:r>
                    <m:r>
                      <a:rPr lang="en-US" i="1">
                        <a:latin typeface="Cambria Math"/>
                      </a:rPr>
                      <m:t>…</m:t>
                    </m:r>
                    <m:r>
                      <a:rPr lang="en-US" b="0" i="1" smtClean="0">
                        <a:latin typeface="Cambria Math"/>
                      </a:rPr>
                      <m:t>+</m:t>
                    </m:r>
                    <m:sSub>
                      <m:sSubPr>
                        <m:ctrlPr>
                          <a:rPr lang="en-US" i="1" smtClean="0">
                            <a:latin typeface="Cambria Math"/>
                          </a:rPr>
                        </m:ctrlPr>
                      </m:sSubPr>
                      <m:e>
                        <m:r>
                          <a:rPr lang="en-US" i="1">
                            <a:latin typeface="Cambria Math"/>
                          </a:rPr>
                          <m:t>𝑥</m:t>
                        </m:r>
                      </m:e>
                      <m:sub>
                        <m:r>
                          <a:rPr lang="en-US" i="1">
                            <a:latin typeface="Cambria Math"/>
                          </a:rPr>
                          <m:t>𝑛</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a:stretch>
              </a:blipFill>
            </p:spPr>
            <p:txBody>
              <a:bodyPr/>
              <a:lstStyle/>
              <a:p>
                <a:r>
                  <a:rPr lang="en-US">
                    <a:noFill/>
                  </a:rPr>
                  <a:t> </a:t>
                </a:r>
              </a:p>
            </p:txBody>
          </p:sp>
        </mc:Fallback>
      </mc:AlternateContent>
    </p:spTree>
    <p:extLst>
      <p:ext uri="{BB962C8B-B14F-4D97-AF65-F5344CB8AC3E}">
        <p14:creationId xmlns:p14="http://schemas.microsoft.com/office/powerpoint/2010/main" val="4260554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Middle value of an ordered data set</a:t>
                </a:r>
              </a:p>
              <a:p>
                <a:r>
                  <a:rPr lang="en-US" dirty="0" smtClean="0"/>
                  <a:t>Order data from smallest to largest</a:t>
                </a:r>
              </a:p>
              <a:p>
                <a:r>
                  <a:rPr lang="en-US" dirty="0" smtClean="0"/>
                  <a:t>Split the data in halves</a:t>
                </a:r>
              </a:p>
              <a:p>
                <a:r>
                  <a:rPr lang="en-US" dirty="0" smtClean="0"/>
                  <a:t>Odd number data– median one of the original in data set</a:t>
                </a:r>
              </a:p>
              <a:p>
                <a:r>
                  <a:rPr lang="en-US" dirty="0" smtClean="0"/>
                  <a:t>Even number data– average of 2 middle numbers</a:t>
                </a:r>
              </a:p>
              <a:p>
                <a:r>
                  <a:rPr lang="en-US" dirty="0" smtClean="0"/>
                  <a:t>Rule:  if there are n data values, find </a:t>
                </a:r>
                <a14:m>
                  <m:oMath xmlns:m="http://schemas.openxmlformats.org/officeDocument/2006/math">
                    <m:f>
                      <m:fPr>
                        <m:ctrlPr>
                          <a:rPr lang="en-US" i="1" smtClean="0">
                            <a:latin typeface="Cambria Math"/>
                          </a:rPr>
                        </m:ctrlPr>
                      </m:fPr>
                      <m:num>
                        <m:r>
                          <a:rPr lang="en-US" b="0" i="1" smtClean="0">
                            <a:latin typeface="Cambria Math"/>
                          </a:rPr>
                          <m:t>𝑛</m:t>
                        </m:r>
                        <m:r>
                          <a:rPr lang="en-US" b="0" i="1" smtClean="0">
                            <a:latin typeface="Cambria Math"/>
                          </a:rPr>
                          <m:t>+1</m:t>
                        </m:r>
                      </m:num>
                      <m:den>
                        <m:r>
                          <a:rPr lang="en-US" b="0" i="1" smtClean="0">
                            <a:latin typeface="Cambria Math"/>
                          </a:rPr>
                          <m:t>2</m:t>
                        </m:r>
                      </m:den>
                    </m:f>
                  </m:oMath>
                </a14:m>
                <a:r>
                  <a:rPr lang="en-US" dirty="0" smtClean="0"/>
                  <a:t>.  The median is that data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a:stretch>
              </a:blipFill>
            </p:spPr>
            <p:txBody>
              <a:bodyPr/>
              <a:lstStyle/>
              <a:p>
                <a:r>
                  <a:rPr lang="en-US">
                    <a:noFill/>
                  </a:rPr>
                  <a:t> </a:t>
                </a:r>
              </a:p>
            </p:txBody>
          </p:sp>
        </mc:Fallback>
      </mc:AlternateContent>
    </p:spTree>
    <p:extLst>
      <p:ext uri="{BB962C8B-B14F-4D97-AF65-F5344CB8AC3E}">
        <p14:creationId xmlns:p14="http://schemas.microsoft.com/office/powerpoint/2010/main" val="3055247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 the mean, mode and median:</a:t>
            </a:r>
          </a:p>
          <a:p>
            <a:pPr lvl="1"/>
            <a:r>
              <a:rPr lang="en-US" dirty="0" smtClean="0"/>
              <a:t>3, 6, 5, 6, 4, 5, 5, 6, 7</a:t>
            </a:r>
          </a:p>
          <a:p>
            <a:pPr lvl="1"/>
            <a:endParaRPr lang="en-US" dirty="0" smtClean="0"/>
          </a:p>
          <a:p>
            <a:pPr lvl="1"/>
            <a:endParaRPr lang="en-US" dirty="0"/>
          </a:p>
          <a:p>
            <a:pPr lvl="1"/>
            <a:endParaRPr lang="en-US" dirty="0"/>
          </a:p>
          <a:p>
            <a:pPr lvl="1"/>
            <a:r>
              <a:rPr lang="en-US" dirty="0" smtClean="0"/>
              <a:t>13, 12, 15, 13, 18, 14, 16, 15, 15, 17</a:t>
            </a:r>
            <a:endParaRPr lang="en-US" dirty="0"/>
          </a:p>
        </p:txBody>
      </p:sp>
    </p:spTree>
    <p:extLst>
      <p:ext uri="{BB962C8B-B14F-4D97-AF65-F5344CB8AC3E}">
        <p14:creationId xmlns:p14="http://schemas.microsoft.com/office/powerpoint/2010/main" val="664391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GDC</a:t>
            </a:r>
            <a:endParaRPr lang="en-US" dirty="0"/>
          </a:p>
        </p:txBody>
      </p:sp>
      <p:sp>
        <p:nvSpPr>
          <p:cNvPr id="3" name="Content Placeholder 2"/>
          <p:cNvSpPr>
            <a:spLocks noGrp="1"/>
          </p:cNvSpPr>
          <p:nvPr>
            <p:ph idx="1"/>
          </p:nvPr>
        </p:nvSpPr>
        <p:spPr/>
        <p:txBody>
          <a:bodyPr/>
          <a:lstStyle/>
          <a:p>
            <a:r>
              <a:rPr lang="en-US" dirty="0" smtClean="0"/>
              <a:t>A teenager recorded the time (in minutes per day) he spent playing computer games over a 2 week holiday period:</a:t>
            </a:r>
          </a:p>
          <a:p>
            <a:pPr marL="0" indent="0">
              <a:buNone/>
            </a:pPr>
            <a:r>
              <a:rPr lang="en-US" dirty="0"/>
              <a:t>	</a:t>
            </a:r>
            <a:r>
              <a:rPr lang="en-US" dirty="0" smtClean="0"/>
              <a:t>121, 65, 45, 130, 150, 83, 148, 127, 20, 173, 56, 	49, 104, 97</a:t>
            </a:r>
          </a:p>
          <a:p>
            <a:pPr marL="0" indent="0">
              <a:buNone/>
            </a:pPr>
            <a:r>
              <a:rPr lang="en-US" dirty="0" smtClean="0"/>
              <a:t>Using technology, determine the mean and median daily game time the teenager recorded.</a:t>
            </a:r>
            <a:endParaRPr lang="en-US" dirty="0"/>
          </a:p>
        </p:txBody>
      </p:sp>
    </p:spTree>
    <p:extLst>
      <p:ext uri="{BB962C8B-B14F-4D97-AF65-F5344CB8AC3E}">
        <p14:creationId xmlns:p14="http://schemas.microsoft.com/office/powerpoint/2010/main" val="22761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172 # 1, 2, 4, 6, 8-17</a:t>
            </a:r>
          </a:p>
          <a:p>
            <a:pPr lvl="1"/>
            <a:r>
              <a:rPr lang="en-US" dirty="0" smtClean="0"/>
              <a:t>Use your GDC to help!!!</a:t>
            </a:r>
            <a:endParaRPr lang="en-US" dirty="0"/>
          </a:p>
        </p:txBody>
      </p:sp>
    </p:spTree>
    <p:extLst>
      <p:ext uri="{BB962C8B-B14F-4D97-AF65-F5344CB8AC3E}">
        <p14:creationId xmlns:p14="http://schemas.microsoft.com/office/powerpoint/2010/main" val="2470675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Outliers</a:t>
            </a:r>
            <a:endParaRPr lang="en-US" dirty="0"/>
          </a:p>
        </p:txBody>
      </p:sp>
      <p:sp>
        <p:nvSpPr>
          <p:cNvPr id="3" name="Content Placeholder 2"/>
          <p:cNvSpPr>
            <a:spLocks noGrp="1"/>
          </p:cNvSpPr>
          <p:nvPr>
            <p:ph idx="1"/>
          </p:nvPr>
        </p:nvSpPr>
        <p:spPr/>
        <p:txBody>
          <a:bodyPr>
            <a:normAutofit/>
          </a:bodyPr>
          <a:lstStyle/>
          <a:p>
            <a:r>
              <a:rPr lang="en-US" sz="2000" dirty="0" smtClean="0"/>
              <a:t>Outliers:  extreme values, much greater than or much less than the other values.</a:t>
            </a:r>
          </a:p>
          <a:p>
            <a:pPr marL="457200" indent="-457200">
              <a:buFont typeface="+mj-lt"/>
              <a:buAutoNum type="arabicPeriod"/>
            </a:pPr>
            <a:r>
              <a:rPr lang="en-US" sz="2000" dirty="0" smtClean="0"/>
              <a:t>Consider the set of data:  4, 5, 6, 6, 6, 7, 7, 8, 9, 10.</a:t>
            </a:r>
          </a:p>
          <a:p>
            <a:pPr marL="400050" lvl="1" indent="0">
              <a:buNone/>
            </a:pPr>
            <a:r>
              <a:rPr lang="en-US" sz="1800" dirty="0" smtClean="0"/>
              <a:t>Calculate: a. mean		b.  mode	 	c.  median</a:t>
            </a:r>
          </a:p>
          <a:p>
            <a:pPr marL="457200" indent="-457200">
              <a:buFont typeface="+mj-lt"/>
              <a:buAutoNum type="arabicPeriod"/>
            </a:pPr>
            <a:r>
              <a:rPr lang="en-US" sz="2000" dirty="0" smtClean="0"/>
              <a:t>We now introduce the extreme value of 100 to the data, so that the data set is now: 4, 5, 6, 6, 6, 7, 7, 8, 9, 10, 100</a:t>
            </a:r>
          </a:p>
          <a:p>
            <a:pPr marL="0" indent="0">
              <a:buNone/>
            </a:pPr>
            <a:r>
              <a:rPr lang="en-US" sz="2000" dirty="0" smtClean="0"/>
              <a:t>        Calculate:  a.  mean		b.  mode	c.  median</a:t>
            </a:r>
          </a:p>
          <a:p>
            <a:pPr marL="457200" indent="-457200">
              <a:buFont typeface="+mj-lt"/>
              <a:buAutoNum type="arabicPeriod"/>
            </a:pPr>
            <a:r>
              <a:rPr lang="en-US" sz="2000" dirty="0" smtClean="0"/>
              <a:t>Comment on the effect that the extreme value has on:</a:t>
            </a:r>
          </a:p>
          <a:p>
            <a:pPr marL="457200" indent="-457200">
              <a:buFont typeface="+mj-lt"/>
              <a:buAutoNum type="arabicPeriod"/>
            </a:pPr>
            <a:r>
              <a:rPr lang="en-US" sz="2000" dirty="0" smtClean="0"/>
              <a:t>Which of the three measures of central tendency is most affected by the inclusion of an outlier.</a:t>
            </a:r>
          </a:p>
          <a:p>
            <a:pPr marL="457200" indent="-457200">
              <a:buFont typeface="+mj-lt"/>
              <a:buAutoNum type="arabicPeriod"/>
            </a:pPr>
            <a:r>
              <a:rPr lang="en-US" sz="2000" dirty="0" smtClean="0"/>
              <a:t>When is it not appropriate to use a particular measure of the center of a data set?</a:t>
            </a:r>
          </a:p>
          <a:p>
            <a:pPr marL="457200" indent="-457200">
              <a:buFont typeface="+mj-lt"/>
              <a:buAutoNum type="arabicPeriod"/>
            </a:pPr>
            <a:endParaRPr lang="en-US" sz="2000" dirty="0"/>
          </a:p>
        </p:txBody>
      </p:sp>
    </p:spTree>
    <p:extLst>
      <p:ext uri="{BB962C8B-B14F-4D97-AF65-F5344CB8AC3E}">
        <p14:creationId xmlns:p14="http://schemas.microsoft.com/office/powerpoint/2010/main" val="3029475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Appropriate Measure</a:t>
            </a:r>
            <a:endParaRPr lang="en-US" dirty="0"/>
          </a:p>
        </p:txBody>
      </p:sp>
      <p:sp>
        <p:nvSpPr>
          <p:cNvPr id="3" name="Content Placeholder 2"/>
          <p:cNvSpPr>
            <a:spLocks noGrp="1"/>
          </p:cNvSpPr>
          <p:nvPr>
            <p:ph idx="1"/>
          </p:nvPr>
        </p:nvSpPr>
        <p:spPr/>
        <p:txBody>
          <a:bodyPr/>
          <a:lstStyle/>
          <a:p>
            <a:r>
              <a:rPr lang="en-US" dirty="0" smtClean="0"/>
              <a:t>Mode: gives the most usual value</a:t>
            </a:r>
          </a:p>
          <a:p>
            <a:pPr lvl="1"/>
            <a:r>
              <a:rPr lang="en-US" dirty="0" smtClean="0"/>
              <a:t>Only takes common values into account</a:t>
            </a:r>
          </a:p>
          <a:p>
            <a:pPr lvl="1"/>
            <a:r>
              <a:rPr lang="en-US" dirty="0" smtClean="0"/>
              <a:t>Not affected by extreme values</a:t>
            </a:r>
          </a:p>
          <a:p>
            <a:r>
              <a:rPr lang="en-US" dirty="0" smtClean="0"/>
              <a:t>Mean:  commonly used &amp; easy to understand</a:t>
            </a:r>
          </a:p>
          <a:p>
            <a:pPr lvl="1"/>
            <a:r>
              <a:rPr lang="en-US" dirty="0" smtClean="0"/>
              <a:t>Takes all value into account</a:t>
            </a:r>
          </a:p>
          <a:p>
            <a:pPr lvl="1"/>
            <a:r>
              <a:rPr lang="en-US" dirty="0" smtClean="0"/>
              <a:t>Affected by extreme values</a:t>
            </a:r>
          </a:p>
          <a:p>
            <a:r>
              <a:rPr lang="en-US" dirty="0" smtClean="0"/>
              <a:t>Median:  gives halfway point</a:t>
            </a:r>
          </a:p>
          <a:p>
            <a:pPr lvl="1"/>
            <a:r>
              <a:rPr lang="en-US" dirty="0" smtClean="0"/>
              <a:t>Only takes middle values into account</a:t>
            </a:r>
          </a:p>
          <a:p>
            <a:pPr lvl="1"/>
            <a:r>
              <a:rPr lang="en-US" dirty="0" smtClean="0"/>
              <a:t>Not affected by extreme values</a:t>
            </a:r>
            <a:endParaRPr lang="en-US" dirty="0"/>
          </a:p>
        </p:txBody>
      </p:sp>
    </p:spTree>
    <p:extLst>
      <p:ext uri="{BB962C8B-B14F-4D97-AF65-F5344CB8AC3E}">
        <p14:creationId xmlns:p14="http://schemas.microsoft.com/office/powerpoint/2010/main" val="4216633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A shoe store is investigating the sizes of shoes sold over one month.  The mean shoe size is not very useful to know, but the mode shows at a glance which size the store most commonly has to restock.</a:t>
            </a:r>
          </a:p>
          <a:p>
            <a:r>
              <a:rPr lang="en-US" dirty="0" smtClean="0"/>
              <a:t>On a particular day a computer shop makes sales of $900, $1250, $1000, $1700, $1140, $1100, mean is $1200.  The mean is the best measure of center as the salesman can use it to predict average profit.</a:t>
            </a:r>
          </a:p>
          <a:p>
            <a:r>
              <a:rPr lang="en-US" dirty="0" smtClean="0"/>
              <a:t>When looking at real estate prices, the mean is distorted by the few sales of very expensive houses.  For a typical house buyer, the median will best indicate the price they should expect to pay in a particular area.</a:t>
            </a:r>
            <a:endParaRPr lang="en-US" dirty="0"/>
          </a:p>
        </p:txBody>
      </p:sp>
    </p:spTree>
    <p:extLst>
      <p:ext uri="{BB962C8B-B14F-4D97-AF65-F5344CB8AC3E}">
        <p14:creationId xmlns:p14="http://schemas.microsoft.com/office/powerpoint/2010/main" val="688707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of the Center </a:t>
            </a:r>
            <a:r>
              <a:rPr lang="en-US" dirty="0"/>
              <a:t>F</a:t>
            </a:r>
            <a:r>
              <a:rPr lang="en-US" dirty="0" smtClean="0"/>
              <a:t>rom </a:t>
            </a:r>
            <a:r>
              <a:rPr lang="en-US" dirty="0"/>
              <a:t>O</a:t>
            </a:r>
            <a:r>
              <a:rPr lang="en-US" dirty="0" smtClean="0"/>
              <a:t>ther Sources</a:t>
            </a:r>
            <a:endParaRPr lang="en-US" dirty="0"/>
          </a:p>
        </p:txBody>
      </p:sp>
      <p:sp>
        <p:nvSpPr>
          <p:cNvPr id="4" name="Content Placeholder 3"/>
          <p:cNvSpPr>
            <a:spLocks noGrp="1"/>
          </p:cNvSpPr>
          <p:nvPr>
            <p:ph sz="half" idx="1"/>
          </p:nvPr>
        </p:nvSpPr>
        <p:spPr/>
        <p:txBody>
          <a:bodyPr/>
          <a:lstStyle/>
          <a:p>
            <a:r>
              <a:rPr lang="en-US" dirty="0" smtClean="0"/>
              <a:t>Find the mode, mean and median from the table.</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sz="half" idx="2"/>
                <p:extLst>
                  <p:ext uri="{D42A27DB-BD31-4B8C-83A1-F6EECF244321}">
                    <p14:modId xmlns:p14="http://schemas.microsoft.com/office/powerpoint/2010/main" val="1171213359"/>
                  </p:ext>
                </p:extLst>
              </p:nvPr>
            </p:nvGraphicFramePr>
            <p:xfrm>
              <a:off x="4648200" y="1600200"/>
              <a:ext cx="4038600" cy="3991674"/>
            </p:xfrm>
            <a:graphic>
              <a:graphicData uri="http://schemas.openxmlformats.org/drawingml/2006/table">
                <a:tbl>
                  <a:tblPr firstRow="1" bandRow="1">
                    <a:tableStyleId>{5C22544A-7EE6-4342-B048-85BDC9FD1C3A}</a:tableStyleId>
                  </a:tblPr>
                  <a:tblGrid>
                    <a:gridCol w="1219200"/>
                    <a:gridCol w="1295400"/>
                    <a:gridCol w="1524000"/>
                  </a:tblGrid>
                  <a:tr h="370840">
                    <a:tc>
                      <a:txBody>
                        <a:bodyPr/>
                        <a:lstStyle/>
                        <a:p>
                          <a:r>
                            <a:rPr lang="en-US" dirty="0" smtClean="0"/>
                            <a:t>Data value</a:t>
                          </a:r>
                        </a:p>
                        <a:p>
                          <a:r>
                            <a:rPr lang="en-US" dirty="0" smtClean="0"/>
                            <a:t>       (x)</a:t>
                          </a:r>
                          <a:endParaRPr lang="en-US" dirty="0"/>
                        </a:p>
                      </a:txBody>
                      <a:tcPr/>
                    </a:tc>
                    <a:tc>
                      <a:txBody>
                        <a:bodyPr/>
                        <a:lstStyle/>
                        <a:p>
                          <a:r>
                            <a:rPr lang="en-US" dirty="0" smtClean="0"/>
                            <a:t>Frequency</a:t>
                          </a:r>
                        </a:p>
                        <a:p>
                          <a:r>
                            <a:rPr lang="en-US" dirty="0" smtClean="0"/>
                            <a:t>      (f)</a:t>
                          </a:r>
                          <a:endParaRPr lang="en-US" dirty="0"/>
                        </a:p>
                      </a:txBody>
                      <a:tcPr/>
                    </a:tc>
                    <a:tc>
                      <a:txBody>
                        <a:bodyPr/>
                        <a:lstStyle/>
                        <a:p>
                          <a:r>
                            <a:rPr lang="en-US" dirty="0" smtClean="0"/>
                            <a:t>Product</a:t>
                          </a:r>
                        </a:p>
                        <a:p>
                          <a:r>
                            <a:rPr lang="en-US" dirty="0" smtClean="0"/>
                            <a:t>    (</a:t>
                          </a:r>
                          <a:r>
                            <a:rPr lang="en-US" dirty="0" err="1" smtClean="0"/>
                            <a:t>fx</a:t>
                          </a:r>
                          <a:r>
                            <a:rPr lang="en-US" dirty="0" smtClean="0"/>
                            <a:t>)</a:t>
                          </a:r>
                          <a:endParaRPr lang="en-US" dirty="0"/>
                        </a:p>
                      </a:txBody>
                      <a:tcPr/>
                    </a:tc>
                  </a:tr>
                  <a:tr h="370840">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1*3=3</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1*4=4</a:t>
                          </a:r>
                          <a:endParaRPr lang="en-US" dirty="0"/>
                        </a:p>
                      </a:txBody>
                      <a:tcPr/>
                    </a:tc>
                  </a:tr>
                  <a:tr h="370840">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3*5=15</a:t>
                          </a:r>
                          <a:endParaRPr lang="en-US" dirty="0"/>
                        </a:p>
                      </a:txBody>
                      <a:tcPr/>
                    </a:tc>
                  </a:tr>
                  <a:tr h="370840">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7*6=42</a:t>
                          </a:r>
                          <a:endParaRPr lang="en-US" dirty="0"/>
                        </a:p>
                      </a:txBody>
                      <a:tcPr/>
                    </a:tc>
                  </a:tr>
                  <a:tr h="370840">
                    <a:tc>
                      <a:txBody>
                        <a:bodyPr/>
                        <a:lstStyle/>
                        <a:p>
                          <a:r>
                            <a:rPr lang="en-US" dirty="0" smtClean="0"/>
                            <a:t>7</a:t>
                          </a:r>
                          <a:endParaRPr lang="en-US" dirty="0"/>
                        </a:p>
                      </a:txBody>
                      <a:tcPr/>
                    </a:tc>
                    <a:tc>
                      <a:txBody>
                        <a:bodyPr/>
                        <a:lstStyle/>
                        <a:p>
                          <a:r>
                            <a:rPr lang="en-US" dirty="0" smtClean="0"/>
                            <a:t>15</a:t>
                          </a:r>
                          <a:endParaRPr lang="en-US" dirty="0"/>
                        </a:p>
                      </a:txBody>
                      <a:tcPr/>
                    </a:tc>
                    <a:tc>
                      <a:txBody>
                        <a:bodyPr/>
                        <a:lstStyle/>
                        <a:p>
                          <a:r>
                            <a:rPr lang="en-US" dirty="0" smtClean="0"/>
                            <a:t>15*7=105</a:t>
                          </a:r>
                          <a:endParaRPr lang="en-US" dirty="0"/>
                        </a:p>
                      </a:txBody>
                      <a:tcPr/>
                    </a:tc>
                  </a:tr>
                  <a:tr h="370840">
                    <a:tc>
                      <a:txBody>
                        <a:bodyPr/>
                        <a:lstStyle/>
                        <a:p>
                          <a:r>
                            <a:rPr lang="en-US" dirty="0" smtClean="0"/>
                            <a:t>8</a:t>
                          </a:r>
                          <a:endParaRPr lang="en-US" dirty="0"/>
                        </a:p>
                      </a:txBody>
                      <a:tcPr/>
                    </a:tc>
                    <a:tc>
                      <a:txBody>
                        <a:bodyPr/>
                        <a:lstStyle/>
                        <a:p>
                          <a:r>
                            <a:rPr lang="en-US" dirty="0" smtClean="0"/>
                            <a:t>8</a:t>
                          </a:r>
                          <a:endParaRPr lang="en-US" dirty="0"/>
                        </a:p>
                      </a:txBody>
                      <a:tcPr/>
                    </a:tc>
                    <a:tc>
                      <a:txBody>
                        <a:bodyPr/>
                        <a:lstStyle/>
                        <a:p>
                          <a:r>
                            <a:rPr lang="en-US" dirty="0" smtClean="0"/>
                            <a:t>8*8=64</a:t>
                          </a:r>
                          <a:endParaRPr lang="en-US" dirty="0"/>
                        </a:p>
                      </a:txBody>
                      <a:tcPr/>
                    </a:tc>
                  </a:tr>
                  <a:tr h="370840">
                    <a:tc>
                      <a:txBody>
                        <a:bodyPr/>
                        <a:lstStyle/>
                        <a:p>
                          <a:r>
                            <a:rPr lang="en-US" dirty="0" smtClean="0"/>
                            <a:t>9</a:t>
                          </a:r>
                          <a:endParaRPr lang="en-US" dirty="0"/>
                        </a:p>
                      </a:txBody>
                      <a:tcPr/>
                    </a:tc>
                    <a:tc>
                      <a:txBody>
                        <a:bodyPr/>
                        <a:lstStyle/>
                        <a:p>
                          <a:r>
                            <a:rPr lang="en-US" dirty="0" smtClean="0"/>
                            <a:t>5</a:t>
                          </a:r>
                          <a:endParaRPr lang="en-US" dirty="0"/>
                        </a:p>
                      </a:txBody>
                      <a:tcPr/>
                    </a:tc>
                    <a:tc>
                      <a:txBody>
                        <a:bodyPr/>
                        <a:lstStyle/>
                        <a:p>
                          <a:r>
                            <a:rPr lang="en-US" dirty="0" smtClean="0"/>
                            <a:t>5*9=45</a:t>
                          </a:r>
                          <a:endParaRPr lang="en-US" dirty="0"/>
                        </a:p>
                      </a:txBody>
                      <a:tcPr/>
                    </a:tc>
                  </a:tr>
                  <a:tr h="370840">
                    <a:tc>
                      <a:txBody>
                        <a:bodyPr/>
                        <a:lstStyle/>
                        <a:p>
                          <a:r>
                            <a:rPr lang="en-US" dirty="0" smtClean="0"/>
                            <a:t>Total</a:t>
                          </a:r>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a:rPr>
                                    </m:ctrlPr>
                                  </m:naryPr>
                                  <m:sub/>
                                  <m:sup/>
                                  <m:e>
                                    <m:r>
                                      <a:rPr lang="en-US" b="0" i="1" smtClean="0">
                                        <a:latin typeface="Cambria Math"/>
                                      </a:rPr>
                                      <m:t>𝑓</m:t>
                                    </m:r>
                                  </m:e>
                                </m:nary>
                                <m:r>
                                  <a:rPr lang="en-US" b="0" i="1" smtClean="0">
                                    <a:latin typeface="Cambria Math"/>
                                  </a:rPr>
                                  <m:t>=40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a:rPr>
                                    </m:ctrlPr>
                                  </m:naryPr>
                                  <m:sub/>
                                  <m:sup/>
                                  <m:e>
                                    <m:r>
                                      <a:rPr lang="en-US" b="0" i="1" smtClean="0">
                                        <a:latin typeface="Cambria Math"/>
                                      </a:rPr>
                                      <m:t>𝑓𝑥</m:t>
                                    </m:r>
                                  </m:e>
                                </m:nary>
                                <m:r>
                                  <a:rPr lang="en-US" b="0" i="1" smtClean="0">
                                    <a:latin typeface="Cambria Math"/>
                                  </a:rPr>
                                  <m:t>=278</m:t>
                                </m:r>
                              </m:oMath>
                            </m:oMathPara>
                          </a14:m>
                          <a:endParaRPr lang="en-US" dirty="0"/>
                        </a:p>
                      </a:txBody>
                      <a:tcPr/>
                    </a:tc>
                  </a:tr>
                </a:tbl>
              </a:graphicData>
            </a:graphic>
          </p:graphicFrame>
        </mc:Choice>
        <mc:Fallback xmlns="">
          <p:graphicFrame>
            <p:nvGraphicFramePr>
              <p:cNvPr id="6" name="Content Placeholder 5"/>
              <p:cNvGraphicFramePr>
                <a:graphicFrameLocks noGrp="1"/>
              </p:cNvGraphicFramePr>
              <p:nvPr>
                <p:ph sz="half" idx="2"/>
                <p:extLst>
                  <p:ext uri="{D42A27DB-BD31-4B8C-83A1-F6EECF244321}">
                    <p14:modId xmlns:p14="http://schemas.microsoft.com/office/powerpoint/2010/main" val="1171213359"/>
                  </p:ext>
                </p:extLst>
              </p:nvPr>
            </p:nvGraphicFramePr>
            <p:xfrm>
              <a:off x="4648200" y="1600200"/>
              <a:ext cx="4038600" cy="3991674"/>
            </p:xfrm>
            <a:graphic>
              <a:graphicData uri="http://schemas.openxmlformats.org/drawingml/2006/table">
                <a:tbl>
                  <a:tblPr firstRow="1" bandRow="1">
                    <a:tableStyleId>{5C22544A-7EE6-4342-B048-85BDC9FD1C3A}</a:tableStyleId>
                  </a:tblPr>
                  <a:tblGrid>
                    <a:gridCol w="1219200"/>
                    <a:gridCol w="1295400"/>
                    <a:gridCol w="1524000"/>
                  </a:tblGrid>
                  <a:tr h="640080">
                    <a:tc>
                      <a:txBody>
                        <a:bodyPr/>
                        <a:lstStyle/>
                        <a:p>
                          <a:r>
                            <a:rPr lang="en-US" dirty="0" smtClean="0"/>
                            <a:t>Data value</a:t>
                          </a:r>
                        </a:p>
                        <a:p>
                          <a:r>
                            <a:rPr lang="en-US" dirty="0" smtClean="0"/>
                            <a:t>       (x)</a:t>
                          </a:r>
                          <a:endParaRPr lang="en-US" dirty="0"/>
                        </a:p>
                      </a:txBody>
                      <a:tcPr/>
                    </a:tc>
                    <a:tc>
                      <a:txBody>
                        <a:bodyPr/>
                        <a:lstStyle/>
                        <a:p>
                          <a:r>
                            <a:rPr lang="en-US" dirty="0" smtClean="0"/>
                            <a:t>Frequency</a:t>
                          </a:r>
                        </a:p>
                        <a:p>
                          <a:r>
                            <a:rPr lang="en-US" dirty="0" smtClean="0"/>
                            <a:t>      (f)</a:t>
                          </a:r>
                          <a:endParaRPr lang="en-US" dirty="0"/>
                        </a:p>
                      </a:txBody>
                      <a:tcPr/>
                    </a:tc>
                    <a:tc>
                      <a:txBody>
                        <a:bodyPr/>
                        <a:lstStyle/>
                        <a:p>
                          <a:r>
                            <a:rPr lang="en-US" dirty="0" smtClean="0"/>
                            <a:t>Product</a:t>
                          </a:r>
                        </a:p>
                        <a:p>
                          <a:r>
                            <a:rPr lang="en-US" dirty="0" smtClean="0"/>
                            <a:t>    (</a:t>
                          </a:r>
                          <a:r>
                            <a:rPr lang="en-US" dirty="0" err="1" smtClean="0"/>
                            <a:t>fx</a:t>
                          </a:r>
                          <a:r>
                            <a:rPr lang="en-US" dirty="0" smtClean="0"/>
                            <a:t>)</a:t>
                          </a:r>
                          <a:endParaRPr lang="en-US" dirty="0"/>
                        </a:p>
                      </a:txBody>
                      <a:tcPr/>
                    </a:tc>
                  </a:tr>
                  <a:tr h="370840">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1*3=3</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1*4=4</a:t>
                          </a:r>
                          <a:endParaRPr lang="en-US" dirty="0"/>
                        </a:p>
                      </a:txBody>
                      <a:tcPr/>
                    </a:tc>
                  </a:tr>
                  <a:tr h="370840">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3*5=15</a:t>
                          </a:r>
                          <a:endParaRPr lang="en-US" dirty="0"/>
                        </a:p>
                      </a:txBody>
                      <a:tcPr/>
                    </a:tc>
                  </a:tr>
                  <a:tr h="370840">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7*6=42</a:t>
                          </a:r>
                          <a:endParaRPr lang="en-US" dirty="0"/>
                        </a:p>
                      </a:txBody>
                      <a:tcPr/>
                    </a:tc>
                  </a:tr>
                  <a:tr h="370840">
                    <a:tc>
                      <a:txBody>
                        <a:bodyPr/>
                        <a:lstStyle/>
                        <a:p>
                          <a:r>
                            <a:rPr lang="en-US" dirty="0" smtClean="0"/>
                            <a:t>7</a:t>
                          </a:r>
                          <a:endParaRPr lang="en-US" dirty="0"/>
                        </a:p>
                      </a:txBody>
                      <a:tcPr/>
                    </a:tc>
                    <a:tc>
                      <a:txBody>
                        <a:bodyPr/>
                        <a:lstStyle/>
                        <a:p>
                          <a:r>
                            <a:rPr lang="en-US" dirty="0" smtClean="0"/>
                            <a:t>15</a:t>
                          </a:r>
                          <a:endParaRPr lang="en-US" dirty="0"/>
                        </a:p>
                      </a:txBody>
                      <a:tcPr/>
                    </a:tc>
                    <a:tc>
                      <a:txBody>
                        <a:bodyPr/>
                        <a:lstStyle/>
                        <a:p>
                          <a:r>
                            <a:rPr lang="en-US" dirty="0" smtClean="0"/>
                            <a:t>15*7=105</a:t>
                          </a:r>
                          <a:endParaRPr lang="en-US" dirty="0"/>
                        </a:p>
                      </a:txBody>
                      <a:tcPr/>
                    </a:tc>
                  </a:tr>
                  <a:tr h="370840">
                    <a:tc>
                      <a:txBody>
                        <a:bodyPr/>
                        <a:lstStyle/>
                        <a:p>
                          <a:r>
                            <a:rPr lang="en-US" dirty="0" smtClean="0"/>
                            <a:t>8</a:t>
                          </a:r>
                          <a:endParaRPr lang="en-US" dirty="0"/>
                        </a:p>
                      </a:txBody>
                      <a:tcPr/>
                    </a:tc>
                    <a:tc>
                      <a:txBody>
                        <a:bodyPr/>
                        <a:lstStyle/>
                        <a:p>
                          <a:r>
                            <a:rPr lang="en-US" dirty="0" smtClean="0"/>
                            <a:t>8</a:t>
                          </a:r>
                          <a:endParaRPr lang="en-US" dirty="0"/>
                        </a:p>
                      </a:txBody>
                      <a:tcPr/>
                    </a:tc>
                    <a:tc>
                      <a:txBody>
                        <a:bodyPr/>
                        <a:lstStyle/>
                        <a:p>
                          <a:r>
                            <a:rPr lang="en-US" dirty="0" smtClean="0"/>
                            <a:t>8*8=64</a:t>
                          </a:r>
                          <a:endParaRPr lang="en-US" dirty="0"/>
                        </a:p>
                      </a:txBody>
                      <a:tcPr/>
                    </a:tc>
                  </a:tr>
                  <a:tr h="370840">
                    <a:tc>
                      <a:txBody>
                        <a:bodyPr/>
                        <a:lstStyle/>
                        <a:p>
                          <a:r>
                            <a:rPr lang="en-US" dirty="0" smtClean="0"/>
                            <a:t>9</a:t>
                          </a:r>
                          <a:endParaRPr lang="en-US" dirty="0"/>
                        </a:p>
                      </a:txBody>
                      <a:tcPr/>
                    </a:tc>
                    <a:tc>
                      <a:txBody>
                        <a:bodyPr/>
                        <a:lstStyle/>
                        <a:p>
                          <a:r>
                            <a:rPr lang="en-US" dirty="0" smtClean="0"/>
                            <a:t>5</a:t>
                          </a:r>
                          <a:endParaRPr lang="en-US" dirty="0"/>
                        </a:p>
                      </a:txBody>
                      <a:tcPr/>
                    </a:tc>
                    <a:tc>
                      <a:txBody>
                        <a:bodyPr/>
                        <a:lstStyle/>
                        <a:p>
                          <a:r>
                            <a:rPr lang="en-US" dirty="0" smtClean="0"/>
                            <a:t>5*9=45</a:t>
                          </a:r>
                          <a:endParaRPr lang="en-US" dirty="0"/>
                        </a:p>
                      </a:txBody>
                      <a:tcPr/>
                    </a:tc>
                  </a:tr>
                  <a:tr h="755714">
                    <a:tc>
                      <a:txBody>
                        <a:bodyPr/>
                        <a:lstStyle/>
                        <a:p>
                          <a:r>
                            <a:rPr lang="en-US" dirty="0" smtClean="0"/>
                            <a:t>Total</a:t>
                          </a:r>
                          <a:endParaRPr lang="en-US" dirty="0"/>
                        </a:p>
                      </a:txBody>
                      <a:tcPr/>
                    </a:tc>
                    <a:tc>
                      <a:txBody>
                        <a:bodyPr/>
                        <a:lstStyle/>
                        <a:p>
                          <a:endParaRPr lang="en-US"/>
                        </a:p>
                      </a:txBody>
                      <a:tcPr>
                        <a:blipFill rotWithShape="1">
                          <a:blip r:embed="rId2"/>
                          <a:stretch>
                            <a:fillRect l="-94811" t="-431452" r="-117925" b="-806"/>
                          </a:stretch>
                        </a:blipFill>
                      </a:tcPr>
                    </a:tc>
                    <a:tc>
                      <a:txBody>
                        <a:bodyPr/>
                        <a:lstStyle/>
                        <a:p>
                          <a:endParaRPr lang="en-US"/>
                        </a:p>
                      </a:txBody>
                      <a:tcPr>
                        <a:blipFill rotWithShape="1">
                          <a:blip r:embed="rId2"/>
                          <a:stretch>
                            <a:fillRect l="-165200" t="-431452" b="-806"/>
                          </a:stretch>
                        </a:blipFill>
                      </a:tcPr>
                    </a:tc>
                  </a:tr>
                </a:tbl>
              </a:graphicData>
            </a:graphic>
          </p:graphicFrame>
        </mc:Fallback>
      </mc:AlternateContent>
    </p:spTree>
    <p:extLst>
      <p:ext uri="{BB962C8B-B14F-4D97-AF65-F5344CB8AC3E}">
        <p14:creationId xmlns:p14="http://schemas.microsoft.com/office/powerpoint/2010/main" val="3693658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6" name="Content Placeholder 5"/>
          <p:cNvSpPr>
            <a:spLocks noGrp="1"/>
          </p:cNvSpPr>
          <p:nvPr>
            <p:ph idx="1"/>
          </p:nvPr>
        </p:nvSpPr>
        <p:spPr/>
        <p:txBody>
          <a:bodyPr/>
          <a:lstStyle/>
          <a:p>
            <a:r>
              <a:rPr lang="en-US" dirty="0" smtClean="0"/>
              <a:t>The table shows the number of aces served by tennis players in their first sets of a tournament.</a:t>
            </a:r>
          </a:p>
          <a:p>
            <a:r>
              <a:rPr lang="en-US" dirty="0" smtClean="0"/>
              <a:t>Determine the: mean, median, mode for this data.</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13989778"/>
              </p:ext>
            </p:extLst>
          </p:nvPr>
        </p:nvGraphicFramePr>
        <p:xfrm>
          <a:off x="1219200" y="3078480"/>
          <a:ext cx="6096000" cy="28651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Number of aces (x)</a:t>
                      </a:r>
                      <a:endParaRPr lang="en-US" dirty="0"/>
                    </a:p>
                  </a:txBody>
                  <a:tcPr/>
                </a:tc>
                <a:tc>
                  <a:txBody>
                    <a:bodyPr/>
                    <a:lstStyle/>
                    <a:p>
                      <a:r>
                        <a:rPr lang="en-US" dirty="0" smtClean="0"/>
                        <a:t>Frequency</a:t>
                      </a:r>
                    </a:p>
                    <a:p>
                      <a:r>
                        <a:rPr lang="en-US" dirty="0" smtClean="0"/>
                        <a:t>(f)</a:t>
                      </a:r>
                      <a:endParaRPr lang="en-US" dirty="0"/>
                    </a:p>
                  </a:txBody>
                  <a:tcPr/>
                </a:tc>
                <a:tc>
                  <a:txBody>
                    <a:bodyPr/>
                    <a:lstStyle/>
                    <a:p>
                      <a:r>
                        <a:rPr lang="en-US" dirty="0" smtClean="0"/>
                        <a:t>Product</a:t>
                      </a:r>
                    </a:p>
                    <a:p>
                      <a:r>
                        <a:rPr lang="en-US" dirty="0" smtClean="0"/>
                        <a:t>(</a:t>
                      </a:r>
                      <a:r>
                        <a:rPr lang="en-US" dirty="0" err="1" smtClean="0"/>
                        <a:t>fx</a:t>
                      </a:r>
                      <a:r>
                        <a:rPr lang="en-US" dirty="0" smtClean="0"/>
                        <a:t>)</a:t>
                      </a:r>
                      <a:endParaRPr lang="en-US" dirty="0"/>
                    </a:p>
                  </a:txBody>
                  <a:tcPr/>
                </a:tc>
                <a:tc>
                  <a:txBody>
                    <a:bodyPr/>
                    <a:lstStyle/>
                    <a:p>
                      <a:r>
                        <a:rPr lang="en-US" dirty="0" err="1" smtClean="0"/>
                        <a:t>Cummulative</a:t>
                      </a:r>
                      <a:endParaRPr lang="en-US" dirty="0" smtClean="0"/>
                    </a:p>
                    <a:p>
                      <a:r>
                        <a:rPr lang="en-US" dirty="0" smtClean="0"/>
                        <a:t>Frequency</a:t>
                      </a:r>
                      <a:endParaRPr lang="en-US" dirty="0"/>
                    </a:p>
                  </a:txBody>
                  <a:tcPr/>
                </a:tc>
              </a:tr>
              <a:tr h="370840">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r>
                        <a:rPr lang="en-US" dirty="0" smtClean="0"/>
                        <a:t>11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r>
                        <a:rPr lang="en-US" dirty="0" smtClean="0"/>
                        <a:t>18</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r>
                        <a:rPr lang="en-US" dirty="0" smtClean="0"/>
                        <a:t>13</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3427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normAutofit lnSpcReduction="10000"/>
          </a:bodyPr>
          <a:lstStyle/>
          <a:p>
            <a:r>
              <a:rPr lang="en-US" dirty="0" smtClean="0"/>
              <a:t>Categorical Variable: </a:t>
            </a:r>
            <a:r>
              <a:rPr lang="en-US" b="1" dirty="0" smtClean="0"/>
              <a:t> DESCRIBES </a:t>
            </a:r>
            <a:r>
              <a:rPr lang="en-US" dirty="0" smtClean="0"/>
              <a:t>a particular characteristics</a:t>
            </a:r>
          </a:p>
          <a:p>
            <a:pPr lvl="1"/>
            <a:r>
              <a:rPr lang="en-US" dirty="0"/>
              <a:t>Categories:  how data is divided</a:t>
            </a:r>
          </a:p>
          <a:p>
            <a:pPr lvl="1"/>
            <a:r>
              <a:rPr lang="en-US" dirty="0"/>
              <a:t>Example:  Computer operating systems</a:t>
            </a:r>
          </a:p>
          <a:p>
            <a:pPr lvl="2"/>
            <a:r>
              <a:rPr lang="en-US" dirty="0"/>
              <a:t>Windows, Mac, </a:t>
            </a:r>
            <a:r>
              <a:rPr lang="en-US" dirty="0" smtClean="0"/>
              <a:t>Linux</a:t>
            </a:r>
            <a:endParaRPr lang="en-US" dirty="0"/>
          </a:p>
          <a:p>
            <a:r>
              <a:rPr lang="en-US" dirty="0" smtClean="0"/>
              <a:t>Quantitative Variable: has a numerical value</a:t>
            </a:r>
          </a:p>
          <a:p>
            <a:pPr lvl="1"/>
            <a:r>
              <a:rPr lang="en-US" dirty="0" smtClean="0"/>
              <a:t>Discrete:  counting</a:t>
            </a:r>
          </a:p>
          <a:p>
            <a:pPr lvl="2"/>
            <a:r>
              <a:rPr lang="en-US" dirty="0" smtClean="0"/>
              <a:t>Quantitative discrete variable</a:t>
            </a:r>
          </a:p>
          <a:p>
            <a:pPr lvl="3"/>
            <a:r>
              <a:rPr lang="en-US" dirty="0" smtClean="0"/>
              <a:t>Number of apricots on a tree</a:t>
            </a:r>
          </a:p>
          <a:p>
            <a:pPr lvl="3"/>
            <a:r>
              <a:rPr lang="en-US" dirty="0" smtClean="0"/>
              <a:t>Number of players in a tournament</a:t>
            </a:r>
          </a:p>
          <a:p>
            <a:pPr lvl="1"/>
            <a:r>
              <a:rPr lang="en-US" dirty="0" smtClean="0"/>
              <a:t>Continuous:  measuring</a:t>
            </a:r>
          </a:p>
          <a:p>
            <a:pPr lvl="2"/>
            <a:r>
              <a:rPr lang="en-US" dirty="0" smtClean="0"/>
              <a:t>Quantitative continuous variable</a:t>
            </a:r>
          </a:p>
          <a:p>
            <a:pPr lvl="3"/>
            <a:r>
              <a:rPr lang="en-US" dirty="0" smtClean="0"/>
              <a:t>Times taken to run a 100 m race</a:t>
            </a:r>
          </a:p>
          <a:p>
            <a:pPr lvl="3"/>
            <a:r>
              <a:rPr lang="en-US" dirty="0" smtClean="0"/>
              <a:t>Heights of students in class</a:t>
            </a:r>
          </a:p>
          <a:p>
            <a:pPr lvl="2"/>
            <a:endParaRPr lang="en-US" dirty="0"/>
          </a:p>
        </p:txBody>
      </p:sp>
    </p:spTree>
    <p:extLst>
      <p:ext uri="{BB962C8B-B14F-4D97-AF65-F5344CB8AC3E}">
        <p14:creationId xmlns:p14="http://schemas.microsoft.com/office/powerpoint/2010/main" val="697397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with the GDC</a:t>
            </a:r>
            <a:endParaRPr lang="en-US" dirty="0"/>
          </a:p>
        </p:txBody>
      </p:sp>
      <p:sp>
        <p:nvSpPr>
          <p:cNvPr id="6" name="Content Placeholder 5"/>
          <p:cNvSpPr>
            <a:spLocks noGrp="1"/>
          </p:cNvSpPr>
          <p:nvPr>
            <p:ph idx="1"/>
          </p:nvPr>
        </p:nvSpPr>
        <p:spPr/>
        <p:txBody>
          <a:bodyPr/>
          <a:lstStyle/>
          <a:p>
            <a:r>
              <a:rPr lang="en-US" dirty="0" smtClean="0"/>
              <a:t>Find the mean and median with the GDC.</a:t>
            </a:r>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26628478"/>
              </p:ext>
            </p:extLst>
          </p:nvPr>
        </p:nvGraphicFramePr>
        <p:xfrm>
          <a:off x="533400" y="2209800"/>
          <a:ext cx="2971800" cy="2865120"/>
        </p:xfrm>
        <a:graphic>
          <a:graphicData uri="http://schemas.openxmlformats.org/drawingml/2006/table">
            <a:tbl>
              <a:tblPr firstRow="1" bandRow="1">
                <a:tableStyleId>{5C22544A-7EE6-4342-B048-85BDC9FD1C3A}</a:tableStyleId>
              </a:tblPr>
              <a:tblGrid>
                <a:gridCol w="1485900"/>
                <a:gridCol w="1485900"/>
              </a:tblGrid>
              <a:tr h="370840">
                <a:tc>
                  <a:txBody>
                    <a:bodyPr/>
                    <a:lstStyle/>
                    <a:p>
                      <a:r>
                        <a:rPr lang="en-US" dirty="0" smtClean="0"/>
                        <a:t>Number of aces (x)</a:t>
                      </a:r>
                      <a:endParaRPr lang="en-US" dirty="0"/>
                    </a:p>
                  </a:txBody>
                  <a:tcPr/>
                </a:tc>
                <a:tc>
                  <a:txBody>
                    <a:bodyPr/>
                    <a:lstStyle/>
                    <a:p>
                      <a:r>
                        <a:rPr lang="en-US" dirty="0" smtClean="0"/>
                        <a:t>Frequency</a:t>
                      </a:r>
                    </a:p>
                    <a:p>
                      <a:r>
                        <a:rPr lang="en-US" dirty="0" smtClean="0"/>
                        <a:t>(f)</a:t>
                      </a:r>
                      <a:endParaRPr lang="en-US" dirty="0"/>
                    </a:p>
                  </a:txBody>
                  <a:tcPr/>
                </a:tc>
              </a:tr>
              <a:tr h="370840">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a:t>
                      </a:r>
                      <a:endParaRPr lang="en-US" dirty="0"/>
                    </a:p>
                  </a:txBody>
                  <a:tcPr/>
                </a:tc>
                <a:tc>
                  <a:txBody>
                    <a:bodyPr/>
                    <a:lstStyle/>
                    <a:p>
                      <a:r>
                        <a:rPr lang="en-US" dirty="0" smtClean="0"/>
                        <a:t>11</a:t>
                      </a:r>
                      <a:endParaRPr lang="en-US" dirty="0"/>
                    </a:p>
                  </a:txBody>
                  <a:tcPr/>
                </a:tc>
              </a:tr>
              <a:tr h="370840">
                <a:tc>
                  <a:txBody>
                    <a:bodyPr/>
                    <a:lstStyle/>
                    <a:p>
                      <a:r>
                        <a:rPr lang="en-US" dirty="0" smtClean="0"/>
                        <a:t>3</a:t>
                      </a:r>
                      <a:endParaRPr lang="en-US" dirty="0"/>
                    </a:p>
                  </a:txBody>
                  <a:tcPr/>
                </a:tc>
                <a:tc>
                  <a:txBody>
                    <a:bodyPr/>
                    <a:lstStyle/>
                    <a:p>
                      <a:r>
                        <a:rPr lang="en-US" dirty="0" smtClean="0"/>
                        <a:t>18</a:t>
                      </a:r>
                      <a:endParaRPr lang="en-US" dirty="0"/>
                    </a:p>
                  </a:txBody>
                  <a:tcPr/>
                </a:tc>
              </a:tr>
              <a:tr h="370840">
                <a:tc>
                  <a:txBody>
                    <a:bodyPr/>
                    <a:lstStyle/>
                    <a:p>
                      <a:r>
                        <a:rPr lang="en-US" dirty="0" smtClean="0"/>
                        <a:t>4</a:t>
                      </a:r>
                      <a:endParaRPr lang="en-US" dirty="0"/>
                    </a:p>
                  </a:txBody>
                  <a:tcPr/>
                </a:tc>
                <a:tc>
                  <a:txBody>
                    <a:bodyPr/>
                    <a:lstStyle/>
                    <a:p>
                      <a:r>
                        <a:rPr lang="en-US" dirty="0" smtClean="0"/>
                        <a:t>13</a:t>
                      </a:r>
                      <a:endParaRPr lang="en-US" dirty="0"/>
                    </a:p>
                  </a:txBody>
                  <a:tcPr/>
                </a:tc>
              </a:tr>
              <a:tr h="370840">
                <a:tc>
                  <a:txBody>
                    <a:bodyPr/>
                    <a:lstStyle/>
                    <a:p>
                      <a:r>
                        <a:rPr lang="en-US" dirty="0" smtClean="0"/>
                        <a:t>5</a:t>
                      </a:r>
                      <a:endParaRPr lang="en-US" dirty="0"/>
                    </a:p>
                  </a:txBody>
                  <a:tcPr/>
                </a:tc>
                <a:tc>
                  <a:txBody>
                    <a:bodyPr/>
                    <a:lstStyle/>
                    <a:p>
                      <a:r>
                        <a:rPr lang="en-US" dirty="0" smtClean="0"/>
                        <a:t>7</a:t>
                      </a:r>
                      <a:endParaRPr lang="en-US" dirty="0"/>
                    </a:p>
                  </a:txBody>
                  <a:tcPr/>
                </a:tc>
              </a:tr>
              <a:tr h="370840">
                <a:tc>
                  <a:txBody>
                    <a:bodyPr/>
                    <a:lstStyle/>
                    <a:p>
                      <a:r>
                        <a:rPr lang="en-US" dirty="0" smtClean="0"/>
                        <a:t>6</a:t>
                      </a:r>
                      <a:endParaRPr lang="en-US" dirty="0"/>
                    </a:p>
                  </a:txBody>
                  <a:tcPr/>
                </a:tc>
                <a:tc>
                  <a:txBody>
                    <a:bodyPr/>
                    <a:lstStyle/>
                    <a:p>
                      <a:r>
                        <a:rPr lang="en-US" dirty="0" smtClean="0"/>
                        <a:t>2</a:t>
                      </a:r>
                      <a:endParaRPr lang="en-US" dirty="0"/>
                    </a:p>
                  </a:txBody>
                  <a:tcPr/>
                </a:tc>
              </a:tr>
            </a:tbl>
          </a:graphicData>
        </a:graphic>
      </p:graphicFrame>
    </p:spTree>
    <p:extLst>
      <p:ext uri="{BB962C8B-B14F-4D97-AF65-F5344CB8AC3E}">
        <p14:creationId xmlns:p14="http://schemas.microsoft.com/office/powerpoint/2010/main" val="2157454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pPr>
              <a:tabLst>
                <a:tab pos="1947863" algn="l"/>
              </a:tabLst>
            </a:pPr>
            <a:r>
              <a:rPr lang="en-US" dirty="0" smtClean="0"/>
              <a:t>P. 178 #1-5</a:t>
            </a:r>
            <a:endParaRPr lang="en-US" dirty="0"/>
          </a:p>
        </p:txBody>
      </p:sp>
    </p:spTree>
    <p:extLst>
      <p:ext uri="{BB962C8B-B14F-4D97-AF65-F5344CB8AC3E}">
        <p14:creationId xmlns:p14="http://schemas.microsoft.com/office/powerpoint/2010/main" val="433092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Classes</a:t>
            </a:r>
            <a:endParaRPr lang="en-US" dirty="0"/>
          </a:p>
        </p:txBody>
      </p:sp>
      <p:sp>
        <p:nvSpPr>
          <p:cNvPr id="3" name="Content Placeholder 2"/>
          <p:cNvSpPr>
            <a:spLocks noGrp="1"/>
          </p:cNvSpPr>
          <p:nvPr>
            <p:ph idx="1"/>
          </p:nvPr>
        </p:nvSpPr>
        <p:spPr/>
        <p:txBody>
          <a:bodyPr/>
          <a:lstStyle/>
          <a:p>
            <a:r>
              <a:rPr lang="en-US" dirty="0" smtClean="0"/>
              <a:t>Information is grouped in classes</a:t>
            </a:r>
          </a:p>
          <a:p>
            <a:r>
              <a:rPr lang="en-US" dirty="0" smtClean="0"/>
              <a:t>Use the midpoint or mid-interval value to represent values in the interval</a:t>
            </a:r>
          </a:p>
          <a:p>
            <a:r>
              <a:rPr lang="en-US" dirty="0" smtClean="0"/>
              <a:t>Assumption:  values are evenly distributed throughout interval</a:t>
            </a:r>
          </a:p>
          <a:p>
            <a:r>
              <a:rPr lang="en-US" dirty="0" smtClean="0"/>
              <a:t>Mean is an approximation of the true value</a:t>
            </a:r>
            <a:endParaRPr lang="en-US" dirty="0"/>
          </a:p>
        </p:txBody>
      </p:sp>
    </p:spTree>
    <p:extLst>
      <p:ext uri="{BB962C8B-B14F-4D97-AF65-F5344CB8AC3E}">
        <p14:creationId xmlns:p14="http://schemas.microsoft.com/office/powerpoint/2010/main" val="93018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Mid-Interval Values</a:t>
            </a:r>
            <a:endParaRPr lang="en-US" dirty="0"/>
          </a:p>
        </p:txBody>
      </p:sp>
      <p:sp>
        <p:nvSpPr>
          <p:cNvPr id="3" name="Content Placeholder 2"/>
          <p:cNvSpPr>
            <a:spLocks noGrp="1"/>
          </p:cNvSpPr>
          <p:nvPr>
            <p:ph sz="half" idx="1"/>
          </p:nvPr>
        </p:nvSpPr>
        <p:spPr/>
        <p:txBody>
          <a:bodyPr>
            <a:normAutofit/>
          </a:bodyPr>
          <a:lstStyle/>
          <a:p>
            <a:r>
              <a:rPr lang="en-US" sz="1800" dirty="0" smtClean="0"/>
              <a:t>What effect will using mid-interval values representing all scores in an interval have on estimating the mean of the grouped data.</a:t>
            </a:r>
          </a:p>
          <a:p>
            <a:r>
              <a:rPr lang="en-US" sz="1800" dirty="0" smtClean="0"/>
              <a:t>Calculate the mean using the highest possible results.</a:t>
            </a:r>
          </a:p>
          <a:p>
            <a:r>
              <a:rPr lang="en-US" sz="1800" dirty="0" smtClean="0"/>
              <a:t>Calculate the mean of the results using the lowest possible results.</a:t>
            </a:r>
          </a:p>
          <a:p>
            <a:r>
              <a:rPr lang="en-US" sz="1800" dirty="0" smtClean="0"/>
              <a:t>Calculate the mean using the mid-interval values.</a:t>
            </a:r>
          </a:p>
          <a:p>
            <a:r>
              <a:rPr lang="en-US" sz="1800" dirty="0" smtClean="0"/>
              <a:t>How do they compare?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1961599"/>
              </p:ext>
            </p:extLst>
          </p:nvPr>
        </p:nvGraphicFramePr>
        <p:xfrm>
          <a:off x="4876800" y="1752600"/>
          <a:ext cx="4038600" cy="2225040"/>
        </p:xfrm>
        <a:graphic>
          <a:graphicData uri="http://schemas.openxmlformats.org/drawingml/2006/table">
            <a:tbl>
              <a:tblPr firstRow="1" bandRow="1">
                <a:tableStyleId>{5C22544A-7EE6-4342-B048-85BDC9FD1C3A}</a:tableStyleId>
              </a:tblPr>
              <a:tblGrid>
                <a:gridCol w="2019300"/>
                <a:gridCol w="2019300"/>
              </a:tblGrid>
              <a:tr h="370840">
                <a:tc>
                  <a:txBody>
                    <a:bodyPr/>
                    <a:lstStyle/>
                    <a:p>
                      <a:r>
                        <a:rPr lang="en-US" dirty="0" smtClean="0"/>
                        <a:t>Marks</a:t>
                      </a:r>
                      <a:endParaRPr lang="en-US" dirty="0"/>
                    </a:p>
                  </a:txBody>
                  <a:tcPr/>
                </a:tc>
                <a:tc>
                  <a:txBody>
                    <a:bodyPr/>
                    <a:lstStyle/>
                    <a:p>
                      <a:r>
                        <a:rPr lang="en-US" dirty="0" smtClean="0"/>
                        <a:t>Frequency</a:t>
                      </a:r>
                      <a:endParaRPr lang="en-US" dirty="0"/>
                    </a:p>
                  </a:txBody>
                  <a:tcPr/>
                </a:tc>
              </a:tr>
              <a:tr h="370840">
                <a:tc>
                  <a:txBody>
                    <a:bodyPr/>
                    <a:lstStyle/>
                    <a:p>
                      <a:r>
                        <a:rPr lang="en-US" dirty="0" smtClean="0"/>
                        <a:t>0-9</a:t>
                      </a:r>
                      <a:endParaRPr lang="en-US" dirty="0"/>
                    </a:p>
                  </a:txBody>
                  <a:tcPr/>
                </a:tc>
                <a:tc>
                  <a:txBody>
                    <a:bodyPr/>
                    <a:lstStyle/>
                    <a:p>
                      <a:r>
                        <a:rPr lang="en-US" dirty="0" smtClean="0"/>
                        <a:t>2</a:t>
                      </a:r>
                      <a:endParaRPr lang="en-US" dirty="0"/>
                    </a:p>
                  </a:txBody>
                  <a:tcPr/>
                </a:tc>
              </a:tr>
              <a:tr h="370840">
                <a:tc>
                  <a:txBody>
                    <a:bodyPr/>
                    <a:lstStyle/>
                    <a:p>
                      <a:r>
                        <a:rPr lang="en-US" dirty="0" smtClean="0"/>
                        <a:t>10-19</a:t>
                      </a:r>
                      <a:endParaRPr lang="en-US" dirty="0"/>
                    </a:p>
                  </a:txBody>
                  <a:tcPr/>
                </a:tc>
                <a:tc>
                  <a:txBody>
                    <a:bodyPr/>
                    <a:lstStyle/>
                    <a:p>
                      <a:r>
                        <a:rPr lang="en-US" dirty="0" smtClean="0"/>
                        <a:t>31</a:t>
                      </a:r>
                      <a:endParaRPr lang="en-US" dirty="0"/>
                    </a:p>
                  </a:txBody>
                  <a:tcPr/>
                </a:tc>
              </a:tr>
              <a:tr h="370840">
                <a:tc>
                  <a:txBody>
                    <a:bodyPr/>
                    <a:lstStyle/>
                    <a:p>
                      <a:r>
                        <a:rPr lang="en-US" dirty="0" smtClean="0"/>
                        <a:t>20-29</a:t>
                      </a:r>
                      <a:endParaRPr lang="en-US" dirty="0"/>
                    </a:p>
                  </a:txBody>
                  <a:tcPr/>
                </a:tc>
                <a:tc>
                  <a:txBody>
                    <a:bodyPr/>
                    <a:lstStyle/>
                    <a:p>
                      <a:r>
                        <a:rPr lang="en-US" dirty="0" smtClean="0"/>
                        <a:t>73</a:t>
                      </a:r>
                      <a:endParaRPr lang="en-US" dirty="0"/>
                    </a:p>
                  </a:txBody>
                  <a:tcPr/>
                </a:tc>
              </a:tr>
              <a:tr h="370840">
                <a:tc>
                  <a:txBody>
                    <a:bodyPr/>
                    <a:lstStyle/>
                    <a:p>
                      <a:r>
                        <a:rPr lang="en-US" dirty="0" smtClean="0"/>
                        <a:t>30-39</a:t>
                      </a:r>
                      <a:endParaRPr lang="en-US" dirty="0"/>
                    </a:p>
                  </a:txBody>
                  <a:tcPr/>
                </a:tc>
                <a:tc>
                  <a:txBody>
                    <a:bodyPr/>
                    <a:lstStyle/>
                    <a:p>
                      <a:r>
                        <a:rPr lang="en-US" dirty="0" smtClean="0"/>
                        <a:t>85</a:t>
                      </a:r>
                      <a:endParaRPr lang="en-US" dirty="0"/>
                    </a:p>
                  </a:txBody>
                  <a:tcPr/>
                </a:tc>
              </a:tr>
              <a:tr h="370840">
                <a:tc>
                  <a:txBody>
                    <a:bodyPr/>
                    <a:lstStyle/>
                    <a:p>
                      <a:r>
                        <a:rPr lang="en-US" dirty="0" smtClean="0"/>
                        <a:t>40-49</a:t>
                      </a:r>
                      <a:endParaRPr lang="en-US" dirty="0"/>
                    </a:p>
                  </a:txBody>
                  <a:tcPr/>
                </a:tc>
                <a:tc>
                  <a:txBody>
                    <a:bodyPr/>
                    <a:lstStyle/>
                    <a:p>
                      <a:r>
                        <a:rPr lang="en-US" dirty="0" smtClean="0"/>
                        <a:t>28</a:t>
                      </a:r>
                      <a:endParaRPr lang="en-US" dirty="0"/>
                    </a:p>
                  </a:txBody>
                  <a:tcPr/>
                </a:tc>
              </a:tr>
            </a:tbl>
          </a:graphicData>
        </a:graphic>
      </p:graphicFrame>
    </p:spTree>
    <p:extLst>
      <p:ext uri="{BB962C8B-B14F-4D97-AF65-F5344CB8AC3E}">
        <p14:creationId xmlns:p14="http://schemas.microsoft.com/office/powerpoint/2010/main" val="3250633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1800" dirty="0" smtClean="0"/>
              <a:t>Estimate the mean of the following ages of bus drivers data, to the nearest year.</a:t>
            </a:r>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3532251100"/>
              </p:ext>
            </p:extLst>
          </p:nvPr>
        </p:nvGraphicFramePr>
        <p:xfrm>
          <a:off x="609600" y="2291080"/>
          <a:ext cx="6096000" cy="2966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Age</a:t>
                      </a:r>
                      <a:endParaRPr lang="en-US" dirty="0"/>
                    </a:p>
                  </a:txBody>
                  <a:tcPr/>
                </a:tc>
                <a:tc>
                  <a:txBody>
                    <a:bodyPr/>
                    <a:lstStyle/>
                    <a:p>
                      <a:r>
                        <a:rPr lang="en-US" dirty="0" smtClean="0"/>
                        <a:t>Frequency</a:t>
                      </a:r>
                      <a:endParaRPr lang="en-US" dirty="0"/>
                    </a:p>
                  </a:txBody>
                  <a:tcPr/>
                </a:tc>
                <a:tc>
                  <a:txBody>
                    <a:bodyPr/>
                    <a:lstStyle/>
                    <a:p>
                      <a:r>
                        <a:rPr lang="en-US" dirty="0" smtClean="0"/>
                        <a:t>Midpoint</a:t>
                      </a:r>
                      <a:endParaRPr lang="en-US" dirty="0"/>
                    </a:p>
                  </a:txBody>
                  <a:tcPr/>
                </a:tc>
                <a:tc>
                  <a:txBody>
                    <a:bodyPr/>
                    <a:lstStyle/>
                    <a:p>
                      <a:r>
                        <a:rPr lang="en-US" dirty="0" err="1" smtClean="0"/>
                        <a:t>fx</a:t>
                      </a:r>
                      <a:endParaRPr lang="en-US" dirty="0"/>
                    </a:p>
                  </a:txBody>
                  <a:tcPr/>
                </a:tc>
              </a:tr>
              <a:tr h="370840">
                <a:tc>
                  <a:txBody>
                    <a:bodyPr/>
                    <a:lstStyle/>
                    <a:p>
                      <a:r>
                        <a:rPr lang="en-US" dirty="0" smtClean="0"/>
                        <a:t>21-25</a:t>
                      </a:r>
                      <a:endParaRPr lang="en-US" dirty="0"/>
                    </a:p>
                  </a:txBody>
                  <a:tcPr/>
                </a:tc>
                <a:tc>
                  <a:txBody>
                    <a:bodyPr/>
                    <a:lstStyle/>
                    <a:p>
                      <a:r>
                        <a:rPr lang="en-US" dirty="0" smtClean="0"/>
                        <a:t>11</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26-30</a:t>
                      </a:r>
                      <a:endParaRPr lang="en-US" dirty="0"/>
                    </a:p>
                  </a:txBody>
                  <a:tcPr/>
                </a:tc>
                <a:tc>
                  <a:txBody>
                    <a:bodyPr/>
                    <a:lstStyle/>
                    <a:p>
                      <a:r>
                        <a:rPr lang="en-US" dirty="0" smtClean="0"/>
                        <a:t>14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31-35</a:t>
                      </a:r>
                      <a:endParaRPr lang="en-US" dirty="0"/>
                    </a:p>
                  </a:txBody>
                  <a:tcPr/>
                </a:tc>
                <a:tc>
                  <a:txBody>
                    <a:bodyPr/>
                    <a:lstStyle/>
                    <a:p>
                      <a:r>
                        <a:rPr lang="en-US" dirty="0" smtClean="0"/>
                        <a:t>32</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36-40</a:t>
                      </a:r>
                      <a:endParaRPr lang="en-US" dirty="0"/>
                    </a:p>
                  </a:txBody>
                  <a:tcPr/>
                </a:tc>
                <a:tc>
                  <a:txBody>
                    <a:bodyPr/>
                    <a:lstStyle/>
                    <a:p>
                      <a:r>
                        <a:rPr lang="en-US" dirty="0" smtClean="0"/>
                        <a:t>27</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41-45</a:t>
                      </a:r>
                      <a:endParaRPr lang="en-US" dirty="0"/>
                    </a:p>
                  </a:txBody>
                  <a:tcPr/>
                </a:tc>
                <a:tc>
                  <a:txBody>
                    <a:bodyPr/>
                    <a:lstStyle/>
                    <a:p>
                      <a:r>
                        <a:rPr lang="en-US" dirty="0" smtClean="0"/>
                        <a:t>29</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46-50</a:t>
                      </a:r>
                      <a:endParaRPr lang="en-US" dirty="0"/>
                    </a:p>
                  </a:txBody>
                  <a:tcPr/>
                </a:tc>
                <a:tc>
                  <a:txBody>
                    <a:bodyPr/>
                    <a:lstStyle/>
                    <a:p>
                      <a:r>
                        <a:rPr lang="en-US" dirty="0" smtClean="0"/>
                        <a:t>17</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51-55</a:t>
                      </a:r>
                      <a:endParaRPr lang="en-US" dirty="0"/>
                    </a:p>
                  </a:txBody>
                  <a:tcPr/>
                </a:tc>
                <a:tc>
                  <a:txBody>
                    <a:bodyPr/>
                    <a:lstStyle/>
                    <a:p>
                      <a:r>
                        <a:rPr lang="en-US" dirty="0" smtClean="0"/>
                        <a:t>7</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32748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181 #1-6</a:t>
            </a:r>
            <a:endParaRPr lang="en-US" dirty="0"/>
          </a:p>
        </p:txBody>
      </p:sp>
    </p:spTree>
    <p:extLst>
      <p:ext uri="{BB962C8B-B14F-4D97-AF65-F5344CB8AC3E}">
        <p14:creationId xmlns:p14="http://schemas.microsoft.com/office/powerpoint/2010/main" val="1627158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6F:  TLW measure the spread of data.</a:t>
            </a:r>
            <a:endParaRPr lang="en-US" dirty="0"/>
          </a:p>
        </p:txBody>
      </p:sp>
      <p:sp>
        <p:nvSpPr>
          <p:cNvPr id="3" name="Content Placeholder 2"/>
          <p:cNvSpPr>
            <a:spLocks noGrp="1"/>
          </p:cNvSpPr>
          <p:nvPr>
            <p:ph idx="1"/>
          </p:nvPr>
        </p:nvSpPr>
        <p:spPr>
          <a:xfrm>
            <a:off x="457200" y="1600200"/>
            <a:ext cx="5791200" cy="4525963"/>
          </a:xfrm>
        </p:spPr>
        <p:txBody>
          <a:bodyPr/>
          <a:lstStyle/>
          <a:p>
            <a:r>
              <a:rPr lang="en-US" dirty="0" smtClean="0"/>
              <a:t>To accurately describe distribution, you need to know the center and how the data spreads out.</a:t>
            </a:r>
          </a:p>
          <a:p>
            <a:r>
              <a:rPr lang="en-US" dirty="0" smtClean="0"/>
              <a:t>The A distribution has most scores around the mean </a:t>
            </a:r>
          </a:p>
          <a:p>
            <a:r>
              <a:rPr lang="en-US" dirty="0" smtClean="0"/>
              <a:t>The C distribution has the greatest spread.</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085" y="2286000"/>
            <a:ext cx="3164434" cy="15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859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p:txBody>
          <a:bodyPr>
            <a:normAutofit lnSpcReduction="10000"/>
          </a:bodyPr>
          <a:lstStyle/>
          <a:p>
            <a:r>
              <a:rPr lang="en-US" dirty="0" smtClean="0"/>
              <a:t>Range:  largest – smallest </a:t>
            </a:r>
          </a:p>
          <a:p>
            <a:pPr lvl="1"/>
            <a:r>
              <a:rPr lang="en-US" dirty="0" smtClean="0"/>
              <a:t>Not particularly reliable measurement of spread; only uses two data points</a:t>
            </a:r>
          </a:p>
          <a:p>
            <a:pPr lvl="1"/>
            <a:endParaRPr lang="en-US" dirty="0"/>
          </a:p>
          <a:p>
            <a:pPr lvl="1"/>
            <a:r>
              <a:rPr lang="en-US" dirty="0" smtClean="0"/>
              <a:t>A library surveys 20 borrowers each day from Monday to Friday, and records the number who are not satisfied with the range of reading material.  The results are:  3   7   6   8   11.</a:t>
            </a:r>
          </a:p>
          <a:p>
            <a:pPr lvl="1"/>
            <a:endParaRPr lang="en-US" dirty="0"/>
          </a:p>
          <a:p>
            <a:pPr lvl="1"/>
            <a:r>
              <a:rPr lang="en-US" dirty="0" smtClean="0"/>
              <a:t>The following year the library receives a grant that enables the purchase of a large number of books.  The survey is then repeated and the results are:  2   3   5   4   6.</a:t>
            </a:r>
          </a:p>
          <a:p>
            <a:pPr lvl="1"/>
            <a:endParaRPr lang="en-US" dirty="0"/>
          </a:p>
          <a:p>
            <a:pPr lvl="1"/>
            <a:r>
              <a:rPr lang="en-US" dirty="0" smtClean="0"/>
              <a:t>Find the range of data in each survey.</a:t>
            </a:r>
          </a:p>
        </p:txBody>
      </p:sp>
    </p:spTree>
    <p:extLst>
      <p:ext uri="{BB962C8B-B14F-4D97-AF65-F5344CB8AC3E}">
        <p14:creationId xmlns:p14="http://schemas.microsoft.com/office/powerpoint/2010/main" val="4068913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Quartiles and the Interquartile Range (IQR)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Median divides the data into halves</a:t>
                </a:r>
              </a:p>
              <a:p>
                <a:pPr lvl="1"/>
                <a:r>
                  <a:rPr lang="en-US" dirty="0" smtClean="0"/>
                  <a:t>Divides data into halves again = quartile</a:t>
                </a:r>
              </a:p>
              <a:p>
                <a:r>
                  <a:rPr lang="en-US" dirty="0" smtClean="0"/>
                  <a:t>Lower quartile= 25 % percentile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1</m:t>
                        </m:r>
                      </m:sub>
                    </m:sSub>
                    <m:r>
                      <a:rPr lang="en-US" b="0" i="1" smtClean="0">
                        <a:latin typeface="Cambria Math"/>
                      </a:rPr>
                      <m:t>)</m:t>
                    </m:r>
                  </m:oMath>
                </a14:m>
                <a:endParaRPr lang="en-US" dirty="0" smtClean="0"/>
              </a:p>
              <a:p>
                <a:pPr lvl="1"/>
                <a:r>
                  <a:rPr lang="en-US" dirty="0" smtClean="0"/>
                  <a:t>25% of data have values less than or equal to lower quartile</a:t>
                </a:r>
              </a:p>
              <a:p>
                <a:pPr lvl="1"/>
                <a:r>
                  <a:rPr lang="en-US" dirty="0" smtClean="0"/>
                  <a:t>75% of data greater than value</a:t>
                </a:r>
              </a:p>
              <a:p>
                <a:r>
                  <a:rPr lang="en-US" dirty="0" smtClean="0"/>
                  <a:t>Upper quartile = 75% percentile </a:t>
                </a:r>
                <a:r>
                  <a:rPr lang="en-US" dirty="0"/>
                  <a:t>(</a:t>
                </a:r>
                <a14:m>
                  <m:oMath xmlns:m="http://schemas.openxmlformats.org/officeDocument/2006/math">
                    <m:sSub>
                      <m:sSubPr>
                        <m:ctrlPr>
                          <a:rPr lang="en-US" i="1">
                            <a:latin typeface="Cambria Math"/>
                          </a:rPr>
                        </m:ctrlPr>
                      </m:sSubPr>
                      <m:e>
                        <m:r>
                          <a:rPr lang="en-US" i="1">
                            <a:latin typeface="Cambria Math"/>
                          </a:rPr>
                          <m:t>𝑄</m:t>
                        </m:r>
                      </m:e>
                      <m:sub>
                        <m:r>
                          <a:rPr lang="en-US" b="0" i="1" smtClean="0">
                            <a:latin typeface="Cambria Math"/>
                          </a:rPr>
                          <m:t>3</m:t>
                        </m:r>
                      </m:sub>
                    </m:sSub>
                    <m:r>
                      <a:rPr lang="en-US" i="1">
                        <a:latin typeface="Cambria Math"/>
                      </a:rPr>
                      <m:t>)</m:t>
                    </m:r>
                  </m:oMath>
                </a14:m>
                <a:endParaRPr lang="en-US" dirty="0" smtClean="0"/>
              </a:p>
              <a:p>
                <a:pPr lvl="1"/>
                <a:r>
                  <a:rPr lang="en-US" dirty="0" smtClean="0"/>
                  <a:t>25% of data have values greater or equal to upper quartile</a:t>
                </a:r>
              </a:p>
              <a:p>
                <a:r>
                  <a:rPr lang="en-US" dirty="0" smtClean="0"/>
                  <a:t>IQR= Upper Quartile – Lower Quartile =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3</m:t>
                        </m:r>
                      </m:sub>
                    </m:sSub>
                    <m:r>
                      <a:rPr lang="en-US" b="0" i="1" smtClean="0">
                        <a:latin typeface="Cambria Math"/>
                      </a:rPr>
                      <m:t>−</m:t>
                    </m:r>
                    <m:sSub>
                      <m:sSubPr>
                        <m:ctrlPr>
                          <a:rPr lang="en-US" i="1" smtClean="0">
                            <a:latin typeface="Cambria Math"/>
                          </a:rPr>
                        </m:ctrlPr>
                      </m:sSubPr>
                      <m:e>
                        <m:r>
                          <a:rPr lang="en-US" b="0" i="1" smtClean="0">
                            <a:latin typeface="Cambria Math"/>
                          </a:rPr>
                          <m:t>𝑄</m:t>
                        </m:r>
                      </m:e>
                      <m:sub>
                        <m:r>
                          <a:rPr lang="en-US" b="0" i="1" smtClean="0">
                            <a:latin typeface="Cambria Math"/>
                          </a:rPr>
                          <m:t>1</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a:stretch>
              </a:blipFill>
            </p:spPr>
            <p:txBody>
              <a:bodyPr/>
              <a:lstStyle/>
              <a:p>
                <a:r>
                  <a:rPr lang="en-US">
                    <a:noFill/>
                  </a:rPr>
                  <a:t> </a:t>
                </a:r>
              </a:p>
            </p:txBody>
          </p:sp>
        </mc:Fallback>
      </mc:AlternateContent>
    </p:spTree>
    <p:extLst>
      <p:ext uri="{BB962C8B-B14F-4D97-AF65-F5344CB8AC3E}">
        <p14:creationId xmlns:p14="http://schemas.microsoft.com/office/powerpoint/2010/main" val="685076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t>For the data set:  7,  3,  1,  7,  6,  9,  3,  8,  5,  8,  6,  3,  7,  1,  9</a:t>
            </a:r>
          </a:p>
          <a:p>
            <a:r>
              <a:rPr lang="en-US" dirty="0" smtClean="0"/>
              <a:t>Find the median</a:t>
            </a:r>
          </a:p>
          <a:p>
            <a:r>
              <a:rPr lang="en-US" dirty="0" smtClean="0"/>
              <a:t>Find the lower quartile</a:t>
            </a:r>
          </a:p>
          <a:p>
            <a:r>
              <a:rPr lang="en-US" dirty="0" smtClean="0"/>
              <a:t>Find the upper quartile</a:t>
            </a:r>
          </a:p>
          <a:p>
            <a:r>
              <a:rPr lang="en-US" dirty="0" smtClean="0"/>
              <a:t>Find the IQR</a:t>
            </a:r>
            <a:endParaRPr lang="en-US" dirty="0"/>
          </a:p>
        </p:txBody>
      </p:sp>
    </p:spTree>
    <p:extLst>
      <p:ext uri="{BB962C8B-B14F-4D97-AF65-F5344CB8AC3E}">
        <p14:creationId xmlns:p14="http://schemas.microsoft.com/office/powerpoint/2010/main" val="288988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Time</a:t>
            </a:r>
            <a:endParaRPr lang="en-US" dirty="0"/>
          </a:p>
        </p:txBody>
      </p:sp>
      <p:sp>
        <p:nvSpPr>
          <p:cNvPr id="3" name="Content Placeholder 2"/>
          <p:cNvSpPr>
            <a:spLocks noGrp="1"/>
          </p:cNvSpPr>
          <p:nvPr>
            <p:ph idx="1"/>
          </p:nvPr>
        </p:nvSpPr>
        <p:spPr/>
        <p:txBody>
          <a:bodyPr/>
          <a:lstStyle/>
          <a:p>
            <a:r>
              <a:rPr lang="en-US" dirty="0" smtClean="0"/>
              <a:t>Classify these variables as categorical, quantitative discrete, quantitative continuous.</a:t>
            </a:r>
          </a:p>
          <a:p>
            <a:pPr lvl="1"/>
            <a:r>
              <a:rPr lang="en-US" dirty="0" smtClean="0"/>
              <a:t>The number of heads when 3 coins are tossed</a:t>
            </a:r>
          </a:p>
          <a:p>
            <a:pPr lvl="1"/>
            <a:r>
              <a:rPr lang="en-US" dirty="0" smtClean="0"/>
              <a:t>The brand of toothpaste used by the students in class</a:t>
            </a:r>
          </a:p>
          <a:p>
            <a:pPr lvl="1"/>
            <a:r>
              <a:rPr lang="en-US" dirty="0" smtClean="0"/>
              <a:t>The heights of a group of 15 year old children</a:t>
            </a:r>
          </a:p>
          <a:p>
            <a:pPr lvl="1"/>
            <a:endParaRPr lang="en-US" dirty="0"/>
          </a:p>
        </p:txBody>
      </p:sp>
    </p:spTree>
    <p:extLst>
      <p:ext uri="{BB962C8B-B14F-4D97-AF65-F5344CB8AC3E}">
        <p14:creationId xmlns:p14="http://schemas.microsoft.com/office/powerpoint/2010/main" val="3572686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the data set:  6,  4,  9,  15,  5,  13,  7,  12,  8,  10,  4,  1,  13,  1,  6,  4,  5,  2,  8,  2</a:t>
                </a:r>
              </a:p>
              <a:p>
                <a:r>
                  <a:rPr lang="en-US" dirty="0" smtClean="0"/>
                  <a:t>Find the median</a:t>
                </a:r>
              </a:p>
              <a:p>
                <a:r>
                  <a:rPr lang="en-US" dirty="0" smtClean="0"/>
                  <a:t>Find the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1</m:t>
                        </m:r>
                      </m:sub>
                    </m:sSub>
                  </m:oMath>
                </a14:m>
                <a:endParaRPr lang="en-US" dirty="0" smtClean="0"/>
              </a:p>
              <a:p>
                <a:r>
                  <a:rPr lang="en-US" dirty="0" smtClean="0"/>
                  <a:t>Find the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2</m:t>
                        </m:r>
                      </m:sub>
                    </m:sSub>
                  </m:oMath>
                </a14:m>
                <a:endParaRPr lang="en-US" dirty="0" smtClean="0"/>
              </a:p>
              <a:p>
                <a:r>
                  <a:rPr lang="en-US" dirty="0" smtClean="0"/>
                  <a:t>Find the IQR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2889"/>
                </a:stretch>
              </a:blipFill>
            </p:spPr>
            <p:txBody>
              <a:bodyPr/>
              <a:lstStyle/>
              <a:p>
                <a:r>
                  <a:rPr lang="en-US">
                    <a:noFill/>
                  </a:rPr>
                  <a:t> </a:t>
                </a:r>
              </a:p>
            </p:txBody>
          </p:sp>
        </mc:Fallback>
      </mc:AlternateContent>
    </p:spTree>
    <p:extLst>
      <p:ext uri="{BB962C8B-B14F-4D97-AF65-F5344CB8AC3E}">
        <p14:creationId xmlns:p14="http://schemas.microsoft.com/office/powerpoint/2010/main" val="431596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the GDC</a:t>
            </a:r>
            <a:endParaRPr lang="en-US" dirty="0"/>
          </a:p>
        </p:txBody>
      </p:sp>
      <p:sp>
        <p:nvSpPr>
          <p:cNvPr id="3" name="Content Placeholder 2"/>
          <p:cNvSpPr>
            <a:spLocks noGrp="1"/>
          </p:cNvSpPr>
          <p:nvPr>
            <p:ph idx="1"/>
          </p:nvPr>
        </p:nvSpPr>
        <p:spPr/>
        <p:txBody>
          <a:bodyPr/>
          <a:lstStyle/>
          <a:p>
            <a:r>
              <a:rPr lang="en-US" dirty="0" smtClean="0"/>
              <a:t>Consider the data set:</a:t>
            </a:r>
          </a:p>
          <a:p>
            <a:pPr marL="0" indent="0">
              <a:buNone/>
            </a:pPr>
            <a:r>
              <a:rPr lang="en-US" dirty="0" smtClean="0"/>
              <a:t>20,  31,  4,  17,  26,  9,  29,  37,  13,  42,  20,  18,  25,  7,  14,  3,  23,  16,  29</a:t>
            </a:r>
          </a:p>
          <a:p>
            <a:pPr marL="0" indent="0">
              <a:buNone/>
            </a:pPr>
            <a:endParaRPr lang="en-US" dirty="0"/>
          </a:p>
          <a:p>
            <a:pPr marL="0" indent="0">
              <a:buNone/>
            </a:pPr>
            <a:r>
              <a:rPr lang="en-US" dirty="0" smtClean="0"/>
              <a:t>Find the Range and IQR with your GDC.</a:t>
            </a:r>
            <a:endParaRPr lang="en-US" dirty="0"/>
          </a:p>
        </p:txBody>
      </p:sp>
    </p:spTree>
    <p:extLst>
      <p:ext uri="{BB962C8B-B14F-4D97-AF65-F5344CB8AC3E}">
        <p14:creationId xmlns:p14="http://schemas.microsoft.com/office/powerpoint/2010/main" val="3127790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184  #1-2 without the GDC</a:t>
            </a:r>
          </a:p>
          <a:p>
            <a:r>
              <a:rPr lang="en-US" dirty="0" smtClean="0"/>
              <a:t>P. 185  #3-4 with the GDC</a:t>
            </a:r>
            <a:endParaRPr lang="en-US" dirty="0"/>
          </a:p>
        </p:txBody>
      </p:sp>
    </p:spTree>
    <p:extLst>
      <p:ext uri="{BB962C8B-B14F-4D97-AF65-F5344CB8AC3E}">
        <p14:creationId xmlns:p14="http://schemas.microsoft.com/office/powerpoint/2010/main" val="3605057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6G:  TLW create a box-and-whisker plot and interpret it.</a:t>
            </a:r>
            <a:endParaRPr lang="en-US" sz="4000" dirty="0"/>
          </a:p>
        </p:txBody>
      </p:sp>
      <p:sp>
        <p:nvSpPr>
          <p:cNvPr id="3" name="Content Placeholder 2"/>
          <p:cNvSpPr>
            <a:spLocks noGrp="1"/>
          </p:cNvSpPr>
          <p:nvPr>
            <p:ph idx="1"/>
          </p:nvPr>
        </p:nvSpPr>
        <p:spPr/>
        <p:txBody>
          <a:bodyPr/>
          <a:lstStyle/>
          <a:p>
            <a:r>
              <a:rPr lang="en-US" dirty="0" smtClean="0"/>
              <a:t>Five-Number Summary</a:t>
            </a:r>
          </a:p>
          <a:p>
            <a:pPr marL="457200" indent="-457200">
              <a:buFont typeface="+mj-lt"/>
              <a:buAutoNum type="arabicPeriod"/>
            </a:pPr>
            <a:r>
              <a:rPr lang="en-US" dirty="0" smtClean="0"/>
              <a:t>Minimum</a:t>
            </a:r>
          </a:p>
          <a:p>
            <a:pPr marL="457200" indent="-457200">
              <a:buFont typeface="+mj-lt"/>
              <a:buAutoNum type="arabicPeriod"/>
            </a:pPr>
            <a:r>
              <a:rPr lang="en-US" dirty="0" smtClean="0"/>
              <a:t>Lower quartile</a:t>
            </a:r>
          </a:p>
          <a:p>
            <a:pPr marL="457200" indent="-457200">
              <a:buFont typeface="+mj-lt"/>
              <a:buAutoNum type="arabicPeriod"/>
            </a:pPr>
            <a:r>
              <a:rPr lang="en-US" dirty="0" smtClean="0"/>
              <a:t>Median</a:t>
            </a:r>
          </a:p>
          <a:p>
            <a:pPr marL="457200" indent="-457200">
              <a:buFont typeface="+mj-lt"/>
              <a:buAutoNum type="arabicPeriod"/>
            </a:pPr>
            <a:r>
              <a:rPr lang="en-US" dirty="0" smtClean="0"/>
              <a:t>Upper quartile</a:t>
            </a:r>
          </a:p>
          <a:p>
            <a:pPr marL="457200" indent="-457200">
              <a:buFont typeface="+mj-lt"/>
              <a:buAutoNum type="arabicPeriod"/>
            </a:pPr>
            <a:r>
              <a:rPr lang="en-US" dirty="0" smtClean="0"/>
              <a:t>Maximum </a:t>
            </a:r>
          </a:p>
          <a:p>
            <a:pPr marL="0" indent="0">
              <a:buNone/>
            </a:pPr>
            <a:r>
              <a:rPr lang="en-US" dirty="0" smtClean="0"/>
              <a:t>**All are shown on a Box and Whisker</a:t>
            </a:r>
            <a:endParaRPr lang="en-US" dirty="0"/>
          </a:p>
        </p:txBody>
      </p:sp>
    </p:spTree>
    <p:extLst>
      <p:ext uri="{BB962C8B-B14F-4D97-AF65-F5344CB8AC3E}">
        <p14:creationId xmlns:p14="http://schemas.microsoft.com/office/powerpoint/2010/main" val="3367042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and Whisker</a:t>
            </a:r>
            <a:endParaRPr lang="en-US" dirty="0"/>
          </a:p>
        </p:txBody>
      </p:sp>
      <p:sp>
        <p:nvSpPr>
          <p:cNvPr id="3" name="Content Placeholder 2"/>
          <p:cNvSpPr>
            <a:spLocks noGrp="1"/>
          </p:cNvSpPr>
          <p:nvPr>
            <p:ph idx="1"/>
          </p:nvPr>
        </p:nvSpPr>
        <p:spPr/>
        <p:txBody>
          <a:bodyPr/>
          <a:lstStyle/>
          <a:p>
            <a:r>
              <a:rPr lang="en-US" dirty="0" smtClean="0"/>
              <a:t>Box = middle half of data</a:t>
            </a:r>
          </a:p>
          <a:p>
            <a:r>
              <a:rPr lang="en-US" dirty="0" smtClean="0"/>
              <a:t>Lower whisker = 25% of data with smallest values</a:t>
            </a:r>
          </a:p>
          <a:p>
            <a:r>
              <a:rPr lang="en-US" dirty="0" smtClean="0"/>
              <a:t>Upper whisker = 25% of data with greatest values.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352800"/>
            <a:ext cx="2724150" cy="1843617"/>
          </a:xfrm>
          <a:prstGeom prst="rect">
            <a:avLst/>
          </a:prstGeom>
        </p:spPr>
      </p:pic>
    </p:spTree>
    <p:extLst>
      <p:ext uri="{BB962C8B-B14F-4D97-AF65-F5344CB8AC3E}">
        <p14:creationId xmlns:p14="http://schemas.microsoft.com/office/powerpoint/2010/main" val="8023317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 Boxplot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2224087"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106" y="2203450"/>
            <a:ext cx="21336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7948">
            <a:off x="5943600" y="2227201"/>
            <a:ext cx="2382837"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3706" y="4100923"/>
            <a:ext cx="8534400" cy="1754326"/>
          </a:xfrm>
          <a:prstGeom prst="rect">
            <a:avLst/>
          </a:prstGeom>
          <a:noFill/>
        </p:spPr>
        <p:txBody>
          <a:bodyPr wrap="square" rtlCol="0">
            <a:spAutoFit/>
          </a:bodyPr>
          <a:lstStyle/>
          <a:p>
            <a:r>
              <a:rPr lang="en-US" b="1" dirty="0" smtClean="0"/>
              <a:t>Symmetric distribution</a:t>
            </a:r>
            <a:r>
              <a:rPr lang="en-US" dirty="0" smtClean="0"/>
              <a:t>	</a:t>
            </a:r>
            <a:r>
              <a:rPr lang="en-US" b="1" dirty="0" smtClean="0"/>
              <a:t>     Positively skewed</a:t>
            </a:r>
            <a:r>
              <a:rPr lang="en-US" dirty="0" smtClean="0"/>
              <a:t>	   </a:t>
            </a:r>
            <a:r>
              <a:rPr lang="en-US" b="1" dirty="0" smtClean="0"/>
              <a:t>Negatively skewed</a:t>
            </a:r>
          </a:p>
          <a:p>
            <a:r>
              <a:rPr lang="en-US" dirty="0" smtClean="0"/>
              <a:t>Whiskers of boxplot 	      Right whisker is longer        Left whisker is longer</a:t>
            </a:r>
          </a:p>
          <a:p>
            <a:r>
              <a:rPr lang="en-US" dirty="0" smtClean="0"/>
              <a:t>Are the same length 	      than left whisker	     than the right whisker</a:t>
            </a:r>
          </a:p>
          <a:p>
            <a:r>
              <a:rPr lang="en-US" dirty="0" smtClean="0"/>
              <a:t>And the median line is	      and the median line is	     and the median line is</a:t>
            </a:r>
          </a:p>
          <a:p>
            <a:r>
              <a:rPr lang="en-US" dirty="0" smtClean="0"/>
              <a:t>In the center of box	      to the left of the box	     is to the right of the box</a:t>
            </a:r>
          </a:p>
          <a:p>
            <a:endParaRPr lang="en-US" dirty="0"/>
          </a:p>
        </p:txBody>
      </p:sp>
    </p:spTree>
    <p:extLst>
      <p:ext uri="{BB962C8B-B14F-4D97-AF65-F5344CB8AC3E}">
        <p14:creationId xmlns:p14="http://schemas.microsoft.com/office/powerpoint/2010/main" val="17971981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Consider the data set:  8,  2,  3,  9,  6,  5,  3,  2,  2,  6,  2,  5,  4,  5,  5,  6</a:t>
            </a:r>
          </a:p>
          <a:p>
            <a:pPr lvl="1"/>
            <a:r>
              <a:rPr lang="en-US" dirty="0" smtClean="0"/>
              <a:t>Construct the five-number summary for this data.</a:t>
            </a:r>
          </a:p>
          <a:p>
            <a:pPr lvl="1"/>
            <a:r>
              <a:rPr lang="en-US" dirty="0" smtClean="0"/>
              <a:t>Draw a boxplot</a:t>
            </a:r>
          </a:p>
          <a:p>
            <a:pPr lvl="1"/>
            <a:r>
              <a:rPr lang="en-US" dirty="0" smtClean="0"/>
              <a:t>Find the range and IQR</a:t>
            </a:r>
          </a:p>
          <a:p>
            <a:pPr lvl="1"/>
            <a:r>
              <a:rPr lang="en-US" dirty="0" smtClean="0"/>
              <a:t>Find the percentage of data values less than 3.</a:t>
            </a:r>
            <a:endParaRPr lang="en-US" dirty="0"/>
          </a:p>
        </p:txBody>
      </p:sp>
    </p:spTree>
    <p:extLst>
      <p:ext uri="{BB962C8B-B14F-4D97-AF65-F5344CB8AC3E}">
        <p14:creationId xmlns:p14="http://schemas.microsoft.com/office/powerpoint/2010/main" val="2519191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188 #1-5</a:t>
            </a:r>
            <a:endParaRPr lang="en-US" dirty="0"/>
          </a:p>
        </p:txBody>
      </p:sp>
    </p:spTree>
    <p:extLst>
      <p:ext uri="{BB962C8B-B14F-4D97-AF65-F5344CB8AC3E}">
        <p14:creationId xmlns:p14="http://schemas.microsoft.com/office/powerpoint/2010/main" val="3515662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Boxplots</a:t>
            </a:r>
            <a:endParaRPr lang="en-US" dirty="0"/>
          </a:p>
        </p:txBody>
      </p:sp>
      <p:sp>
        <p:nvSpPr>
          <p:cNvPr id="3" name="Content Placeholder 2"/>
          <p:cNvSpPr>
            <a:spLocks noGrp="1"/>
          </p:cNvSpPr>
          <p:nvPr>
            <p:ph idx="1"/>
          </p:nvPr>
        </p:nvSpPr>
        <p:spPr/>
        <p:txBody>
          <a:bodyPr>
            <a:normAutofit/>
          </a:bodyPr>
          <a:lstStyle/>
          <a:p>
            <a:r>
              <a:rPr lang="en-US" sz="1800" dirty="0" smtClean="0"/>
              <a:t>Compares two data sets</a:t>
            </a:r>
          </a:p>
          <a:p>
            <a:r>
              <a:rPr lang="en-US" sz="1800" dirty="0" smtClean="0"/>
              <a:t>Example:  A hospital is </a:t>
            </a:r>
            <a:r>
              <a:rPr lang="en-US" sz="1800" dirty="0" err="1" smtClean="0"/>
              <a:t>trialling</a:t>
            </a:r>
            <a:r>
              <a:rPr lang="en-US" sz="1800" dirty="0" smtClean="0"/>
              <a:t> a new anesthetic drug and has collected data on how long the new and old drugs take before the patient becomes unconscious.  They wish to know which drug acts faster and which is more reliable.</a:t>
            </a:r>
          </a:p>
          <a:p>
            <a:pPr lvl="1"/>
            <a:r>
              <a:rPr lang="en-US" sz="1400" dirty="0" smtClean="0"/>
              <a:t>Old drug times:  8,  12,  9,  8,  16,  10,  14,  7,  5,  21</a:t>
            </a:r>
          </a:p>
          <a:p>
            <a:pPr marL="457200" lvl="1" indent="0">
              <a:buNone/>
            </a:pPr>
            <a:r>
              <a:rPr lang="en-US" sz="1400" dirty="0"/>
              <a:t>	</a:t>
            </a:r>
            <a:r>
              <a:rPr lang="en-US" sz="1400" dirty="0" smtClean="0"/>
              <a:t>	   13,  10,  8,  10,  11,  8,  1,  9,  11,  14</a:t>
            </a:r>
          </a:p>
          <a:p>
            <a:pPr marL="457200" lvl="1" indent="0">
              <a:buNone/>
            </a:pPr>
            <a:endParaRPr lang="en-US" sz="1400" dirty="0"/>
          </a:p>
          <a:p>
            <a:pPr marL="457200" lvl="1" indent="0">
              <a:buNone/>
            </a:pPr>
            <a:r>
              <a:rPr lang="en-US" sz="1400" dirty="0" smtClean="0"/>
              <a:t>      New drug times:  8,  12,  7,  8,  12,  11,  9, 8,  10,  8, </a:t>
            </a:r>
          </a:p>
          <a:p>
            <a:pPr marL="457200" lvl="1" indent="0">
              <a:buNone/>
            </a:pPr>
            <a:r>
              <a:rPr lang="en-US" sz="1400" dirty="0"/>
              <a:t>	</a:t>
            </a:r>
            <a:r>
              <a:rPr lang="en-US" sz="1400" dirty="0" smtClean="0"/>
              <a:t> 	   10,  9,  12,  8,  8,  7,  10,  7,  9,  9</a:t>
            </a:r>
          </a:p>
          <a:p>
            <a:r>
              <a:rPr lang="en-US" sz="1800" dirty="0" smtClean="0"/>
              <a:t>Prepare a parallel boxplot for the data sets and use it to compare the two drugs for speed and reliability.</a:t>
            </a:r>
            <a:endParaRPr lang="en-US" sz="1800" dirty="0"/>
          </a:p>
        </p:txBody>
      </p:sp>
    </p:spTree>
    <p:extLst>
      <p:ext uri="{BB962C8B-B14F-4D97-AF65-F5344CB8AC3E}">
        <p14:creationId xmlns:p14="http://schemas.microsoft.com/office/powerpoint/2010/main" val="1066014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190  #1-5 odds</a:t>
            </a:r>
            <a:endParaRPr lang="en-US" dirty="0"/>
          </a:p>
        </p:txBody>
      </p:sp>
    </p:spTree>
    <p:extLst>
      <p:ext uri="{BB962C8B-B14F-4D97-AF65-F5344CB8AC3E}">
        <p14:creationId xmlns:p14="http://schemas.microsoft.com/office/powerpoint/2010/main" val="220116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These</a:t>
            </a:r>
            <a:endParaRPr lang="en-US" dirty="0"/>
          </a:p>
        </p:txBody>
      </p:sp>
      <p:sp>
        <p:nvSpPr>
          <p:cNvPr id="3" name="Content Placeholder 2"/>
          <p:cNvSpPr>
            <a:spLocks noGrp="1"/>
          </p:cNvSpPr>
          <p:nvPr>
            <p:ph idx="1"/>
          </p:nvPr>
        </p:nvSpPr>
        <p:spPr/>
        <p:txBody>
          <a:bodyPr/>
          <a:lstStyle/>
          <a:p>
            <a:r>
              <a:rPr lang="en-US" dirty="0" smtClean="0"/>
              <a:t>P. 160 #1, 2</a:t>
            </a:r>
            <a:endParaRPr lang="en-US" dirty="0"/>
          </a:p>
        </p:txBody>
      </p:sp>
    </p:spTree>
    <p:extLst>
      <p:ext uri="{BB962C8B-B14F-4D97-AF65-F5344CB8AC3E}">
        <p14:creationId xmlns:p14="http://schemas.microsoft.com/office/powerpoint/2010/main" val="27259230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Extraordinary data separated from majority of data</a:t>
                </a:r>
              </a:p>
              <a:p>
                <a:r>
                  <a:rPr lang="en-US" dirty="0" smtClean="0"/>
                  <a:t>Need to know upper and lower boundaries</a:t>
                </a:r>
              </a:p>
              <a:p>
                <a:r>
                  <a:rPr lang="en-US" dirty="0" smtClean="0"/>
                  <a:t>Upper Boundary: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3</m:t>
                        </m:r>
                      </m:sub>
                    </m:sSub>
                    <m:r>
                      <a:rPr lang="en-US" b="0" i="1" smtClean="0">
                        <a:latin typeface="Cambria Math"/>
                      </a:rPr>
                      <m:t>+1.5∗</m:t>
                    </m:r>
                    <m:r>
                      <a:rPr lang="en-US" b="0" i="1" smtClean="0">
                        <a:latin typeface="Cambria Math"/>
                      </a:rPr>
                      <m:t>𝐼𝑄𝑅</m:t>
                    </m:r>
                  </m:oMath>
                </a14:m>
                <a:endParaRPr lang="en-US" dirty="0" smtClean="0"/>
              </a:p>
              <a:p>
                <a:r>
                  <a:rPr lang="en-US" dirty="0" smtClean="0"/>
                  <a:t>Lower Boundary: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1</m:t>
                        </m:r>
                      </m:sub>
                    </m:sSub>
                    <m:r>
                      <a:rPr lang="en-US" b="0" i="1" smtClean="0">
                        <a:latin typeface="Cambria Math"/>
                      </a:rPr>
                      <m:t>−1.5∗</m:t>
                    </m:r>
                    <m:r>
                      <a:rPr lang="en-US" b="0" i="1" smtClean="0">
                        <a:latin typeface="Cambria Math"/>
                      </a:rPr>
                      <m:t>𝐼𝑄𝑅</m:t>
                    </m:r>
                  </m:oMath>
                </a14:m>
                <a:endParaRPr lang="en-US" b="0" dirty="0" smtClean="0"/>
              </a:p>
              <a:p>
                <a:r>
                  <a:rPr lang="en-US" dirty="0" smtClean="0"/>
                  <a:t>Outliers are marked with an asterisk on a boxplot</a:t>
                </a:r>
              </a:p>
              <a:p>
                <a:pPr lvl="1"/>
                <a:r>
                  <a:rPr lang="en-US" dirty="0" smtClean="0"/>
                  <a:t>Can have more than one on either end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a:stretch>
              </a:blipFill>
            </p:spPr>
            <p:txBody>
              <a:bodyPr/>
              <a:lstStyle/>
              <a:p>
                <a:r>
                  <a:rPr lang="en-US">
                    <a:noFill/>
                  </a:rPr>
                  <a:t> </a:t>
                </a:r>
              </a:p>
            </p:txBody>
          </p:sp>
        </mc:Fallback>
      </mc:AlternateContent>
    </p:spTree>
    <p:extLst>
      <p:ext uri="{BB962C8B-B14F-4D97-AF65-F5344CB8AC3E}">
        <p14:creationId xmlns:p14="http://schemas.microsoft.com/office/powerpoint/2010/main" val="804362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Test the following data for outliers and hence construct a boxplot for the data:</a:t>
            </a:r>
          </a:p>
          <a:p>
            <a:pPr marL="457200" lvl="1" indent="0">
              <a:buNone/>
            </a:pPr>
            <a:r>
              <a:rPr lang="en-US" dirty="0" smtClean="0"/>
              <a:t>3,  7,  8,  8,  5,  9,  10,  12,  14,  7,  1,  3,  8,  16,  8,  6,  9,  10,  13,  7</a:t>
            </a:r>
            <a:endParaRPr lang="en-US" dirty="0"/>
          </a:p>
        </p:txBody>
      </p:sp>
    </p:spTree>
    <p:extLst>
      <p:ext uri="{BB962C8B-B14F-4D97-AF65-F5344CB8AC3E}">
        <p14:creationId xmlns:p14="http://schemas.microsoft.com/office/powerpoint/2010/main" val="1780145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192 #1 and 2</a:t>
            </a:r>
            <a:endParaRPr lang="en-US" dirty="0"/>
          </a:p>
        </p:txBody>
      </p:sp>
    </p:spTree>
    <p:extLst>
      <p:ext uri="{BB962C8B-B14F-4D97-AF65-F5344CB8AC3E}">
        <p14:creationId xmlns:p14="http://schemas.microsoft.com/office/powerpoint/2010/main" val="2156366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6H  TLW create and interpret cumulative frequency graphs.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Information beyond the median</a:t>
                </a:r>
              </a:p>
              <a:p>
                <a:r>
                  <a:rPr lang="en-US" dirty="0" smtClean="0"/>
                  <a:t>What proportion lie above or below a value</a:t>
                </a:r>
              </a:p>
              <a:p>
                <a:pPr lvl="1"/>
                <a:r>
                  <a:rPr lang="en-US" dirty="0" smtClean="0"/>
                  <a:t>Cumulative frequency table</a:t>
                </a:r>
              </a:p>
              <a:p>
                <a:pPr lvl="1"/>
                <a:r>
                  <a:rPr lang="en-US" dirty="0" smtClean="0"/>
                  <a:t>Cumulative frequency graph</a:t>
                </a:r>
              </a:p>
              <a:p>
                <a:r>
                  <a:rPr lang="en-US" dirty="0" smtClean="0"/>
                  <a:t>Percentile:  score below which a certain percentage of data lies.</a:t>
                </a:r>
              </a:p>
              <a:p>
                <a:pPr lvl="1"/>
                <a:r>
                  <a:rPr lang="en-US" dirty="0" smtClean="0"/>
                  <a:t>85</a:t>
                </a:r>
                <a:r>
                  <a:rPr lang="en-US" baseline="30000" dirty="0" smtClean="0"/>
                  <a:t>th</a:t>
                </a:r>
                <a:r>
                  <a:rPr lang="en-US" dirty="0" smtClean="0"/>
                  <a:t> percentile = score below which 85% of data falls below</a:t>
                </a:r>
              </a:p>
              <a:p>
                <a:pPr lvl="1"/>
                <a:r>
                  <a:rPr lang="en-US" dirty="0" smtClean="0"/>
                  <a:t>If you score in 95</a:t>
                </a:r>
                <a:r>
                  <a:rPr lang="en-US" baseline="30000" dirty="0" smtClean="0"/>
                  <a:t>th</a:t>
                </a:r>
                <a:r>
                  <a:rPr lang="en-US" dirty="0" smtClean="0"/>
                  <a:t> percentile = 95% of class scored less than you</a:t>
                </a:r>
              </a:p>
              <a:p>
                <a:pPr lvl="1"/>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1</m:t>
                        </m:r>
                      </m:sub>
                    </m:sSub>
                    <m:r>
                      <a:rPr lang="en-US" b="0" i="1" smtClean="0">
                        <a:latin typeface="Cambria Math"/>
                      </a:rPr>
                      <m:t>=25</m:t>
                    </m:r>
                    <m:r>
                      <a:rPr lang="en-US" b="0" i="1" smtClean="0">
                        <a:latin typeface="Cambria Math"/>
                      </a:rPr>
                      <m:t>𝑡h</m:t>
                    </m:r>
                    <m:r>
                      <a:rPr lang="en-US" b="0" i="1" smtClean="0">
                        <a:latin typeface="Cambria Math"/>
                      </a:rPr>
                      <m:t> </m:t>
                    </m:r>
                    <m:r>
                      <a:rPr lang="en-US" b="0" i="1" smtClean="0">
                        <a:latin typeface="Cambria Math"/>
                      </a:rPr>
                      <m:t>𝑝𝑒𝑟𝑐𝑒𝑛𝑡𝑖𝑙𝑒</m:t>
                    </m:r>
                  </m:oMath>
                </a14:m>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2</m:t>
                        </m:r>
                      </m:sub>
                    </m:sSub>
                    <m:r>
                      <a:rPr lang="en-US" b="0" i="1" smtClean="0">
                        <a:latin typeface="Cambria Math"/>
                      </a:rPr>
                      <m:t>=50</m:t>
                    </m:r>
                    <m:r>
                      <a:rPr lang="en-US" b="0" i="1" smtClean="0">
                        <a:latin typeface="Cambria Math"/>
                      </a:rPr>
                      <m:t>𝑡h</m:t>
                    </m:r>
                    <m:r>
                      <a:rPr lang="en-US" b="0" i="1" smtClean="0">
                        <a:latin typeface="Cambria Math"/>
                      </a:rPr>
                      <m:t> </m:t>
                    </m:r>
                    <m:r>
                      <a:rPr lang="en-US" b="0" i="1" smtClean="0">
                        <a:latin typeface="Cambria Math"/>
                      </a:rPr>
                      <m:t>𝑝𝑒𝑟𝑐𝑒𝑛𝑡𝑖𝑙𝑒</m:t>
                    </m:r>
                  </m:oMath>
                </a14:m>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3</m:t>
                        </m:r>
                      </m:sub>
                    </m:sSub>
                    <m:r>
                      <a:rPr lang="en-US" b="0" i="1" smtClean="0">
                        <a:latin typeface="Cambria Math"/>
                      </a:rPr>
                      <m:t>=75</m:t>
                    </m:r>
                    <m:r>
                      <a:rPr lang="en-US" b="0" i="1" smtClean="0">
                        <a:latin typeface="Cambria Math"/>
                      </a:rPr>
                      <m:t>𝑡h</m:t>
                    </m:r>
                    <m:r>
                      <a:rPr lang="en-US" b="0" i="1" smtClean="0">
                        <a:latin typeface="Cambria Math"/>
                      </a:rPr>
                      <m:t> </m:t>
                    </m:r>
                    <m:r>
                      <a:rPr lang="en-US" b="0" i="1" smtClean="0">
                        <a:latin typeface="Cambria Math"/>
                      </a:rPr>
                      <m:t>𝑝𝑒𝑟𝑐𝑒𝑛𝑡𝑖𝑙𝑒</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444"/>
                </a:stretch>
              </a:blipFill>
            </p:spPr>
            <p:txBody>
              <a:bodyPr/>
              <a:lstStyle/>
              <a:p>
                <a:r>
                  <a:rPr lang="en-US">
                    <a:noFill/>
                  </a:rPr>
                  <a:t> </a:t>
                </a:r>
              </a:p>
            </p:txBody>
          </p:sp>
        </mc:Fallback>
      </mc:AlternateContent>
    </p:spTree>
    <p:extLst>
      <p:ext uri="{BB962C8B-B14F-4D97-AF65-F5344CB8AC3E}">
        <p14:creationId xmlns:p14="http://schemas.microsoft.com/office/powerpoint/2010/main" val="112183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2362200" cy="1111664"/>
          </a:xfrm>
        </p:spPr>
        <p:txBody>
          <a:bodyPr/>
          <a:lstStyle/>
          <a:p>
            <a:r>
              <a:rPr lang="en-US" dirty="0" smtClean="0"/>
              <a:t>Example</a:t>
            </a:r>
            <a:endParaRPr lang="en-US" dirty="0"/>
          </a:p>
        </p:txBody>
      </p:sp>
      <p:sp>
        <p:nvSpPr>
          <p:cNvPr id="4" name="Content Placeholder 3"/>
          <p:cNvSpPr>
            <a:spLocks noGrp="1"/>
          </p:cNvSpPr>
          <p:nvPr>
            <p:ph sz="half" idx="1"/>
          </p:nvPr>
        </p:nvSpPr>
        <p:spPr>
          <a:xfrm>
            <a:off x="457200" y="1600200"/>
            <a:ext cx="4038600" cy="4953000"/>
          </a:xfrm>
        </p:spPr>
        <p:txBody>
          <a:bodyPr>
            <a:noAutofit/>
          </a:bodyPr>
          <a:lstStyle/>
          <a:p>
            <a:r>
              <a:rPr lang="en-US" sz="1800" dirty="0" smtClean="0"/>
              <a:t>The data shows the result of the women’s marathon at the 2008 Olympics, for all competitors who finished the race.</a:t>
            </a:r>
          </a:p>
          <a:p>
            <a:pPr lvl="1"/>
            <a:r>
              <a:rPr lang="en-US" sz="1400" dirty="0" smtClean="0"/>
              <a:t>Construct a cumulative frequency distribution table</a:t>
            </a:r>
          </a:p>
          <a:p>
            <a:pPr lvl="1"/>
            <a:r>
              <a:rPr lang="en-US" sz="1400" dirty="0" smtClean="0"/>
              <a:t>Represent the data on a cumulative frequency graph</a:t>
            </a:r>
          </a:p>
          <a:p>
            <a:pPr lvl="1"/>
            <a:r>
              <a:rPr lang="en-US" sz="1400" dirty="0" smtClean="0"/>
              <a:t>Use your graph to estimate the </a:t>
            </a:r>
          </a:p>
          <a:p>
            <a:pPr lvl="2"/>
            <a:r>
              <a:rPr lang="en-US" sz="1400" dirty="0" smtClean="0"/>
              <a:t>Median finishing time</a:t>
            </a:r>
          </a:p>
          <a:p>
            <a:pPr lvl="2"/>
            <a:r>
              <a:rPr lang="en-US" sz="1400" dirty="0" smtClean="0"/>
              <a:t>Number of competitors who finished in less than 2 hours 35 minutes</a:t>
            </a:r>
          </a:p>
          <a:p>
            <a:pPr lvl="2"/>
            <a:r>
              <a:rPr lang="en-US" sz="1400" dirty="0" smtClean="0"/>
              <a:t>Percentage of competitors who took more than 2 hours 39 minutes to finish</a:t>
            </a:r>
          </a:p>
          <a:p>
            <a:pPr lvl="2"/>
            <a:r>
              <a:rPr lang="en-US" sz="1400" dirty="0" smtClean="0"/>
              <a:t>Time taken by a competitor who finished in the top 20% of runners completing the marathon.</a:t>
            </a:r>
            <a:endParaRPr lang="en-US" sz="14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343130930"/>
              </p:ext>
            </p:extLst>
          </p:nvPr>
        </p:nvGraphicFramePr>
        <p:xfrm>
          <a:off x="4495800" y="914400"/>
          <a:ext cx="4419600" cy="3977640"/>
        </p:xfrm>
        <a:graphic>
          <a:graphicData uri="http://schemas.openxmlformats.org/drawingml/2006/table">
            <a:tbl>
              <a:tblPr firstRow="1" bandRow="1">
                <a:tableStyleId>{5C22544A-7EE6-4342-B048-85BDC9FD1C3A}</a:tableStyleId>
              </a:tblPr>
              <a:tblGrid>
                <a:gridCol w="1752600"/>
                <a:gridCol w="1295400"/>
                <a:gridCol w="1371600"/>
              </a:tblGrid>
              <a:tr h="370840">
                <a:tc>
                  <a:txBody>
                    <a:bodyPr/>
                    <a:lstStyle/>
                    <a:p>
                      <a:r>
                        <a:rPr lang="en-US" dirty="0" smtClean="0"/>
                        <a:t>Finishing time t</a:t>
                      </a:r>
                      <a:endParaRPr lang="en-US" dirty="0"/>
                    </a:p>
                  </a:txBody>
                  <a:tcPr/>
                </a:tc>
                <a:tc>
                  <a:txBody>
                    <a:bodyPr/>
                    <a:lstStyle/>
                    <a:p>
                      <a:r>
                        <a:rPr lang="en-US" dirty="0" smtClean="0"/>
                        <a:t>Frequency </a:t>
                      </a:r>
                      <a:endParaRPr lang="en-US" dirty="0"/>
                    </a:p>
                  </a:txBody>
                  <a:tcPr/>
                </a:tc>
                <a:tc>
                  <a:txBody>
                    <a:bodyPr/>
                    <a:lstStyle/>
                    <a:p>
                      <a:r>
                        <a:rPr lang="en-US" dirty="0" smtClean="0"/>
                        <a:t>Cumulative</a:t>
                      </a:r>
                    </a:p>
                    <a:p>
                      <a:r>
                        <a:rPr lang="en-US" dirty="0" smtClean="0"/>
                        <a:t>Frequency</a:t>
                      </a:r>
                      <a:endParaRPr lang="en-US" dirty="0"/>
                    </a:p>
                  </a:txBody>
                  <a:tcPr/>
                </a:tc>
              </a:tr>
              <a:tr h="370840">
                <a:tc>
                  <a:txBody>
                    <a:bodyPr/>
                    <a:lstStyle/>
                    <a:p>
                      <a:r>
                        <a:rPr lang="en-US" sz="1200" dirty="0" smtClean="0"/>
                        <a:t>2 h 26 ≤ t &lt; 2 h 28</a:t>
                      </a:r>
                      <a:endParaRPr lang="en-US" sz="1200" dirty="0"/>
                    </a:p>
                  </a:txBody>
                  <a:tcPr/>
                </a:tc>
                <a:tc>
                  <a:txBody>
                    <a:bodyPr/>
                    <a:lstStyle/>
                    <a:p>
                      <a:r>
                        <a:rPr lang="en-US" dirty="0" smtClean="0"/>
                        <a:t>8</a:t>
                      </a:r>
                      <a:endParaRPr lang="en-US" dirty="0"/>
                    </a:p>
                  </a:txBody>
                  <a:tcPr/>
                </a:tc>
                <a:tc>
                  <a:txBody>
                    <a:bodyPr/>
                    <a:lstStyle/>
                    <a:p>
                      <a:endParaRPr lang="en-US" dirty="0"/>
                    </a:p>
                  </a:txBody>
                  <a:tcPr/>
                </a:tc>
              </a:tr>
              <a:tr h="370840">
                <a:tc>
                  <a:txBody>
                    <a:bodyPr/>
                    <a:lstStyle/>
                    <a:p>
                      <a:r>
                        <a:rPr lang="en-US" sz="1200" dirty="0" smtClean="0"/>
                        <a:t>2 h 28</a:t>
                      </a:r>
                      <a:r>
                        <a:rPr lang="en-US" sz="1200" baseline="0" dirty="0" smtClean="0"/>
                        <a:t> ≤ t &lt; 2h 30</a:t>
                      </a:r>
                      <a:endParaRPr lang="en-US" sz="1200" dirty="0"/>
                    </a:p>
                  </a:txBody>
                  <a:tcPr/>
                </a:tc>
                <a:tc>
                  <a:txBody>
                    <a:bodyPr/>
                    <a:lstStyle/>
                    <a:p>
                      <a:r>
                        <a:rPr lang="en-US" dirty="0" smtClean="0"/>
                        <a:t>3</a:t>
                      </a:r>
                      <a:endParaRPr lang="en-US" dirty="0"/>
                    </a:p>
                  </a:txBody>
                  <a:tcPr/>
                </a:tc>
                <a:tc>
                  <a:txBody>
                    <a:bodyPr/>
                    <a:lstStyle/>
                    <a:p>
                      <a:endParaRPr lang="en-US" dirty="0"/>
                    </a:p>
                  </a:txBody>
                  <a:tcPr/>
                </a:tc>
              </a:tr>
              <a:tr h="370840">
                <a:tc>
                  <a:txBody>
                    <a:bodyPr/>
                    <a:lstStyle/>
                    <a:p>
                      <a:r>
                        <a:rPr lang="en-US" sz="1200" dirty="0" smtClean="0"/>
                        <a:t>2 h 30 ≤ t &lt; 2h</a:t>
                      </a:r>
                      <a:r>
                        <a:rPr lang="en-US" sz="1200" baseline="0" dirty="0" smtClean="0"/>
                        <a:t> 32</a:t>
                      </a:r>
                      <a:endParaRPr lang="en-US" sz="1200" dirty="0"/>
                    </a:p>
                  </a:txBody>
                  <a:tcPr/>
                </a:tc>
                <a:tc>
                  <a:txBody>
                    <a:bodyPr/>
                    <a:lstStyle/>
                    <a:p>
                      <a:r>
                        <a:rPr lang="en-US" dirty="0" smtClean="0"/>
                        <a:t>9</a:t>
                      </a:r>
                      <a:endParaRPr lang="en-US" dirty="0"/>
                    </a:p>
                  </a:txBody>
                  <a:tcPr/>
                </a:tc>
                <a:tc>
                  <a:txBody>
                    <a:bodyPr/>
                    <a:lstStyle/>
                    <a:p>
                      <a:endParaRPr lang="en-US" dirty="0"/>
                    </a:p>
                  </a:txBody>
                  <a:tcPr/>
                </a:tc>
              </a:tr>
              <a:tr h="370840">
                <a:tc>
                  <a:txBody>
                    <a:bodyPr/>
                    <a:lstStyle/>
                    <a:p>
                      <a:r>
                        <a:rPr lang="en-US" sz="1200" dirty="0" smtClean="0"/>
                        <a:t>2 h 32 ≤ t &lt; 2h 34</a:t>
                      </a:r>
                      <a:endParaRPr lang="en-US" sz="1200" dirty="0"/>
                    </a:p>
                  </a:txBody>
                  <a:tcPr/>
                </a:tc>
                <a:tc>
                  <a:txBody>
                    <a:bodyPr/>
                    <a:lstStyle/>
                    <a:p>
                      <a:r>
                        <a:rPr lang="en-US" dirty="0" smtClean="0"/>
                        <a:t>11</a:t>
                      </a:r>
                      <a:endParaRPr lang="en-US" dirty="0"/>
                    </a:p>
                  </a:txBody>
                  <a:tcPr/>
                </a:tc>
                <a:tc>
                  <a:txBody>
                    <a:bodyPr/>
                    <a:lstStyle/>
                    <a:p>
                      <a:endParaRPr lang="en-US" dirty="0"/>
                    </a:p>
                  </a:txBody>
                  <a:tcPr/>
                </a:tc>
              </a:tr>
              <a:tr h="370840">
                <a:tc>
                  <a:txBody>
                    <a:bodyPr/>
                    <a:lstStyle/>
                    <a:p>
                      <a:r>
                        <a:rPr lang="en-US" sz="1200" dirty="0" smtClean="0"/>
                        <a:t>2 h 34 ≤ t &lt; 2h 36</a:t>
                      </a:r>
                      <a:endParaRPr lang="en-US" sz="1200" dirty="0"/>
                    </a:p>
                  </a:txBody>
                  <a:tcPr/>
                </a:tc>
                <a:tc>
                  <a:txBody>
                    <a:bodyPr/>
                    <a:lstStyle/>
                    <a:p>
                      <a:r>
                        <a:rPr lang="en-US" dirty="0" smtClean="0"/>
                        <a:t>12</a:t>
                      </a:r>
                      <a:endParaRPr lang="en-US" dirty="0"/>
                    </a:p>
                  </a:txBody>
                  <a:tcPr/>
                </a:tc>
                <a:tc>
                  <a:txBody>
                    <a:bodyPr/>
                    <a:lstStyle/>
                    <a:p>
                      <a:endParaRPr lang="en-US" dirty="0"/>
                    </a:p>
                  </a:txBody>
                  <a:tcPr/>
                </a:tc>
              </a:tr>
              <a:tr h="370840">
                <a:tc>
                  <a:txBody>
                    <a:bodyPr/>
                    <a:lstStyle/>
                    <a:p>
                      <a:r>
                        <a:rPr lang="en-US" sz="1200" dirty="0" smtClean="0"/>
                        <a:t>2 h 36 ≤ t &lt; 2h</a:t>
                      </a:r>
                      <a:r>
                        <a:rPr lang="en-US" sz="1200" baseline="0" dirty="0" smtClean="0"/>
                        <a:t> 38</a:t>
                      </a:r>
                      <a:endParaRPr lang="en-US" sz="1200" dirty="0"/>
                    </a:p>
                  </a:txBody>
                  <a:tcPr/>
                </a:tc>
                <a:tc>
                  <a:txBody>
                    <a:bodyPr/>
                    <a:lstStyle/>
                    <a:p>
                      <a:r>
                        <a:rPr lang="en-US" dirty="0" smtClean="0"/>
                        <a:t>7</a:t>
                      </a:r>
                      <a:endParaRPr lang="en-US" dirty="0"/>
                    </a:p>
                  </a:txBody>
                  <a:tcPr/>
                </a:tc>
                <a:tc>
                  <a:txBody>
                    <a:bodyPr/>
                    <a:lstStyle/>
                    <a:p>
                      <a:endParaRPr lang="en-US" dirty="0"/>
                    </a:p>
                  </a:txBody>
                  <a:tcPr/>
                </a:tc>
              </a:tr>
              <a:tr h="370840">
                <a:tc>
                  <a:txBody>
                    <a:bodyPr/>
                    <a:lstStyle/>
                    <a:p>
                      <a:r>
                        <a:rPr lang="en-US" sz="1200" dirty="0" smtClean="0"/>
                        <a:t>2 h 38 ≤ t &lt; 2h</a:t>
                      </a:r>
                      <a:r>
                        <a:rPr lang="en-US" sz="1200" baseline="0" dirty="0" smtClean="0"/>
                        <a:t> 40</a:t>
                      </a:r>
                      <a:endParaRPr lang="en-US" sz="1200" dirty="0"/>
                    </a:p>
                  </a:txBody>
                  <a:tcPr/>
                </a:tc>
                <a:tc>
                  <a:txBody>
                    <a:bodyPr/>
                    <a:lstStyle/>
                    <a:p>
                      <a:r>
                        <a:rPr lang="en-US" dirty="0" smtClean="0"/>
                        <a:t>5</a:t>
                      </a:r>
                    </a:p>
                  </a:txBody>
                  <a:tcPr/>
                </a:tc>
                <a:tc>
                  <a:txBody>
                    <a:bodyPr/>
                    <a:lstStyle/>
                    <a:p>
                      <a:endParaRPr lang="en-US" dirty="0" smtClean="0"/>
                    </a:p>
                  </a:txBody>
                  <a:tcPr/>
                </a:tc>
              </a:tr>
              <a:tr h="370840">
                <a:tc>
                  <a:txBody>
                    <a:bodyPr/>
                    <a:lstStyle/>
                    <a:p>
                      <a:r>
                        <a:rPr lang="en-US" sz="1200" dirty="0" smtClean="0"/>
                        <a:t>2</a:t>
                      </a:r>
                      <a:r>
                        <a:rPr lang="en-US" sz="1200" baseline="0" dirty="0" smtClean="0"/>
                        <a:t> h 40 ≤ t &lt; 2h 48</a:t>
                      </a:r>
                      <a:endParaRPr lang="en-US" sz="1200" dirty="0"/>
                    </a:p>
                  </a:txBody>
                  <a:tcPr/>
                </a:tc>
                <a:tc>
                  <a:txBody>
                    <a:bodyPr/>
                    <a:lstStyle/>
                    <a:p>
                      <a:r>
                        <a:rPr lang="en-US" dirty="0" smtClean="0"/>
                        <a:t>8</a:t>
                      </a:r>
                      <a:endParaRPr lang="en-US" dirty="0"/>
                    </a:p>
                  </a:txBody>
                  <a:tcPr/>
                </a:tc>
                <a:tc>
                  <a:txBody>
                    <a:bodyPr/>
                    <a:lstStyle/>
                    <a:p>
                      <a:endParaRPr lang="en-US" dirty="0"/>
                    </a:p>
                  </a:txBody>
                  <a:tcPr/>
                </a:tc>
              </a:tr>
              <a:tr h="370840">
                <a:tc>
                  <a:txBody>
                    <a:bodyPr/>
                    <a:lstStyle/>
                    <a:p>
                      <a:r>
                        <a:rPr lang="en-US" sz="1200" dirty="0" smtClean="0"/>
                        <a:t>2 h 48 ≤ t &lt; 2h 56</a:t>
                      </a:r>
                      <a:endParaRPr lang="en-US" sz="1200" dirty="0"/>
                    </a:p>
                  </a:txBody>
                  <a:tcPr/>
                </a:tc>
                <a:tc>
                  <a:txBody>
                    <a:bodyPr/>
                    <a:lstStyle/>
                    <a:p>
                      <a:r>
                        <a:rPr lang="en-US" dirty="0" smtClean="0"/>
                        <a:t>6</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82630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sz="half" idx="2"/>
            <p:extLst>
              <p:ext uri="{D42A27DB-BD31-4B8C-83A1-F6EECF244321}">
                <p14:modId xmlns:p14="http://schemas.microsoft.com/office/powerpoint/2010/main" val="3025824781"/>
              </p:ext>
            </p:extLst>
          </p:nvPr>
        </p:nvGraphicFramePr>
        <p:xfrm>
          <a:off x="152400" y="1600200"/>
          <a:ext cx="4419600" cy="3977640"/>
        </p:xfrm>
        <a:graphic>
          <a:graphicData uri="http://schemas.openxmlformats.org/drawingml/2006/table">
            <a:tbl>
              <a:tblPr firstRow="1" bandRow="1">
                <a:tableStyleId>{5C22544A-7EE6-4342-B048-85BDC9FD1C3A}</a:tableStyleId>
              </a:tblPr>
              <a:tblGrid>
                <a:gridCol w="1752600"/>
                <a:gridCol w="1295400"/>
                <a:gridCol w="1371600"/>
              </a:tblGrid>
              <a:tr h="370840">
                <a:tc>
                  <a:txBody>
                    <a:bodyPr/>
                    <a:lstStyle/>
                    <a:p>
                      <a:r>
                        <a:rPr lang="en-US" dirty="0" smtClean="0"/>
                        <a:t>Finishing time t</a:t>
                      </a:r>
                      <a:endParaRPr lang="en-US" dirty="0"/>
                    </a:p>
                  </a:txBody>
                  <a:tcPr/>
                </a:tc>
                <a:tc>
                  <a:txBody>
                    <a:bodyPr/>
                    <a:lstStyle/>
                    <a:p>
                      <a:r>
                        <a:rPr lang="en-US" dirty="0" smtClean="0"/>
                        <a:t>Frequency </a:t>
                      </a:r>
                      <a:endParaRPr lang="en-US" dirty="0"/>
                    </a:p>
                  </a:txBody>
                  <a:tcPr/>
                </a:tc>
                <a:tc>
                  <a:txBody>
                    <a:bodyPr/>
                    <a:lstStyle/>
                    <a:p>
                      <a:r>
                        <a:rPr lang="en-US" dirty="0" smtClean="0"/>
                        <a:t>Cumulative</a:t>
                      </a:r>
                    </a:p>
                    <a:p>
                      <a:r>
                        <a:rPr lang="en-US" dirty="0" smtClean="0"/>
                        <a:t>Frequency</a:t>
                      </a:r>
                      <a:endParaRPr lang="en-US" dirty="0"/>
                    </a:p>
                  </a:txBody>
                  <a:tcPr/>
                </a:tc>
              </a:tr>
              <a:tr h="370840">
                <a:tc>
                  <a:txBody>
                    <a:bodyPr/>
                    <a:lstStyle/>
                    <a:p>
                      <a:r>
                        <a:rPr lang="en-US" sz="1200" dirty="0" smtClean="0"/>
                        <a:t>2 h 26 ≤ t &lt; 2 h 28</a:t>
                      </a:r>
                      <a:endParaRPr lang="en-US" sz="1200" dirty="0"/>
                    </a:p>
                  </a:txBody>
                  <a:tcPr/>
                </a:tc>
                <a:tc>
                  <a:txBody>
                    <a:bodyPr/>
                    <a:lstStyle/>
                    <a:p>
                      <a:r>
                        <a:rPr lang="en-US" dirty="0" smtClean="0"/>
                        <a:t>8</a:t>
                      </a:r>
                      <a:endParaRPr lang="en-US" dirty="0"/>
                    </a:p>
                  </a:txBody>
                  <a:tcPr/>
                </a:tc>
                <a:tc>
                  <a:txBody>
                    <a:bodyPr/>
                    <a:lstStyle/>
                    <a:p>
                      <a:endParaRPr lang="en-US" dirty="0"/>
                    </a:p>
                  </a:txBody>
                  <a:tcPr/>
                </a:tc>
              </a:tr>
              <a:tr h="370840">
                <a:tc>
                  <a:txBody>
                    <a:bodyPr/>
                    <a:lstStyle/>
                    <a:p>
                      <a:r>
                        <a:rPr lang="en-US" sz="1200" dirty="0" smtClean="0"/>
                        <a:t>2 h 28</a:t>
                      </a:r>
                      <a:r>
                        <a:rPr lang="en-US" sz="1200" baseline="0" dirty="0" smtClean="0"/>
                        <a:t> ≤ t &lt; 2h 30</a:t>
                      </a:r>
                      <a:endParaRPr lang="en-US" sz="1200" dirty="0"/>
                    </a:p>
                  </a:txBody>
                  <a:tcPr/>
                </a:tc>
                <a:tc>
                  <a:txBody>
                    <a:bodyPr/>
                    <a:lstStyle/>
                    <a:p>
                      <a:r>
                        <a:rPr lang="en-US" dirty="0" smtClean="0"/>
                        <a:t>3</a:t>
                      </a:r>
                      <a:endParaRPr lang="en-US" dirty="0"/>
                    </a:p>
                  </a:txBody>
                  <a:tcPr/>
                </a:tc>
                <a:tc>
                  <a:txBody>
                    <a:bodyPr/>
                    <a:lstStyle/>
                    <a:p>
                      <a:endParaRPr lang="en-US" dirty="0"/>
                    </a:p>
                  </a:txBody>
                  <a:tcPr/>
                </a:tc>
              </a:tr>
              <a:tr h="370840">
                <a:tc>
                  <a:txBody>
                    <a:bodyPr/>
                    <a:lstStyle/>
                    <a:p>
                      <a:r>
                        <a:rPr lang="en-US" sz="1200" dirty="0" smtClean="0"/>
                        <a:t>2 h 30 ≤ t &lt; 2h</a:t>
                      </a:r>
                      <a:r>
                        <a:rPr lang="en-US" sz="1200" baseline="0" dirty="0" smtClean="0"/>
                        <a:t> 32</a:t>
                      </a:r>
                      <a:endParaRPr lang="en-US" sz="1200" dirty="0"/>
                    </a:p>
                  </a:txBody>
                  <a:tcPr/>
                </a:tc>
                <a:tc>
                  <a:txBody>
                    <a:bodyPr/>
                    <a:lstStyle/>
                    <a:p>
                      <a:r>
                        <a:rPr lang="en-US" dirty="0" smtClean="0"/>
                        <a:t>9</a:t>
                      </a:r>
                      <a:endParaRPr lang="en-US" dirty="0"/>
                    </a:p>
                  </a:txBody>
                  <a:tcPr/>
                </a:tc>
                <a:tc>
                  <a:txBody>
                    <a:bodyPr/>
                    <a:lstStyle/>
                    <a:p>
                      <a:endParaRPr lang="en-US" dirty="0"/>
                    </a:p>
                  </a:txBody>
                  <a:tcPr/>
                </a:tc>
              </a:tr>
              <a:tr h="370840">
                <a:tc>
                  <a:txBody>
                    <a:bodyPr/>
                    <a:lstStyle/>
                    <a:p>
                      <a:r>
                        <a:rPr lang="en-US" sz="1200" dirty="0" smtClean="0"/>
                        <a:t>2 h 32 ≤ t &lt; 2h 34</a:t>
                      </a:r>
                      <a:endParaRPr lang="en-US" sz="1200" dirty="0"/>
                    </a:p>
                  </a:txBody>
                  <a:tcPr/>
                </a:tc>
                <a:tc>
                  <a:txBody>
                    <a:bodyPr/>
                    <a:lstStyle/>
                    <a:p>
                      <a:r>
                        <a:rPr lang="en-US" dirty="0" smtClean="0"/>
                        <a:t>11</a:t>
                      </a:r>
                      <a:endParaRPr lang="en-US" dirty="0"/>
                    </a:p>
                  </a:txBody>
                  <a:tcPr/>
                </a:tc>
                <a:tc>
                  <a:txBody>
                    <a:bodyPr/>
                    <a:lstStyle/>
                    <a:p>
                      <a:endParaRPr lang="en-US" dirty="0"/>
                    </a:p>
                  </a:txBody>
                  <a:tcPr/>
                </a:tc>
              </a:tr>
              <a:tr h="370840">
                <a:tc>
                  <a:txBody>
                    <a:bodyPr/>
                    <a:lstStyle/>
                    <a:p>
                      <a:r>
                        <a:rPr lang="en-US" sz="1200" dirty="0" smtClean="0"/>
                        <a:t>2 h 34 ≤ t &lt; 2h 36</a:t>
                      </a:r>
                      <a:endParaRPr lang="en-US" sz="1200" dirty="0"/>
                    </a:p>
                  </a:txBody>
                  <a:tcPr/>
                </a:tc>
                <a:tc>
                  <a:txBody>
                    <a:bodyPr/>
                    <a:lstStyle/>
                    <a:p>
                      <a:r>
                        <a:rPr lang="en-US" dirty="0" smtClean="0"/>
                        <a:t>12</a:t>
                      </a:r>
                      <a:endParaRPr lang="en-US" dirty="0"/>
                    </a:p>
                  </a:txBody>
                  <a:tcPr/>
                </a:tc>
                <a:tc>
                  <a:txBody>
                    <a:bodyPr/>
                    <a:lstStyle/>
                    <a:p>
                      <a:endParaRPr lang="en-US" dirty="0"/>
                    </a:p>
                  </a:txBody>
                  <a:tcPr/>
                </a:tc>
              </a:tr>
              <a:tr h="370840">
                <a:tc>
                  <a:txBody>
                    <a:bodyPr/>
                    <a:lstStyle/>
                    <a:p>
                      <a:r>
                        <a:rPr lang="en-US" sz="1200" dirty="0" smtClean="0"/>
                        <a:t>2 h 36 ≤ t &lt; 2h</a:t>
                      </a:r>
                      <a:r>
                        <a:rPr lang="en-US" sz="1200" baseline="0" dirty="0" smtClean="0"/>
                        <a:t> 38</a:t>
                      </a:r>
                      <a:endParaRPr lang="en-US" sz="1200" dirty="0"/>
                    </a:p>
                  </a:txBody>
                  <a:tcPr/>
                </a:tc>
                <a:tc>
                  <a:txBody>
                    <a:bodyPr/>
                    <a:lstStyle/>
                    <a:p>
                      <a:r>
                        <a:rPr lang="en-US" dirty="0" smtClean="0"/>
                        <a:t>7</a:t>
                      </a:r>
                      <a:endParaRPr lang="en-US" dirty="0"/>
                    </a:p>
                  </a:txBody>
                  <a:tcPr/>
                </a:tc>
                <a:tc>
                  <a:txBody>
                    <a:bodyPr/>
                    <a:lstStyle/>
                    <a:p>
                      <a:endParaRPr lang="en-US" dirty="0"/>
                    </a:p>
                  </a:txBody>
                  <a:tcPr/>
                </a:tc>
              </a:tr>
              <a:tr h="370840">
                <a:tc>
                  <a:txBody>
                    <a:bodyPr/>
                    <a:lstStyle/>
                    <a:p>
                      <a:r>
                        <a:rPr lang="en-US" sz="1200" dirty="0" smtClean="0"/>
                        <a:t>2 h 38 ≤ t &lt; 2h</a:t>
                      </a:r>
                      <a:r>
                        <a:rPr lang="en-US" sz="1200" baseline="0" dirty="0" smtClean="0"/>
                        <a:t> 40</a:t>
                      </a:r>
                      <a:endParaRPr lang="en-US" sz="1200" dirty="0"/>
                    </a:p>
                  </a:txBody>
                  <a:tcPr/>
                </a:tc>
                <a:tc>
                  <a:txBody>
                    <a:bodyPr/>
                    <a:lstStyle/>
                    <a:p>
                      <a:r>
                        <a:rPr lang="en-US" dirty="0" smtClean="0"/>
                        <a:t>5</a:t>
                      </a:r>
                    </a:p>
                  </a:txBody>
                  <a:tcPr/>
                </a:tc>
                <a:tc>
                  <a:txBody>
                    <a:bodyPr/>
                    <a:lstStyle/>
                    <a:p>
                      <a:endParaRPr lang="en-US" dirty="0" smtClean="0"/>
                    </a:p>
                  </a:txBody>
                  <a:tcPr/>
                </a:tc>
              </a:tr>
              <a:tr h="370840">
                <a:tc>
                  <a:txBody>
                    <a:bodyPr/>
                    <a:lstStyle/>
                    <a:p>
                      <a:r>
                        <a:rPr lang="en-US" sz="1200" dirty="0" smtClean="0"/>
                        <a:t>2</a:t>
                      </a:r>
                      <a:r>
                        <a:rPr lang="en-US" sz="1200" baseline="0" dirty="0" smtClean="0"/>
                        <a:t> h 40 ≤ t &lt; 2h 48</a:t>
                      </a:r>
                      <a:endParaRPr lang="en-US" sz="1200" dirty="0"/>
                    </a:p>
                  </a:txBody>
                  <a:tcPr/>
                </a:tc>
                <a:tc>
                  <a:txBody>
                    <a:bodyPr/>
                    <a:lstStyle/>
                    <a:p>
                      <a:r>
                        <a:rPr lang="en-US" dirty="0" smtClean="0"/>
                        <a:t>8</a:t>
                      </a:r>
                      <a:endParaRPr lang="en-US" dirty="0"/>
                    </a:p>
                  </a:txBody>
                  <a:tcPr/>
                </a:tc>
                <a:tc>
                  <a:txBody>
                    <a:bodyPr/>
                    <a:lstStyle/>
                    <a:p>
                      <a:endParaRPr lang="en-US" dirty="0"/>
                    </a:p>
                  </a:txBody>
                  <a:tcPr/>
                </a:tc>
              </a:tr>
              <a:tr h="370840">
                <a:tc>
                  <a:txBody>
                    <a:bodyPr/>
                    <a:lstStyle/>
                    <a:p>
                      <a:r>
                        <a:rPr lang="en-US" sz="1200" dirty="0" smtClean="0"/>
                        <a:t>2 h 48 ≤ t &lt; 2h 56</a:t>
                      </a:r>
                      <a:endParaRPr lang="en-US" sz="1200" dirty="0"/>
                    </a:p>
                  </a:txBody>
                  <a:tcPr/>
                </a:tc>
                <a:tc>
                  <a:txBody>
                    <a:bodyPr/>
                    <a:lstStyle/>
                    <a:p>
                      <a:r>
                        <a:rPr lang="en-US" dirty="0" smtClean="0"/>
                        <a:t>6</a:t>
                      </a:r>
                      <a:endParaRPr lang="en-US" dirty="0"/>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7958"/>
            <a:ext cx="4191000" cy="369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00600" y="5486400"/>
            <a:ext cx="4191000" cy="1200329"/>
          </a:xfrm>
          <a:prstGeom prst="rect">
            <a:avLst/>
          </a:prstGeom>
          <a:noFill/>
        </p:spPr>
        <p:txBody>
          <a:bodyPr wrap="square" rtlCol="0">
            <a:spAutoFit/>
          </a:bodyPr>
          <a:lstStyle/>
          <a:p>
            <a:r>
              <a:rPr lang="en-US" dirty="0" smtClean="0"/>
              <a:t>Another way to calculate percentiles is to add a separate scale to a cumulative frequency graph.  Putting corresponding right side of graph.</a:t>
            </a:r>
            <a:endParaRPr lang="en-US" dirty="0"/>
          </a:p>
        </p:txBody>
      </p:sp>
    </p:spTree>
    <p:extLst>
      <p:ext uri="{BB962C8B-B14F-4D97-AF65-F5344CB8AC3E}">
        <p14:creationId xmlns:p14="http://schemas.microsoft.com/office/powerpoint/2010/main" val="22695612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a:t>
            </a:r>
            <a:endParaRPr lang="en-US" dirty="0"/>
          </a:p>
        </p:txBody>
      </p:sp>
      <p:sp>
        <p:nvSpPr>
          <p:cNvPr id="6" name="Content Placeholder 5"/>
          <p:cNvSpPr>
            <a:spLocks noGrp="1"/>
          </p:cNvSpPr>
          <p:nvPr>
            <p:ph idx="1"/>
          </p:nvPr>
        </p:nvSpPr>
        <p:spPr/>
        <p:txBody>
          <a:bodyPr/>
          <a:lstStyle/>
          <a:p>
            <a:r>
              <a:rPr lang="en-US" dirty="0" smtClean="0"/>
              <a:t>P. 195 # 1-7odd</a:t>
            </a:r>
            <a:endParaRPr lang="en-US" dirty="0"/>
          </a:p>
        </p:txBody>
      </p:sp>
    </p:spTree>
    <p:extLst>
      <p:ext uri="{BB962C8B-B14F-4D97-AF65-F5344CB8AC3E}">
        <p14:creationId xmlns:p14="http://schemas.microsoft.com/office/powerpoint/2010/main" val="1850884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6I TLW find standard deviation </a:t>
            </a:r>
            <a:r>
              <a:rPr lang="en-US" smtClean="0"/>
              <a:t>and interpret.</a:t>
            </a:r>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sz="2000" dirty="0" smtClean="0"/>
                  <a:t>Range and IQR measures of spread, but only uses two values in calculation</a:t>
                </a:r>
              </a:p>
              <a:p>
                <a:r>
                  <a:rPr lang="en-US" sz="2000" dirty="0" smtClean="0"/>
                  <a:t>Som</a:t>
                </a:r>
                <a:r>
                  <a:rPr lang="en-US" sz="2000" dirty="0" smtClean="0"/>
                  <a:t>e data has their spread hidden</a:t>
                </a:r>
              </a:p>
              <a:p>
                <a:r>
                  <a:rPr lang="en-US" sz="2000" dirty="0" smtClean="0"/>
                  <a:t>Standard Deviation:  takes the distribution of the data into account; how much does it deviate from the mean.</a:t>
                </a:r>
                <a:r>
                  <a:rPr lang="en-US" dirty="0"/>
                  <a:t>	</a:t>
                </a:r>
                <a:endParaRPr lang="en-US"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𝑛</m:t>
                          </m:r>
                        </m:sub>
                      </m:sSub>
                      <m:r>
                        <a:rPr lang="en-US" b="0" i="1" smtClean="0">
                          <a:latin typeface="Cambria Math"/>
                        </a:rPr>
                        <m:t>=</m:t>
                      </m:r>
                      <m:rad>
                        <m:radPr>
                          <m:degHide m:val="on"/>
                          <m:ctrlPr>
                            <a:rPr lang="en-US" b="0" i="1" smtClean="0">
                              <a:latin typeface="Cambria Math"/>
                            </a:rPr>
                          </m:ctrlPr>
                        </m:radPr>
                        <m:deg/>
                        <m:e>
                          <m:f>
                            <m:fPr>
                              <m:ctrlPr>
                                <a:rPr lang="en-US" b="0" i="1" smtClean="0">
                                  <a:latin typeface="Cambria Math"/>
                                </a:rPr>
                              </m:ctrlPr>
                            </m:fPr>
                            <m:num>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acc>
                                            <m:accPr>
                                              <m:chr m:val="̅"/>
                                              <m:ctrlPr>
                                                <a:rPr lang="en-US" b="0" i="1" smtClean="0">
                                                  <a:latin typeface="Cambria Math"/>
                                                </a:rPr>
                                              </m:ctrlPr>
                                            </m:accPr>
                                            <m:e>
                                              <m:r>
                                                <a:rPr lang="en-US" b="0" i="1" smtClean="0">
                                                  <a:latin typeface="Cambria Math"/>
                                                </a:rPr>
                                                <m:t>𝑥</m:t>
                                              </m:r>
                                            </m:e>
                                          </m:acc>
                                        </m:e>
                                      </m:d>
                                    </m:e>
                                    <m:sup>
                                      <m:r>
                                        <a:rPr lang="en-US" b="0" i="1" smtClean="0">
                                          <a:latin typeface="Cambria Math"/>
                                        </a:rPr>
                                        <m:t>2</m:t>
                                      </m:r>
                                    </m:sup>
                                  </m:sSup>
                                </m:e>
                              </m:nary>
                            </m:num>
                            <m:den>
                              <m:r>
                                <a:rPr lang="en-US" b="0" i="1" smtClean="0">
                                  <a:latin typeface="Cambria Math"/>
                                </a:rPr>
                                <m:t>𝑛</m:t>
                              </m:r>
                            </m:den>
                          </m:f>
                        </m:e>
                      </m:rad>
                    </m:oMath>
                  </m:oMathPara>
                </a14:m>
                <a:endParaRPr lang="en-US" dirty="0" smtClean="0"/>
              </a:p>
              <a:p>
                <a:pPr marL="0" indent="0" algn="ctr">
                  <a:buNone/>
                </a:pPr>
                <a14:m>
                  <m:oMath xmlns:m="http://schemas.openxmlformats.org/officeDocument/2006/math">
                    <m:sSup>
                      <m:sSupPr>
                        <m:ctrlPr>
                          <a:rPr lang="en-US" i="1" smtClean="0">
                            <a:latin typeface="Cambria Math"/>
                          </a:rPr>
                        </m:ctrlPr>
                      </m:sSupPr>
                      <m:e>
                        <m:d>
                          <m:dPr>
                            <m:ctrlPr>
                              <a:rPr lang="en-US" i="1" smtClean="0">
                                <a:latin typeface="Cambria Math"/>
                              </a:rPr>
                            </m:ctrlPr>
                          </m:dPr>
                          <m:e>
                            <m:sSub>
                              <m:sSubPr>
                                <m:ctrlPr>
                                  <a:rPr lang="en-US"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acc>
                              <m:accPr>
                                <m:chr m:val="̅"/>
                                <m:ctrlPr>
                                  <a:rPr lang="en-US" i="1" smtClean="0">
                                    <a:latin typeface="Cambria Math"/>
                                  </a:rPr>
                                </m:ctrlPr>
                              </m:accPr>
                              <m:e>
                                <m:r>
                                  <a:rPr lang="en-US" b="0" i="1" smtClean="0">
                                    <a:latin typeface="Cambria Math"/>
                                  </a:rPr>
                                  <m:t>𝑥</m:t>
                                </m:r>
                              </m:e>
                            </m:acc>
                          </m:e>
                        </m:d>
                      </m:e>
                      <m:sup>
                        <m:r>
                          <a:rPr lang="en-US" b="0" i="1" smtClean="0">
                            <a:latin typeface="Cambria Math"/>
                          </a:rPr>
                          <m:t>2</m:t>
                        </m:r>
                      </m:sup>
                    </m:sSup>
                  </m:oMath>
                </a14:m>
                <a:r>
                  <a:rPr lang="en-US" dirty="0" smtClean="0"/>
                  <a:t>= how far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𝑖</m:t>
                        </m:r>
                      </m:sub>
                    </m:sSub>
                  </m:oMath>
                </a14:m>
                <a:r>
                  <a:rPr lang="en-US" dirty="0" smtClean="0"/>
                  <a:t> deviates from </a:t>
                </a:r>
                <a14:m>
                  <m:oMath xmlns:m="http://schemas.openxmlformats.org/officeDocument/2006/math">
                    <m:acc>
                      <m:accPr>
                        <m:chr m:val="̅"/>
                        <m:ctrlPr>
                          <a:rPr lang="en-US" i="1" smtClean="0">
                            <a:latin typeface="Cambria Math"/>
                          </a:rPr>
                        </m:ctrlPr>
                      </m:accPr>
                      <m:e>
                        <m:r>
                          <a:rPr lang="en-US" b="0" i="1" smtClean="0">
                            <a:latin typeface="Cambria Math"/>
                          </a:rPr>
                          <m:t>𝑥</m:t>
                        </m:r>
                      </m:e>
                    </m:acc>
                  </m:oMath>
                </a14:m>
                <a:r>
                  <a:rPr lang="en-US" dirty="0" smtClean="0"/>
                  <a:t> </a:t>
                </a:r>
              </a:p>
              <a:p>
                <a:pPr marL="0" indent="0" algn="ctr">
                  <a:buNone/>
                </a:pPr>
                <a:r>
                  <a:rPr lang="en-US" dirty="0" smtClean="0"/>
                  <a:t>If </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acc>
                                  <m:accPr>
                                    <m:chr m:val="̅"/>
                                    <m:ctrlPr>
                                      <a:rPr lang="en-US" i="1">
                                        <a:latin typeface="Cambria Math"/>
                                      </a:rPr>
                                    </m:ctrlPr>
                                  </m:accPr>
                                  <m:e>
                                    <m:r>
                                      <a:rPr lang="en-US" i="1">
                                        <a:latin typeface="Cambria Math"/>
                                      </a:rPr>
                                      <m:t>𝑥</m:t>
                                    </m:r>
                                  </m:e>
                                </m:acc>
                              </m:e>
                            </m:d>
                          </m:e>
                          <m:sup>
                            <m:r>
                              <a:rPr lang="en-US" i="1">
                                <a:latin typeface="Cambria Math"/>
                              </a:rPr>
                              <m:t>2</m:t>
                            </m:r>
                          </m:sup>
                        </m:sSup>
                      </m:e>
                    </m:nary>
                  </m:oMath>
                </a14:m>
                <a:r>
                  <a:rPr lang="en-US" dirty="0" smtClean="0"/>
                  <a:t> is small, means data close to mean.</a:t>
                </a:r>
              </a:p>
              <a:p>
                <a:pPr marL="0" indent="0" algn="ctr">
                  <a:buNone/>
                </a:pPr>
                <a:r>
                  <a:rPr lang="en-US" dirty="0" smtClean="0"/>
                  <a:t>Dividing by n indicates on average data is from mean.</a:t>
                </a:r>
              </a:p>
              <a:p>
                <a:pPr marL="0" indent="0" algn="ctr">
                  <a:buNone/>
                </a:pPr>
                <a:r>
                  <a:rPr lang="en-US" dirty="0" smtClean="0"/>
                  <a:t>Square roo</a:t>
                </a:r>
                <a:r>
                  <a:rPr lang="en-US" dirty="0" smtClean="0"/>
                  <a:t>t corrects the units.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1348" r="-1333"/>
                </a:stretch>
              </a:blipFill>
            </p:spPr>
            <p:txBody>
              <a:bodyPr/>
              <a:lstStyle/>
              <a:p>
                <a:r>
                  <a:rPr lang="en-US">
                    <a:noFill/>
                  </a:rPr>
                  <a:t> </a:t>
                </a:r>
              </a:p>
            </p:txBody>
          </p:sp>
        </mc:Fallback>
      </mc:AlternateContent>
    </p:spTree>
    <p:extLst>
      <p:ext uri="{BB962C8B-B14F-4D97-AF65-F5344CB8AC3E}">
        <p14:creationId xmlns:p14="http://schemas.microsoft.com/office/powerpoint/2010/main" val="2572991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p:txBody>
          <a:bodyPr/>
          <a:lstStyle/>
          <a:p>
            <a:r>
              <a:rPr lang="en-US" dirty="0" smtClean="0"/>
              <a:t>Non-resistant measure of spread</a:t>
            </a:r>
          </a:p>
          <a:p>
            <a:r>
              <a:rPr lang="en-US" dirty="0" smtClean="0"/>
              <a:t>Only useful if distribution close to symmetrical</a:t>
            </a:r>
          </a:p>
          <a:p>
            <a:r>
              <a:rPr lang="en-US" dirty="0" smtClean="0"/>
              <a:t>IQR/percentiles more appropriate if spread is considerably skewed.</a:t>
            </a:r>
            <a:endParaRPr lang="en-US" dirty="0"/>
          </a:p>
        </p:txBody>
      </p:sp>
    </p:spTree>
    <p:extLst>
      <p:ext uri="{BB962C8B-B14F-4D97-AF65-F5344CB8AC3E}">
        <p14:creationId xmlns:p14="http://schemas.microsoft.com/office/powerpoint/2010/main" val="1392928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without GDC</a:t>
            </a:r>
            <a:endParaRPr lang="en-US" dirty="0"/>
          </a:p>
        </p:txBody>
      </p:sp>
      <p:sp>
        <p:nvSpPr>
          <p:cNvPr id="3" name="Content Placeholder 2"/>
          <p:cNvSpPr>
            <a:spLocks noGrp="1"/>
          </p:cNvSpPr>
          <p:nvPr>
            <p:ph idx="1"/>
          </p:nvPr>
        </p:nvSpPr>
        <p:spPr/>
        <p:txBody>
          <a:bodyPr>
            <a:normAutofit/>
          </a:bodyPr>
          <a:lstStyle/>
          <a:p>
            <a:r>
              <a:rPr lang="en-US" sz="2000" dirty="0" smtClean="0"/>
              <a:t>Calculate the standard deviation of the data set:  2, 5, 4, 6, 7, 5, 6</a:t>
            </a:r>
          </a:p>
          <a:p>
            <a:endParaRPr lang="en-US" sz="2000"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42963119"/>
                  </p:ext>
                </p:extLst>
              </p:nvPr>
            </p:nvGraphicFramePr>
            <p:xfrm>
              <a:off x="4572000" y="2133600"/>
              <a:ext cx="3962400" cy="3338640"/>
            </p:xfrm>
            <a:graphic>
              <a:graphicData uri="http://schemas.openxmlformats.org/drawingml/2006/table">
                <a:tbl>
                  <a:tblPr firstRow="1" bandRow="1">
                    <a:tableStyleId>{5C22544A-7EE6-4342-B048-85BDC9FD1C3A}</a:tableStyleId>
                  </a:tblPr>
                  <a:tblGrid>
                    <a:gridCol w="1320800"/>
                    <a:gridCol w="1320800"/>
                    <a:gridCol w="1320800"/>
                  </a:tblGrid>
                  <a:tr h="370840">
                    <a:tc>
                      <a:txBody>
                        <a:bodyPr/>
                        <a:lstStyle/>
                        <a:p>
                          <a:r>
                            <a:rPr lang="en-US" dirty="0" smtClean="0"/>
                            <a:t>Score (x)</a:t>
                          </a:r>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a:rPr>
                                  <m:t>𝒙</m:t>
                                </m:r>
                                <m:r>
                                  <a:rPr lang="en-US" b="1" i="1" smtClean="0">
                                    <a:latin typeface="Cambria Math"/>
                                  </a:rPr>
                                  <m:t>−</m:t>
                                </m:r>
                                <m:acc>
                                  <m:accPr>
                                    <m:chr m:val="̅"/>
                                    <m:ctrlPr>
                                      <a:rPr lang="en-US" b="1" i="1" smtClean="0">
                                        <a:latin typeface="Cambria Math"/>
                                      </a:rPr>
                                    </m:ctrlPr>
                                  </m:accPr>
                                  <m:e>
                                    <m:r>
                                      <a:rPr lang="en-US" b="1" i="1" smtClean="0">
                                        <a:latin typeface="Cambria Math"/>
                                      </a:rPr>
                                      <m:t>𝒙</m:t>
                                    </m:r>
                                  </m:e>
                                </m:acc>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d>
                                      <m:dPr>
                                        <m:ctrlPr>
                                          <a:rPr lang="en-US" i="1" smtClean="0">
                                            <a:latin typeface="Cambria Math"/>
                                          </a:rPr>
                                        </m:ctrlPr>
                                      </m:dPr>
                                      <m:e>
                                        <m:r>
                                          <a:rPr lang="en-US" b="1" i="1" smtClean="0">
                                            <a:latin typeface="Cambria Math"/>
                                          </a:rPr>
                                          <m:t>𝒙</m:t>
                                        </m:r>
                                        <m:r>
                                          <a:rPr lang="en-US" b="1" i="1" smtClean="0">
                                            <a:latin typeface="Cambria Math"/>
                                          </a:rPr>
                                          <m:t>−</m:t>
                                        </m:r>
                                        <m:acc>
                                          <m:accPr>
                                            <m:chr m:val="̅"/>
                                            <m:ctrlPr>
                                              <a:rPr lang="en-US" b="1" i="1" smtClean="0">
                                                <a:latin typeface="Cambria Math"/>
                                              </a:rPr>
                                            </m:ctrlPr>
                                          </m:accPr>
                                          <m:e>
                                            <m:r>
                                              <a:rPr lang="en-US" b="1" i="1" smtClean="0">
                                                <a:latin typeface="Cambria Math"/>
                                              </a:rPr>
                                              <m:t>𝒙</m:t>
                                            </m:r>
                                          </m:e>
                                        </m:acc>
                                      </m:e>
                                    </m:d>
                                  </m:e>
                                  <m:sup>
                                    <m:r>
                                      <a:rPr lang="en-US" b="1" i="1" smtClean="0">
                                        <a:latin typeface="Cambria Math"/>
                                      </a:rPr>
                                      <m:t>𝟐</m:t>
                                    </m:r>
                                  </m:sup>
                                </m:sSup>
                              </m:oMath>
                            </m:oMathPara>
                          </a14:m>
                          <a:endParaRPr lang="en-US" dirty="0"/>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7</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35</a:t>
                          </a:r>
                          <a:endParaRPr lang="en-US" dirty="0"/>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42963119"/>
                  </p:ext>
                </p:extLst>
              </p:nvPr>
            </p:nvGraphicFramePr>
            <p:xfrm>
              <a:off x="4572000" y="2133600"/>
              <a:ext cx="3962400" cy="3338640"/>
            </p:xfrm>
            <a:graphic>
              <a:graphicData uri="http://schemas.openxmlformats.org/drawingml/2006/table">
                <a:tbl>
                  <a:tblPr firstRow="1" bandRow="1">
                    <a:tableStyleId>{5C22544A-7EE6-4342-B048-85BDC9FD1C3A}</a:tableStyleId>
                  </a:tblPr>
                  <a:tblGrid>
                    <a:gridCol w="1320800"/>
                    <a:gridCol w="1320800"/>
                    <a:gridCol w="1320800"/>
                  </a:tblGrid>
                  <a:tr h="371920">
                    <a:tc>
                      <a:txBody>
                        <a:bodyPr/>
                        <a:lstStyle/>
                        <a:p>
                          <a:r>
                            <a:rPr lang="en-US" dirty="0" smtClean="0"/>
                            <a:t>Score (x)</a:t>
                          </a:r>
                          <a:endParaRPr lang="en-US" dirty="0"/>
                        </a:p>
                      </a:txBody>
                      <a:tcPr/>
                    </a:tc>
                    <a:tc>
                      <a:txBody>
                        <a:bodyPr/>
                        <a:lstStyle/>
                        <a:p>
                          <a:endParaRPr lang="en-US"/>
                        </a:p>
                      </a:txBody>
                      <a:tcPr>
                        <a:blipFill rotWithShape="1">
                          <a:blip r:embed="rId2"/>
                          <a:stretch>
                            <a:fillRect l="-100463" t="-8197" r="-100463" b="-822951"/>
                          </a:stretch>
                        </a:blipFill>
                      </a:tcPr>
                    </a:tc>
                    <a:tc>
                      <a:txBody>
                        <a:bodyPr/>
                        <a:lstStyle/>
                        <a:p>
                          <a:endParaRPr lang="en-US"/>
                        </a:p>
                      </a:txBody>
                      <a:tcPr>
                        <a:blipFill rotWithShape="1">
                          <a:blip r:embed="rId2"/>
                          <a:stretch>
                            <a:fillRect l="-199539" t="-8197" b="-822951"/>
                          </a:stretch>
                        </a:blipFill>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7</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35</a:t>
                          </a:r>
                          <a:endParaRPr lang="en-US" dirty="0"/>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161118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6B Goal:  TLW organize and display discrete data.</a:t>
            </a:r>
            <a:endParaRPr lang="en-US" sz="4400" dirty="0"/>
          </a:p>
        </p:txBody>
      </p:sp>
      <p:sp>
        <p:nvSpPr>
          <p:cNvPr id="3" name="Content Placeholder 2"/>
          <p:cNvSpPr>
            <a:spLocks noGrp="1"/>
          </p:cNvSpPr>
          <p:nvPr>
            <p:ph idx="1"/>
          </p:nvPr>
        </p:nvSpPr>
        <p:spPr/>
        <p:txBody>
          <a:bodyPr/>
          <a:lstStyle/>
          <a:p>
            <a:r>
              <a:rPr lang="en-US" dirty="0" smtClean="0"/>
              <a:t>Frequency Table:  shows how many times value occurs in data set</a:t>
            </a:r>
          </a:p>
          <a:p>
            <a:r>
              <a:rPr lang="en-US" dirty="0" smtClean="0"/>
              <a:t>Relative Frequency:  frequency as a % of data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09800" y="3276600"/>
            <a:ext cx="4297363"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770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with GDC</a:t>
            </a:r>
            <a:endParaRPr lang="en-US" dirty="0"/>
          </a:p>
        </p:txBody>
      </p:sp>
      <p:sp>
        <p:nvSpPr>
          <p:cNvPr id="3" name="Content Placeholder 2"/>
          <p:cNvSpPr>
            <a:spLocks noGrp="1"/>
          </p:cNvSpPr>
          <p:nvPr>
            <p:ph idx="1"/>
          </p:nvPr>
        </p:nvSpPr>
        <p:spPr/>
        <p:txBody>
          <a:bodyPr>
            <a:normAutofit/>
          </a:bodyPr>
          <a:lstStyle/>
          <a:p>
            <a:r>
              <a:rPr lang="en-US" sz="2000" dirty="0" smtClean="0"/>
              <a:t>Calculate the standard deviation of the data set:  2,  5,  4,  6,  7,  5,  6</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Assignment:  p. 199 #1-6</a:t>
            </a:r>
            <a:endParaRPr lang="en-US" sz="2000" dirty="0"/>
          </a:p>
        </p:txBody>
      </p:sp>
    </p:spTree>
    <p:extLst>
      <p:ext uri="{BB962C8B-B14F-4D97-AF65-F5344CB8AC3E}">
        <p14:creationId xmlns:p14="http://schemas.microsoft.com/office/powerpoint/2010/main" val="31179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for Grouped Data</a:t>
            </a:r>
            <a:endParaRPr lang="en-US" dirty="0"/>
          </a:p>
        </p:txBody>
      </p:sp>
      <p:sp>
        <p:nvSpPr>
          <p:cNvPr id="3" name="Content Placeholder 2"/>
          <p:cNvSpPr>
            <a:spLocks noGrp="1"/>
          </p:cNvSpPr>
          <p:nvPr>
            <p:ph idx="1"/>
          </p:nvPr>
        </p:nvSpPr>
        <p:spPr/>
        <p:txBody>
          <a:bodyPr/>
          <a:lstStyle/>
          <a:p>
            <a:r>
              <a:rPr lang="en-US" dirty="0" smtClean="0"/>
              <a:t>Only for continuous data or data grouped in classes</a:t>
            </a:r>
          </a:p>
          <a:p>
            <a:r>
              <a:rPr lang="en-US" dirty="0" smtClean="0"/>
              <a:t>Use mid-interval values to represent data for an interval</a:t>
            </a:r>
            <a:endParaRPr lang="en-US" dirty="0"/>
          </a:p>
        </p:txBody>
      </p:sp>
    </p:spTree>
    <p:extLst>
      <p:ext uri="{BB962C8B-B14F-4D97-AF65-F5344CB8AC3E}">
        <p14:creationId xmlns:p14="http://schemas.microsoft.com/office/powerpoint/2010/main" val="1814673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Use technology to estimate the standard deviation for this distribution of examination scores: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0099328"/>
              </p:ext>
            </p:extLst>
          </p:nvPr>
        </p:nvGraphicFramePr>
        <p:xfrm>
          <a:off x="1981200" y="2590800"/>
          <a:ext cx="4191000" cy="407924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r>
                        <a:rPr lang="en-US" dirty="0" smtClean="0"/>
                        <a:t>Mark</a:t>
                      </a:r>
                      <a:endParaRPr lang="en-US" dirty="0"/>
                    </a:p>
                  </a:txBody>
                  <a:tcPr/>
                </a:tc>
                <a:tc>
                  <a:txBody>
                    <a:bodyPr/>
                    <a:lstStyle/>
                    <a:p>
                      <a:r>
                        <a:rPr lang="en-US" dirty="0" smtClean="0"/>
                        <a:t>Mid-interval</a:t>
                      </a:r>
                      <a:endParaRPr lang="en-US" dirty="0"/>
                    </a:p>
                  </a:txBody>
                  <a:tcPr/>
                </a:tc>
                <a:tc>
                  <a:txBody>
                    <a:bodyPr/>
                    <a:lstStyle/>
                    <a:p>
                      <a:r>
                        <a:rPr lang="en-US" dirty="0" smtClean="0"/>
                        <a:t>Frequency</a:t>
                      </a:r>
                      <a:endParaRPr lang="en-US" dirty="0"/>
                    </a:p>
                  </a:txBody>
                  <a:tcPr/>
                </a:tc>
              </a:tr>
              <a:tr h="370840">
                <a:tc>
                  <a:txBody>
                    <a:bodyPr/>
                    <a:lstStyle/>
                    <a:p>
                      <a:r>
                        <a:rPr lang="en-US" dirty="0" smtClean="0"/>
                        <a:t>0-9</a:t>
                      </a:r>
                      <a:endParaRPr lang="en-US" dirty="0"/>
                    </a:p>
                  </a:txBody>
                  <a:tcPr/>
                </a:tc>
                <a:tc>
                  <a:txBody>
                    <a:bodyPr/>
                    <a:lstStyle/>
                    <a:p>
                      <a:endParaRPr lang="en-US"/>
                    </a:p>
                  </a:txBody>
                  <a:tcPr/>
                </a:tc>
                <a:tc>
                  <a:txBody>
                    <a:bodyPr/>
                    <a:lstStyle/>
                    <a:p>
                      <a:r>
                        <a:rPr lang="en-US" dirty="0" smtClean="0"/>
                        <a:t>1</a:t>
                      </a:r>
                      <a:endParaRPr lang="en-US" dirty="0"/>
                    </a:p>
                  </a:txBody>
                  <a:tcPr/>
                </a:tc>
              </a:tr>
              <a:tr h="370840">
                <a:tc>
                  <a:txBody>
                    <a:bodyPr/>
                    <a:lstStyle/>
                    <a:p>
                      <a:r>
                        <a:rPr lang="en-US" dirty="0" smtClean="0"/>
                        <a:t>10-19</a:t>
                      </a:r>
                      <a:endParaRPr lang="en-US" dirty="0"/>
                    </a:p>
                  </a:txBody>
                  <a:tcPr/>
                </a:tc>
                <a:tc>
                  <a:txBody>
                    <a:bodyPr/>
                    <a:lstStyle/>
                    <a:p>
                      <a:endParaRPr lang="en-US"/>
                    </a:p>
                  </a:txBody>
                  <a:tcPr/>
                </a:tc>
                <a:tc>
                  <a:txBody>
                    <a:bodyPr/>
                    <a:lstStyle/>
                    <a:p>
                      <a:r>
                        <a:rPr lang="en-US" dirty="0" smtClean="0"/>
                        <a:t>1</a:t>
                      </a:r>
                      <a:endParaRPr lang="en-US" dirty="0"/>
                    </a:p>
                  </a:txBody>
                  <a:tcPr/>
                </a:tc>
              </a:tr>
              <a:tr h="370840">
                <a:tc>
                  <a:txBody>
                    <a:bodyPr/>
                    <a:lstStyle/>
                    <a:p>
                      <a:r>
                        <a:rPr lang="en-US" dirty="0" smtClean="0"/>
                        <a:t>20-29</a:t>
                      </a:r>
                      <a:endParaRPr lang="en-US" dirty="0"/>
                    </a:p>
                  </a:txBody>
                  <a:tcPr/>
                </a:tc>
                <a:tc>
                  <a:txBody>
                    <a:bodyPr/>
                    <a:lstStyle/>
                    <a:p>
                      <a:endParaRPr lang="en-US"/>
                    </a:p>
                  </a:txBody>
                  <a:tcPr/>
                </a:tc>
                <a:tc>
                  <a:txBody>
                    <a:bodyPr/>
                    <a:lstStyle/>
                    <a:p>
                      <a:r>
                        <a:rPr lang="en-US" dirty="0" smtClean="0"/>
                        <a:t>2</a:t>
                      </a:r>
                      <a:endParaRPr lang="en-US" dirty="0"/>
                    </a:p>
                  </a:txBody>
                  <a:tcPr/>
                </a:tc>
              </a:tr>
              <a:tr h="370840">
                <a:tc>
                  <a:txBody>
                    <a:bodyPr/>
                    <a:lstStyle/>
                    <a:p>
                      <a:r>
                        <a:rPr lang="en-US" dirty="0" smtClean="0"/>
                        <a:t>30-39</a:t>
                      </a:r>
                      <a:endParaRPr lang="en-US" dirty="0"/>
                    </a:p>
                  </a:txBody>
                  <a:tcPr/>
                </a:tc>
                <a:tc>
                  <a:txBody>
                    <a:bodyPr/>
                    <a:lstStyle/>
                    <a:p>
                      <a:endParaRPr lang="en-US"/>
                    </a:p>
                  </a:txBody>
                  <a:tcPr/>
                </a:tc>
                <a:tc>
                  <a:txBody>
                    <a:bodyPr/>
                    <a:lstStyle/>
                    <a:p>
                      <a:r>
                        <a:rPr lang="en-US" dirty="0" smtClean="0"/>
                        <a:t>4</a:t>
                      </a:r>
                      <a:endParaRPr lang="en-US" dirty="0"/>
                    </a:p>
                  </a:txBody>
                  <a:tcPr/>
                </a:tc>
              </a:tr>
              <a:tr h="370840">
                <a:tc>
                  <a:txBody>
                    <a:bodyPr/>
                    <a:lstStyle/>
                    <a:p>
                      <a:r>
                        <a:rPr lang="en-US" dirty="0" smtClean="0"/>
                        <a:t>40-49</a:t>
                      </a:r>
                      <a:endParaRPr lang="en-US" dirty="0"/>
                    </a:p>
                  </a:txBody>
                  <a:tcPr/>
                </a:tc>
                <a:tc>
                  <a:txBody>
                    <a:bodyPr/>
                    <a:lstStyle/>
                    <a:p>
                      <a:endParaRPr lang="en-US"/>
                    </a:p>
                  </a:txBody>
                  <a:tcPr/>
                </a:tc>
                <a:tc>
                  <a:txBody>
                    <a:bodyPr/>
                    <a:lstStyle/>
                    <a:p>
                      <a:r>
                        <a:rPr lang="en-US" dirty="0" smtClean="0"/>
                        <a:t>11</a:t>
                      </a:r>
                      <a:endParaRPr lang="en-US" dirty="0"/>
                    </a:p>
                  </a:txBody>
                  <a:tcPr/>
                </a:tc>
              </a:tr>
              <a:tr h="370840">
                <a:tc>
                  <a:txBody>
                    <a:bodyPr/>
                    <a:lstStyle/>
                    <a:p>
                      <a:r>
                        <a:rPr lang="en-US" dirty="0" smtClean="0"/>
                        <a:t>50-59</a:t>
                      </a:r>
                      <a:endParaRPr lang="en-US" dirty="0"/>
                    </a:p>
                  </a:txBody>
                  <a:tcPr/>
                </a:tc>
                <a:tc>
                  <a:txBody>
                    <a:bodyPr/>
                    <a:lstStyle/>
                    <a:p>
                      <a:endParaRPr lang="en-US"/>
                    </a:p>
                  </a:txBody>
                  <a:tcPr/>
                </a:tc>
                <a:tc>
                  <a:txBody>
                    <a:bodyPr/>
                    <a:lstStyle/>
                    <a:p>
                      <a:r>
                        <a:rPr lang="en-US" dirty="0" smtClean="0"/>
                        <a:t>16</a:t>
                      </a:r>
                      <a:endParaRPr lang="en-US" dirty="0"/>
                    </a:p>
                  </a:txBody>
                  <a:tcPr/>
                </a:tc>
              </a:tr>
              <a:tr h="370840">
                <a:tc>
                  <a:txBody>
                    <a:bodyPr/>
                    <a:lstStyle/>
                    <a:p>
                      <a:r>
                        <a:rPr lang="en-US" dirty="0" smtClean="0"/>
                        <a:t>60-69</a:t>
                      </a:r>
                      <a:endParaRPr lang="en-US" dirty="0"/>
                    </a:p>
                  </a:txBody>
                  <a:tcPr/>
                </a:tc>
                <a:tc>
                  <a:txBody>
                    <a:bodyPr/>
                    <a:lstStyle/>
                    <a:p>
                      <a:endParaRPr lang="en-US"/>
                    </a:p>
                  </a:txBody>
                  <a:tcPr/>
                </a:tc>
                <a:tc>
                  <a:txBody>
                    <a:bodyPr/>
                    <a:lstStyle/>
                    <a:p>
                      <a:r>
                        <a:rPr lang="en-US" dirty="0" smtClean="0"/>
                        <a:t>24</a:t>
                      </a:r>
                      <a:endParaRPr lang="en-US" dirty="0"/>
                    </a:p>
                  </a:txBody>
                  <a:tcPr/>
                </a:tc>
              </a:tr>
              <a:tr h="370840">
                <a:tc>
                  <a:txBody>
                    <a:bodyPr/>
                    <a:lstStyle/>
                    <a:p>
                      <a:r>
                        <a:rPr lang="en-US" dirty="0" smtClean="0"/>
                        <a:t>70-79</a:t>
                      </a:r>
                      <a:endParaRPr lang="en-US" dirty="0"/>
                    </a:p>
                  </a:txBody>
                  <a:tcPr/>
                </a:tc>
                <a:tc>
                  <a:txBody>
                    <a:bodyPr/>
                    <a:lstStyle/>
                    <a:p>
                      <a:endParaRPr lang="en-US"/>
                    </a:p>
                  </a:txBody>
                  <a:tcPr/>
                </a:tc>
                <a:tc>
                  <a:txBody>
                    <a:bodyPr/>
                    <a:lstStyle/>
                    <a:p>
                      <a:r>
                        <a:rPr lang="en-US" dirty="0" smtClean="0"/>
                        <a:t>13</a:t>
                      </a:r>
                      <a:endParaRPr lang="en-US" dirty="0"/>
                    </a:p>
                  </a:txBody>
                  <a:tcPr/>
                </a:tc>
              </a:tr>
              <a:tr h="370840">
                <a:tc>
                  <a:txBody>
                    <a:bodyPr/>
                    <a:lstStyle/>
                    <a:p>
                      <a:r>
                        <a:rPr lang="en-US" dirty="0" smtClean="0"/>
                        <a:t>80-89</a:t>
                      </a:r>
                      <a:endParaRPr lang="en-US" dirty="0"/>
                    </a:p>
                  </a:txBody>
                  <a:tcPr/>
                </a:tc>
                <a:tc>
                  <a:txBody>
                    <a:bodyPr/>
                    <a:lstStyle/>
                    <a:p>
                      <a:endParaRPr lang="en-US"/>
                    </a:p>
                  </a:txBody>
                  <a:tcPr/>
                </a:tc>
                <a:tc>
                  <a:txBody>
                    <a:bodyPr/>
                    <a:lstStyle/>
                    <a:p>
                      <a:r>
                        <a:rPr lang="en-US" dirty="0" smtClean="0"/>
                        <a:t>6</a:t>
                      </a:r>
                      <a:endParaRPr lang="en-US" dirty="0"/>
                    </a:p>
                  </a:txBody>
                  <a:tcPr/>
                </a:tc>
              </a:tr>
              <a:tr h="370840">
                <a:tc>
                  <a:txBody>
                    <a:bodyPr/>
                    <a:lstStyle/>
                    <a:p>
                      <a:r>
                        <a:rPr lang="en-US" dirty="0" smtClean="0"/>
                        <a:t>90-99</a:t>
                      </a:r>
                      <a:endParaRPr lang="en-US" dirty="0"/>
                    </a:p>
                  </a:txBody>
                  <a:tcPr/>
                </a:tc>
                <a:tc>
                  <a:txBody>
                    <a:bodyPr/>
                    <a:lstStyle/>
                    <a:p>
                      <a:endParaRPr lang="en-US"/>
                    </a:p>
                  </a:txBody>
                  <a:tcPr/>
                </a:tc>
                <a:tc>
                  <a:txBody>
                    <a:bodyPr/>
                    <a:lstStyle/>
                    <a:p>
                      <a:r>
                        <a:rPr lang="en-US" dirty="0" smtClean="0"/>
                        <a:t>2</a:t>
                      </a:r>
                      <a:endParaRPr lang="en-US" dirty="0"/>
                    </a:p>
                  </a:txBody>
                  <a:tcPr/>
                </a:tc>
              </a:tr>
            </a:tbl>
          </a:graphicData>
        </a:graphic>
      </p:graphicFrame>
    </p:spTree>
    <p:extLst>
      <p:ext uri="{BB962C8B-B14F-4D97-AF65-F5344CB8AC3E}">
        <p14:creationId xmlns:p14="http://schemas.microsoft.com/office/powerpoint/2010/main" val="17921093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201 #1-7</a:t>
            </a:r>
          </a:p>
          <a:p>
            <a:pPr marL="0" indent="0">
              <a:buNone/>
            </a:pPr>
            <a:endParaRPr lang="en-US" dirty="0"/>
          </a:p>
        </p:txBody>
      </p:sp>
    </p:spTree>
    <p:extLst>
      <p:ext uri="{BB962C8B-B14F-4D97-AF65-F5344CB8AC3E}">
        <p14:creationId xmlns:p14="http://schemas.microsoft.com/office/powerpoint/2010/main" val="12758607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More 6I  TLW compare the spread of two data sets.</a:t>
            </a:r>
            <a:endParaRPr lang="en-US" sz="4400" dirty="0"/>
          </a:p>
        </p:txBody>
      </p:sp>
      <p:sp>
        <p:nvSpPr>
          <p:cNvPr id="3" name="Content Placeholder 2"/>
          <p:cNvSpPr>
            <a:spLocks noGrp="1"/>
          </p:cNvSpPr>
          <p:nvPr>
            <p:ph idx="1"/>
          </p:nvPr>
        </p:nvSpPr>
        <p:spPr/>
        <p:txBody>
          <a:bodyPr>
            <a:normAutofit/>
          </a:bodyPr>
          <a:lstStyle/>
          <a:p>
            <a:r>
              <a:rPr lang="en-US" sz="1800" dirty="0" smtClean="0"/>
              <a:t>Look at the mean of 2 data sets and compare</a:t>
            </a:r>
          </a:p>
          <a:p>
            <a:r>
              <a:rPr lang="en-US" sz="1800" dirty="0" smtClean="0"/>
              <a:t>Also use their standard deviation to compare the spread</a:t>
            </a:r>
          </a:p>
          <a:p>
            <a:endParaRPr lang="en-US" sz="1800" dirty="0"/>
          </a:p>
          <a:p>
            <a:r>
              <a:rPr lang="en-US" sz="1800" dirty="0" smtClean="0"/>
              <a:t>The following exam results were recorded by two classes of students studying Spanish.  Use the GDC.</a:t>
            </a:r>
          </a:p>
          <a:p>
            <a:pPr lvl="1"/>
            <a:r>
              <a:rPr lang="en-US" sz="1400" dirty="0" smtClean="0"/>
              <a:t>Class A:  64, 69, 74, 67, 78, 88, 76, 90, 89, 84, 83, 87, 78, 80, 95, 75, 55, 78, 81</a:t>
            </a:r>
          </a:p>
          <a:p>
            <a:pPr lvl="1"/>
            <a:r>
              <a:rPr lang="en-US" sz="1400" dirty="0" smtClean="0"/>
              <a:t>Class B:  94, 90, 88, 81, 86, 96, 92, 93, 88, 72, 94, 61, 87, 90, 97, 95, 77, 77, 82, 90</a:t>
            </a:r>
            <a:endParaRPr lang="en-US" sz="1400" dirty="0"/>
          </a:p>
        </p:txBody>
      </p:sp>
    </p:spTree>
    <p:extLst>
      <p:ext uri="{BB962C8B-B14F-4D97-AF65-F5344CB8AC3E}">
        <p14:creationId xmlns:p14="http://schemas.microsoft.com/office/powerpoint/2010/main" val="2036057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a:t>
            </a:r>
            <a:r>
              <a:rPr lang="en-US" smtClean="0"/>
              <a:t>203 #1-4</a:t>
            </a:r>
            <a:endParaRPr lang="en-US"/>
          </a:p>
        </p:txBody>
      </p:sp>
    </p:spTree>
    <p:extLst>
      <p:ext uri="{BB962C8B-B14F-4D97-AF65-F5344CB8AC3E}">
        <p14:creationId xmlns:p14="http://schemas.microsoft.com/office/powerpoint/2010/main" val="291800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Graph (Bar Graph)</a:t>
            </a:r>
            <a:endParaRPr lang="en-US" dirty="0"/>
          </a:p>
        </p:txBody>
      </p:sp>
      <p:sp>
        <p:nvSpPr>
          <p:cNvPr id="3" name="Content Placeholder 2"/>
          <p:cNvSpPr>
            <a:spLocks noGrp="1"/>
          </p:cNvSpPr>
          <p:nvPr>
            <p:ph idx="1"/>
          </p:nvPr>
        </p:nvSpPr>
        <p:spPr/>
        <p:txBody>
          <a:bodyPr/>
          <a:lstStyle/>
          <a:p>
            <a:r>
              <a:rPr lang="en-US" dirty="0" smtClean="0"/>
              <a:t>Quantitative discrete data</a:t>
            </a:r>
          </a:p>
          <a:p>
            <a:r>
              <a:rPr lang="en-US" dirty="0" smtClean="0"/>
              <a:t>Range of data = horizontal axis</a:t>
            </a:r>
          </a:p>
          <a:p>
            <a:r>
              <a:rPr lang="en-US" dirty="0" smtClean="0"/>
              <a:t>Frequency of data = vertical axis</a:t>
            </a:r>
          </a:p>
          <a:p>
            <a:r>
              <a:rPr lang="en-US" dirty="0" smtClean="0"/>
              <a:t>Column widths are equal and height represents frequency</a:t>
            </a:r>
          </a:p>
          <a:p>
            <a:r>
              <a:rPr lang="en-US" dirty="0" smtClean="0"/>
              <a:t>Gaps between columns– data is discrete</a:t>
            </a:r>
            <a:endParaRPr lang="en-US" dirty="0"/>
          </a:p>
        </p:txBody>
      </p:sp>
      <p:graphicFrame>
        <p:nvGraphicFramePr>
          <p:cNvPr id="4" name="Chart 3"/>
          <p:cNvGraphicFramePr/>
          <p:nvPr>
            <p:extLst>
              <p:ext uri="{D42A27DB-BD31-4B8C-83A1-F6EECF244321}">
                <p14:modId xmlns:p14="http://schemas.microsoft.com/office/powerpoint/2010/main" val="958857152"/>
              </p:ext>
            </p:extLst>
          </p:nvPr>
        </p:nvGraphicFramePr>
        <p:xfrm>
          <a:off x="838200" y="3886200"/>
          <a:ext cx="7086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0" y="4491195"/>
            <a:ext cx="1371600" cy="369332"/>
          </a:xfrm>
          <a:prstGeom prst="rect">
            <a:avLst/>
          </a:prstGeom>
          <a:noFill/>
        </p:spPr>
        <p:txBody>
          <a:bodyPr wrap="square" rtlCol="0">
            <a:spAutoFit/>
          </a:bodyPr>
          <a:lstStyle/>
          <a:p>
            <a:r>
              <a:rPr lang="en-US" dirty="0" smtClean="0"/>
              <a:t>frequency</a:t>
            </a:r>
            <a:endParaRPr lang="en-US" dirty="0"/>
          </a:p>
        </p:txBody>
      </p:sp>
      <p:sp>
        <p:nvSpPr>
          <p:cNvPr id="6" name="TextBox 5"/>
          <p:cNvSpPr txBox="1"/>
          <p:nvPr/>
        </p:nvSpPr>
        <p:spPr>
          <a:xfrm>
            <a:off x="7315200" y="3733800"/>
            <a:ext cx="1676400" cy="923330"/>
          </a:xfrm>
          <a:prstGeom prst="rect">
            <a:avLst/>
          </a:prstGeom>
          <a:noFill/>
        </p:spPr>
        <p:txBody>
          <a:bodyPr wrap="square" rtlCol="0">
            <a:spAutoFit/>
          </a:bodyPr>
          <a:lstStyle/>
          <a:p>
            <a:r>
              <a:rPr lang="en-US" dirty="0" smtClean="0"/>
              <a:t>What’s the mode of this data?</a:t>
            </a:r>
            <a:endParaRPr lang="en-US" dirty="0"/>
          </a:p>
        </p:txBody>
      </p:sp>
    </p:spTree>
    <p:extLst>
      <p:ext uri="{BB962C8B-B14F-4D97-AF65-F5344CB8AC3E}">
        <p14:creationId xmlns:p14="http://schemas.microsoft.com/office/powerpoint/2010/main" val="314545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Distribution of a Data Set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1800" dirty="0" smtClean="0"/>
              <a:t>Symmetry/Partial Symmetry:  symmetry about the mode</a:t>
            </a:r>
          </a:p>
          <a:p>
            <a:endParaRPr lang="en-US" sz="1800" dirty="0" smtClean="0"/>
          </a:p>
          <a:p>
            <a:pPr marL="0" indent="0">
              <a:buNone/>
            </a:pPr>
            <a:endParaRPr lang="en-US" sz="1800" dirty="0"/>
          </a:p>
          <a:p>
            <a:r>
              <a:rPr lang="en-US" sz="1800" dirty="0" smtClean="0"/>
              <a:t>Symmetrical distribution:  curve of columns show symmetry</a:t>
            </a:r>
          </a:p>
          <a:p>
            <a:endParaRPr lang="en-US" sz="1800" dirty="0" smtClean="0"/>
          </a:p>
          <a:p>
            <a:endParaRPr lang="en-US" sz="1800" dirty="0" smtClean="0"/>
          </a:p>
          <a:p>
            <a:endParaRPr lang="en-US" sz="1800" dirty="0"/>
          </a:p>
          <a:p>
            <a:r>
              <a:rPr lang="en-US" sz="1800" dirty="0" smtClean="0"/>
              <a:t>Negatively Skewed:  curve “stretched” to the left</a:t>
            </a:r>
          </a:p>
          <a:p>
            <a:endParaRPr lang="en-US" sz="1800" dirty="0"/>
          </a:p>
          <a:p>
            <a:endParaRPr lang="en-US" sz="1800" dirty="0" smtClean="0"/>
          </a:p>
          <a:p>
            <a:endParaRPr lang="en-US" sz="1800" dirty="0" smtClean="0"/>
          </a:p>
          <a:p>
            <a:r>
              <a:rPr lang="en-US" sz="1800" dirty="0" smtClean="0"/>
              <a:t>Positively Skewed:  curve “stretched” to the right</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496050" y="1524000"/>
            <a:ext cx="19621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58000" y="2719387"/>
            <a:ext cx="17430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690647" y="3914774"/>
            <a:ext cx="1809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685664" y="5346700"/>
            <a:ext cx="1809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38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a:t>
            </a:r>
            <a:endParaRPr lang="en-US" dirty="0"/>
          </a:p>
        </p:txBody>
      </p:sp>
      <p:sp>
        <p:nvSpPr>
          <p:cNvPr id="3" name="Content Placeholder 2"/>
          <p:cNvSpPr>
            <a:spLocks noGrp="1"/>
          </p:cNvSpPr>
          <p:nvPr>
            <p:ph idx="1"/>
          </p:nvPr>
        </p:nvSpPr>
        <p:spPr/>
        <p:txBody>
          <a:bodyPr/>
          <a:lstStyle/>
          <a:p>
            <a:r>
              <a:rPr lang="en-US" dirty="0" smtClean="0"/>
              <a:t>Data values either or much smaller than general body of data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09800" y="2536286"/>
            <a:ext cx="4429125" cy="26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66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349</TotalTime>
  <Words>3187</Words>
  <Application>Microsoft Office PowerPoint</Application>
  <PresentationFormat>On-screen Show (4:3)</PresentationFormat>
  <Paragraphs>530</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Decatur</vt:lpstr>
      <vt:lpstr>Chapter 6 Descriptive Statistics</vt:lpstr>
      <vt:lpstr>Vocabulary</vt:lpstr>
      <vt:lpstr>Types of Data</vt:lpstr>
      <vt:lpstr>Example Time</vt:lpstr>
      <vt:lpstr>Try These</vt:lpstr>
      <vt:lpstr>6B Goal:  TLW organize and display discrete data.</vt:lpstr>
      <vt:lpstr>Column Graph (Bar Graph)</vt:lpstr>
      <vt:lpstr>Describing the Distribution of a Data Set</vt:lpstr>
      <vt:lpstr>Outliers</vt:lpstr>
      <vt:lpstr>Example </vt:lpstr>
      <vt:lpstr>Assignment</vt:lpstr>
      <vt:lpstr>6C  TLW interpret quantitative discrete data.</vt:lpstr>
      <vt:lpstr>p. 166 #1</vt:lpstr>
      <vt:lpstr>Your Turn</vt:lpstr>
      <vt:lpstr>6D:  TLW identify and apply quantitative continuous data.</vt:lpstr>
      <vt:lpstr>Other Stuff</vt:lpstr>
      <vt:lpstr>Example</vt:lpstr>
      <vt:lpstr>Assignment</vt:lpstr>
      <vt:lpstr>6E  TLW find measures of central tendency and interpret them.</vt:lpstr>
      <vt:lpstr>Formula for Mean</vt:lpstr>
      <vt:lpstr>Median</vt:lpstr>
      <vt:lpstr>Example</vt:lpstr>
      <vt:lpstr>Using Your GDC</vt:lpstr>
      <vt:lpstr>Assignment</vt:lpstr>
      <vt:lpstr>Effects of Outliers</vt:lpstr>
      <vt:lpstr>Choosing the Appropriate Measure</vt:lpstr>
      <vt:lpstr>Examples</vt:lpstr>
      <vt:lpstr>Measure of the Center From Other Sources</vt:lpstr>
      <vt:lpstr>Example</vt:lpstr>
      <vt:lpstr>Example with the GDC</vt:lpstr>
      <vt:lpstr>Assignment</vt:lpstr>
      <vt:lpstr>Data in Classes</vt:lpstr>
      <vt:lpstr>Mid-Interval Values</vt:lpstr>
      <vt:lpstr>Example</vt:lpstr>
      <vt:lpstr>Assignment</vt:lpstr>
      <vt:lpstr>6F:  TLW measure the spread of data.</vt:lpstr>
      <vt:lpstr>Measurements</vt:lpstr>
      <vt:lpstr>Quartiles and the Interquartile Range (IQR)</vt:lpstr>
      <vt:lpstr>Example </vt:lpstr>
      <vt:lpstr>Example</vt:lpstr>
      <vt:lpstr>Data and the GDC</vt:lpstr>
      <vt:lpstr>Assignment</vt:lpstr>
      <vt:lpstr>6G:  TLW create a box-and-whisker plot and interpret it.</vt:lpstr>
      <vt:lpstr>Box and Whisker</vt:lpstr>
      <vt:lpstr>Interpreting a Boxplot</vt:lpstr>
      <vt:lpstr>Example</vt:lpstr>
      <vt:lpstr>Assignment</vt:lpstr>
      <vt:lpstr>Parallel Boxplots</vt:lpstr>
      <vt:lpstr>Assignment</vt:lpstr>
      <vt:lpstr>Outliers</vt:lpstr>
      <vt:lpstr>Example</vt:lpstr>
      <vt:lpstr>Assignment</vt:lpstr>
      <vt:lpstr>6H  TLW create and interpret cumulative frequency graphs.</vt:lpstr>
      <vt:lpstr>Example</vt:lpstr>
      <vt:lpstr>PowerPoint Presentation</vt:lpstr>
      <vt:lpstr>Assignment</vt:lpstr>
      <vt:lpstr>6I TLW find standard deviation and interpret.</vt:lpstr>
      <vt:lpstr>Standard Deviation</vt:lpstr>
      <vt:lpstr>Standard Deviation without GDC</vt:lpstr>
      <vt:lpstr>Try it with GDC</vt:lpstr>
      <vt:lpstr>Standard Deviation for Grouped Data</vt:lpstr>
      <vt:lpstr>Example</vt:lpstr>
      <vt:lpstr>Assignment</vt:lpstr>
      <vt:lpstr>More 6I  TLW compare the spread of two data sets.</vt:lpstr>
      <vt:lpstr>Assignment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Descriptive Statistics</dc:title>
  <dc:creator>Monika</dc:creator>
  <cp:lastModifiedBy>Monika</cp:lastModifiedBy>
  <cp:revision>61</cp:revision>
  <dcterms:created xsi:type="dcterms:W3CDTF">2012-11-01T13:27:10Z</dcterms:created>
  <dcterms:modified xsi:type="dcterms:W3CDTF">2012-11-13T21:59:44Z</dcterms:modified>
</cp:coreProperties>
</file>