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257" r:id="rId39"/>
    <p:sldId id="258" r:id="rId40"/>
    <p:sldId id="259" r:id="rId41"/>
    <p:sldId id="260" r:id="rId42"/>
    <p:sldId id="261" r:id="rId43"/>
    <p:sldId id="262" r:id="rId44"/>
    <p:sldId id="263" r:id="rId45"/>
    <p:sldId id="264" r:id="rId46"/>
    <p:sldId id="265" r:id="rId47"/>
    <p:sldId id="266" r:id="rId48"/>
    <p:sldId id="267" r:id="rId49"/>
    <p:sldId id="268" r:id="rId50"/>
    <p:sldId id="269" r:id="rId51"/>
    <p:sldId id="270"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E648-FC92-4FC8-8F53-0F71FA3AC1E9}" type="datetimeFigureOut">
              <a:rPr lang="en-US" smtClean="0"/>
              <a:t>10/18/2012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42F19-FF9D-4A1A-9770-326F6DC7273F}" type="slidenum">
              <a:rPr lang="en-US" smtClean="0"/>
              <a:t>‹#›</a:t>
            </a:fld>
            <a:endParaRPr lang="en-US"/>
          </a:p>
        </p:txBody>
      </p:sp>
    </p:spTree>
    <p:extLst>
      <p:ext uri="{BB962C8B-B14F-4D97-AF65-F5344CB8AC3E}">
        <p14:creationId xmlns:p14="http://schemas.microsoft.com/office/powerpoint/2010/main" val="130845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42F19-FF9D-4A1A-9770-326F6DC7273F}" type="slidenum">
              <a:rPr lang="en-US" smtClean="0"/>
              <a:t>9</a:t>
            </a:fld>
            <a:endParaRPr lang="en-US"/>
          </a:p>
        </p:txBody>
      </p:sp>
    </p:spTree>
    <p:extLst>
      <p:ext uri="{BB962C8B-B14F-4D97-AF65-F5344CB8AC3E}">
        <p14:creationId xmlns:p14="http://schemas.microsoft.com/office/powerpoint/2010/main" val="247538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09486DD-B978-431D-B727-17BA0E633579}" type="datetimeFigureOut">
              <a:rPr lang="en-US" smtClean="0"/>
              <a:t>10/18/2012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8159DB7-1769-410C-925D-6A8288110F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9486DD-B978-431D-B727-17BA0E633579}" type="datetimeFigureOut">
              <a:rPr lang="en-US" smtClean="0"/>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59DB7-1769-410C-925D-6A8288110F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9486DD-B978-431D-B727-17BA0E633579}" type="datetimeFigureOut">
              <a:rPr lang="en-US" smtClean="0"/>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59DB7-1769-410C-925D-6A8288110F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9486DD-B978-431D-B727-17BA0E633579}" type="datetimeFigureOut">
              <a:rPr lang="en-US" smtClean="0"/>
              <a:t>10/18/2012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8159DB7-1769-410C-925D-6A8288110F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09486DD-B978-431D-B727-17BA0E633579}" type="datetimeFigureOut">
              <a:rPr lang="en-US" smtClean="0"/>
              <a:t>10/18/2012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8159DB7-1769-410C-925D-6A8288110F15}"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09486DD-B978-431D-B727-17BA0E633579}" type="datetimeFigureOut">
              <a:rPr lang="en-US" smtClean="0"/>
              <a:t>10/18/2012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8159DB7-1769-410C-925D-6A8288110F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09486DD-B978-431D-B727-17BA0E633579}" type="datetimeFigureOut">
              <a:rPr lang="en-US" smtClean="0"/>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8159DB7-1769-410C-925D-6A8288110F15}"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09486DD-B978-431D-B727-17BA0E633579}" type="datetimeFigureOut">
              <a:rPr lang="en-US" smtClean="0"/>
              <a:t>10/18/2012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59DB7-1769-410C-925D-6A8288110F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9486DD-B978-431D-B727-17BA0E633579}" type="datetimeFigureOut">
              <a:rPr lang="en-US" smtClean="0"/>
              <a:t>10/18/2012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59DB7-1769-410C-925D-6A8288110F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9486DD-B978-431D-B727-17BA0E633579}" type="datetimeFigureOut">
              <a:rPr lang="en-US" smtClean="0"/>
              <a:t>10/18/2012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59DB7-1769-410C-925D-6A8288110F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09486DD-B978-431D-B727-17BA0E633579}" type="datetimeFigureOut">
              <a:rPr lang="en-US" smtClean="0"/>
              <a:t>10/18/2012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8159DB7-1769-410C-925D-6A8288110F15}"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9486DD-B978-431D-B727-17BA0E633579}" type="datetimeFigureOut">
              <a:rPr lang="en-US" smtClean="0"/>
              <a:t>10/18/2012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8159DB7-1769-410C-925D-6A8288110F15}"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Topic 5:  Sequences and Series</a:t>
            </a:r>
            <a:endParaRPr lang="en-US" dirty="0"/>
          </a:p>
        </p:txBody>
      </p:sp>
    </p:spTree>
    <p:extLst>
      <p:ext uri="{BB962C8B-B14F-4D97-AF65-F5344CB8AC3E}">
        <p14:creationId xmlns:p14="http://schemas.microsoft.com/office/powerpoint/2010/main" val="1435136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p:txBody>
          <a:bodyPr/>
          <a:lstStyle/>
          <a:p>
            <a:r>
              <a:rPr lang="en-US" dirty="0" smtClean="0"/>
              <a:t>O, 1, 1, 2, 3, 5, 8, 13, 21, . . .</a:t>
            </a:r>
          </a:p>
          <a:p>
            <a:r>
              <a:rPr lang="en-US" dirty="0" smtClean="0"/>
              <a:t>What’s the pattern?</a:t>
            </a:r>
          </a:p>
          <a:p>
            <a:r>
              <a:rPr lang="en-US" dirty="0" smtClean="0"/>
              <a:t>There are examples of the sequence in nature</a:t>
            </a:r>
          </a:p>
          <a:p>
            <a:pPr lvl="1"/>
            <a:r>
              <a:rPr lang="en-US" dirty="0" smtClean="0"/>
              <a:t>Sunflower seeds spiral out</a:t>
            </a:r>
          </a:p>
          <a:p>
            <a:pPr lvl="1"/>
            <a:r>
              <a:rPr lang="en-US" dirty="0" smtClean="0"/>
              <a:t>Roots on trees divide following the pattern</a:t>
            </a:r>
            <a:endParaRPr lang="en-US" dirty="0"/>
          </a:p>
        </p:txBody>
      </p:sp>
    </p:spTree>
    <p:extLst>
      <p:ext uri="{BB962C8B-B14F-4D97-AF65-F5344CB8AC3E}">
        <p14:creationId xmlns:p14="http://schemas.microsoft.com/office/powerpoint/2010/main" val="2373094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5C TLW identify arithmetic sequences and apply them.</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terms differ from each other by the same number</a:t>
                </a:r>
              </a:p>
              <a:p>
                <a:pPr lvl="1"/>
                <a:r>
                  <a:rPr lang="en-US" dirty="0" smtClean="0"/>
                  <a:t>Arithmetic progression</a:t>
                </a:r>
              </a:p>
              <a:p>
                <a:pPr lvl="1"/>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a:rPr>
                              <m:t>𝑢</m:t>
                            </m:r>
                          </m:e>
                          <m:sub>
                            <m:r>
                              <a:rPr lang="en-US" i="1">
                                <a:latin typeface="Cambria Math"/>
                              </a:rPr>
                              <m:t>𝑛</m:t>
                            </m:r>
                          </m:sub>
                        </m:sSub>
                      </m:e>
                    </m:d>
                  </m:oMath>
                </a14:m>
                <a:r>
                  <a:rPr lang="en-US" dirty="0" smtClean="0"/>
                  <a:t> is arithmetic if and only if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𝑢</m:t>
                        </m:r>
                      </m:e>
                      <m:sub>
                        <m:r>
                          <a:rPr lang="en-US" b="0" i="1" smtClean="0">
                            <a:latin typeface="Cambria Math"/>
                          </a:rPr>
                          <m:t>𝑛</m:t>
                        </m:r>
                      </m:sub>
                    </m:sSub>
                    <m:r>
                      <a:rPr lang="en-US" b="0" i="1" smtClean="0">
                        <a:latin typeface="Cambria Math"/>
                      </a:rPr>
                      <m:t>=</m:t>
                    </m:r>
                    <m:r>
                      <a:rPr lang="en-US" b="0" i="1" smtClean="0">
                        <a:latin typeface="Cambria Math"/>
                      </a:rPr>
                      <m:t>𝑑</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t="-1617"/>
                </a:stretch>
              </a:blipFill>
            </p:spPr>
            <p:txBody>
              <a:bodyPr/>
              <a:lstStyle/>
              <a:p>
                <a:r>
                  <a:rPr lang="en-US">
                    <a:noFill/>
                  </a:rPr>
                  <a:t> </a:t>
                </a:r>
              </a:p>
            </p:txBody>
          </p:sp>
        </mc:Fallback>
      </mc:AlternateContent>
    </p:spTree>
    <p:extLst>
      <p:ext uri="{BB962C8B-B14F-4D97-AF65-F5344CB8AC3E}">
        <p14:creationId xmlns:p14="http://schemas.microsoft.com/office/powerpoint/2010/main" val="52070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Arithmetic?</a:t>
            </a:r>
            <a:endParaRPr lang="en-US" dirty="0"/>
          </a:p>
        </p:txBody>
      </p:sp>
      <p:sp>
        <p:nvSpPr>
          <p:cNvPr id="3" name="Content Placeholder 2"/>
          <p:cNvSpPr>
            <a:spLocks noGrp="1"/>
          </p:cNvSpPr>
          <p:nvPr>
            <p:ph idx="1"/>
          </p:nvPr>
        </p:nvSpPr>
        <p:spPr/>
        <p:txBody>
          <a:bodyPr/>
          <a:lstStyle/>
          <a:p>
            <a:r>
              <a:rPr lang="en-US" dirty="0" smtClean="0"/>
              <a:t>a, b and c are consecutive terms</a:t>
            </a:r>
          </a:p>
          <a:p>
            <a:pPr marL="0" indent="0">
              <a:buNone/>
            </a:pPr>
            <a:r>
              <a:rPr lang="en-US" dirty="0" smtClean="0"/>
              <a:t>	b – a = c - b</a:t>
            </a:r>
            <a:endParaRPr lang="en-US" dirty="0"/>
          </a:p>
        </p:txBody>
      </p:sp>
    </p:spTree>
    <p:extLst>
      <p:ext uri="{BB962C8B-B14F-4D97-AF65-F5344CB8AC3E}">
        <p14:creationId xmlns:p14="http://schemas.microsoft.com/office/powerpoint/2010/main" val="311628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𝑛</m:t>
                          </m:r>
                        </m:sub>
                      </m:sSub>
                      <m:r>
                        <a:rPr lang="en-US" b="0" i="1" smtClean="0">
                          <a:latin typeface="Cambria Math"/>
                        </a:rPr>
                        <m:t>=</m:t>
                      </m:r>
                      <m:sSub>
                        <m:sSubPr>
                          <m:ctrlPr>
                            <a:rPr lang="en-US" b="0" i="1" smtClean="0">
                              <a:latin typeface="Cambria Math"/>
                            </a:rPr>
                          </m:ctrlPr>
                        </m:sSubPr>
                        <m:e>
                          <m:r>
                            <a:rPr lang="en-US" b="0" i="1" smtClean="0">
                              <a:latin typeface="Cambria Math"/>
                            </a:rPr>
                            <m:t>𝑢</m:t>
                          </m:r>
                        </m:e>
                        <m:sub>
                          <m:r>
                            <a:rPr lang="en-US" b="0" i="1" smtClean="0">
                              <a:latin typeface="Cambria Math"/>
                            </a:rPr>
                            <m:t>1</m:t>
                          </m:r>
                        </m:sub>
                      </m:sSub>
                      <m:r>
                        <a:rPr lang="en-US" b="0" i="1" smtClean="0">
                          <a:latin typeface="Cambria Math"/>
                        </a:rPr>
                        <m:t>+</m:t>
                      </m:r>
                      <m:d>
                        <m:dPr>
                          <m:ctrlPr>
                            <a:rPr lang="en-US" b="0" i="1" smtClean="0">
                              <a:latin typeface="Cambria Math"/>
                            </a:rPr>
                          </m:ctrlPr>
                        </m:dPr>
                        <m:e>
                          <m:r>
                            <a:rPr lang="en-US" b="0" i="1" smtClean="0">
                              <a:latin typeface="Cambria Math"/>
                            </a:rPr>
                            <m:t>𝑛</m:t>
                          </m:r>
                          <m:r>
                            <a:rPr lang="en-US" b="0" i="1" smtClean="0">
                              <a:latin typeface="Cambria Math"/>
                            </a:rPr>
                            <m:t>−1</m:t>
                          </m:r>
                        </m:e>
                      </m:d>
                      <m:r>
                        <a:rPr lang="en-US" b="0" i="1" smtClean="0">
                          <a:latin typeface="Cambria Math"/>
                        </a:rPr>
                        <m:t>𝑑</m:t>
                      </m:r>
                    </m:oMath>
                  </m:oMathPara>
                </a14:m>
                <a:endParaRPr lang="en-US" dirty="0" smtClean="0"/>
              </a:p>
              <a:p>
                <a:pPr marL="0" indent="0">
                  <a:buNone/>
                </a:pPr>
                <a:endParaRPr lang="en-US" dirty="0"/>
              </a:p>
              <a:p>
                <a:pPr marL="0" indent="0">
                  <a:buNone/>
                </a:pPr>
                <a:endParaRPr lang="en-US" dirty="0" smtClean="0"/>
              </a:p>
              <a:p>
                <a:pPr marL="0" indent="0">
                  <a:buNone/>
                </a:pPr>
                <a:r>
                  <a:rPr lang="en-US" dirty="0" smtClean="0"/>
                  <a:t>N is always a positive integer.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54"/>
                </a:stretch>
              </a:blipFill>
            </p:spPr>
            <p:txBody>
              <a:bodyPr/>
              <a:lstStyle/>
              <a:p>
                <a:r>
                  <a:rPr lang="en-US">
                    <a:noFill/>
                  </a:rPr>
                  <a:t> </a:t>
                </a:r>
              </a:p>
            </p:txBody>
          </p:sp>
        </mc:Fallback>
      </mc:AlternateContent>
    </p:spTree>
    <p:extLst>
      <p:ext uri="{BB962C8B-B14F-4D97-AF65-F5344CB8AC3E}">
        <p14:creationId xmlns:p14="http://schemas.microsoft.com/office/powerpoint/2010/main" val="3851328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Show that 2, 9, 16, 23, 30, . . .  is arithmetic.</a:t>
                </a:r>
              </a:p>
              <a:p>
                <a:r>
                  <a:rPr lang="en-US" sz="2800" dirty="0" smtClean="0"/>
                  <a:t>Write the general term: </a:t>
                </a:r>
                <a:endParaRPr lang="en-US" sz="2800" dirty="0"/>
              </a:p>
              <a:p>
                <a:r>
                  <a:rPr lang="en-US" sz="2800" dirty="0" smtClean="0"/>
                  <a:t>What’s </a:t>
                </a:r>
                <a14:m>
                  <m:oMath xmlns:m="http://schemas.openxmlformats.org/officeDocument/2006/math">
                    <m:sSub>
                      <m:sSubPr>
                        <m:ctrlPr>
                          <a:rPr lang="en-US" sz="2800" i="1" smtClean="0">
                            <a:latin typeface="Cambria Math"/>
                          </a:rPr>
                        </m:ctrlPr>
                      </m:sSubPr>
                      <m:e>
                        <m:r>
                          <a:rPr lang="en-US" sz="2800" b="0" i="1" smtClean="0">
                            <a:latin typeface="Cambria Math"/>
                          </a:rPr>
                          <m:t>𝑢</m:t>
                        </m:r>
                      </m:e>
                      <m:sub>
                        <m:r>
                          <a:rPr lang="en-US" sz="2800" b="0" i="1" smtClean="0">
                            <a:latin typeface="Cambria Math"/>
                          </a:rPr>
                          <m:t>100</m:t>
                        </m:r>
                      </m:sub>
                    </m:sSub>
                  </m:oMath>
                </a14:m>
                <a:endParaRPr lang="en-US" sz="2400" dirty="0" smtClean="0"/>
              </a:p>
              <a:p>
                <a:r>
                  <a:rPr lang="en-US" sz="2400" dirty="0" smtClean="0"/>
                  <a:t>Is 828 a member of the sequence?</a:t>
                </a:r>
              </a:p>
              <a:p>
                <a:endParaRPr lang="en-US" sz="2400" dirty="0"/>
              </a:p>
              <a:p>
                <a:r>
                  <a:rPr lang="en-US" sz="2400" dirty="0" smtClean="0"/>
                  <a:t>Is 2341 a member of the sequence?</a:t>
                </a: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91" t="-1213"/>
                </a:stretch>
              </a:blipFill>
            </p:spPr>
            <p:txBody>
              <a:bodyPr/>
              <a:lstStyle/>
              <a:p>
                <a:r>
                  <a:rPr lang="en-US">
                    <a:noFill/>
                  </a:rPr>
                  <a:t> </a:t>
                </a:r>
              </a:p>
            </p:txBody>
          </p:sp>
        </mc:Fallback>
      </mc:AlternateContent>
    </p:spTree>
    <p:extLst>
      <p:ext uri="{BB962C8B-B14F-4D97-AF65-F5344CB8AC3E}">
        <p14:creationId xmlns:p14="http://schemas.microsoft.com/office/powerpoint/2010/main" val="921257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Find k given that 3k+1, k and -3 are consecutive terms of an arithmetic sequence.</a:t>
            </a:r>
            <a:endParaRPr lang="en-US" dirty="0"/>
          </a:p>
        </p:txBody>
      </p:sp>
    </p:spTree>
    <p:extLst>
      <p:ext uri="{BB962C8B-B14F-4D97-AF65-F5344CB8AC3E}">
        <p14:creationId xmlns:p14="http://schemas.microsoft.com/office/powerpoint/2010/main" val="3270741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132-133 #1-8</a:t>
            </a:r>
            <a:endParaRPr lang="en-US" dirty="0"/>
          </a:p>
        </p:txBody>
      </p:sp>
    </p:spTree>
    <p:extLst>
      <p:ext uri="{BB962C8B-B14F-4D97-AF65-F5344CB8AC3E}">
        <p14:creationId xmlns:p14="http://schemas.microsoft.com/office/powerpoint/2010/main" val="1550976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5C and using your </a:t>
            </a:r>
            <a:r>
              <a:rPr lang="en-US" dirty="0" err="1" smtClean="0"/>
              <a:t>gdc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Find the general term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𝑛</m:t>
                        </m:r>
                      </m:sub>
                    </m:sSub>
                  </m:oMath>
                </a14:m>
                <a:r>
                  <a:rPr lang="en-US" dirty="0" smtClean="0"/>
                  <a:t> for an arithmetic sequence with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3</m:t>
                        </m:r>
                      </m:sub>
                    </m:sSub>
                    <m:r>
                      <a:rPr lang="en-US" b="0" i="1" smtClean="0">
                        <a:latin typeface="Cambria Math"/>
                      </a:rPr>
                      <m:t>=8</m:t>
                    </m:r>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8</m:t>
                        </m:r>
                      </m:sub>
                    </m:sSub>
                    <m:r>
                      <a:rPr lang="en-US" b="0" i="1" smtClean="0">
                        <a:latin typeface="Cambria Math"/>
                      </a:rPr>
                      <m:t>=−17</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t="-1617"/>
                </a:stretch>
              </a:blipFill>
            </p:spPr>
            <p:txBody>
              <a:bodyPr/>
              <a:lstStyle/>
              <a:p>
                <a:r>
                  <a:rPr lang="en-US">
                    <a:noFill/>
                  </a:rPr>
                  <a:t> </a:t>
                </a:r>
              </a:p>
            </p:txBody>
          </p:sp>
        </mc:Fallback>
      </mc:AlternateContent>
    </p:spTree>
    <p:extLst>
      <p:ext uri="{BB962C8B-B14F-4D97-AF65-F5344CB8AC3E}">
        <p14:creationId xmlns:p14="http://schemas.microsoft.com/office/powerpoint/2010/main" val="32406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Insert 4 numbers between 3 and 13 so that all 6 numbers are in an arithmetic sequence.</a:t>
            </a:r>
            <a:endParaRPr lang="en-US" dirty="0"/>
          </a:p>
        </p:txBody>
      </p:sp>
    </p:spTree>
    <p:extLst>
      <p:ext uri="{BB962C8B-B14F-4D97-AF65-F5344CB8AC3E}">
        <p14:creationId xmlns:p14="http://schemas.microsoft.com/office/powerpoint/2010/main" val="1276950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133-134 #9-12</a:t>
            </a:r>
            <a:endParaRPr lang="en-US" dirty="0"/>
          </a:p>
        </p:txBody>
      </p:sp>
    </p:spTree>
    <p:extLst>
      <p:ext uri="{BB962C8B-B14F-4D97-AF65-F5344CB8AC3E}">
        <p14:creationId xmlns:p14="http://schemas.microsoft.com/office/powerpoint/2010/main" val="421084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Problem</a:t>
            </a:r>
            <a:endParaRPr lang="en-US" dirty="0"/>
          </a:p>
        </p:txBody>
      </p:sp>
      <p:sp>
        <p:nvSpPr>
          <p:cNvPr id="3" name="Content Placeholder 2"/>
          <p:cNvSpPr>
            <a:spLocks noGrp="1"/>
          </p:cNvSpPr>
          <p:nvPr>
            <p:ph idx="1"/>
          </p:nvPr>
        </p:nvSpPr>
        <p:spPr/>
        <p:txBody>
          <a:bodyPr>
            <a:normAutofit/>
          </a:bodyPr>
          <a:lstStyle/>
          <a:p>
            <a:r>
              <a:rPr lang="en-US" sz="2400" dirty="0" smtClean="0"/>
              <a:t>Vicki has 30 days to train for a swimming competition.</a:t>
            </a:r>
          </a:p>
          <a:p>
            <a:r>
              <a:rPr lang="en-US" sz="2400" dirty="0" smtClean="0"/>
              <a:t>She swims 20 laps the first day, then each day after that she swims two more laps than the previous day.  So she swims 22 laps the second day, 23 laps the third day and so on.</a:t>
            </a:r>
          </a:p>
          <a:p>
            <a:r>
              <a:rPr lang="en-US" sz="2400" dirty="0" smtClean="0"/>
              <a:t>How many laps does she swim on the tenth day?</a:t>
            </a:r>
          </a:p>
          <a:p>
            <a:r>
              <a:rPr lang="en-US" sz="2400" dirty="0" smtClean="0"/>
              <a:t>How many laps on the final day?</a:t>
            </a:r>
          </a:p>
          <a:p>
            <a:r>
              <a:rPr lang="en-US" sz="2400" dirty="0" smtClean="0"/>
              <a:t>How many laps does she swim total?</a:t>
            </a:r>
            <a:endParaRPr lang="en-US" sz="2400" dirty="0"/>
          </a:p>
        </p:txBody>
      </p:sp>
    </p:spTree>
    <p:extLst>
      <p:ext uri="{BB962C8B-B14F-4D97-AF65-F5344CB8AC3E}">
        <p14:creationId xmlns:p14="http://schemas.microsoft.com/office/powerpoint/2010/main" val="1855118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000" dirty="0" smtClean="0"/>
              <a:t>Ryan is a cartoonist.  His comic strip has just been bought by a newspaper, so he sends them 28 comic strips he has drawn so far.  Each week he mails 3 more.</a:t>
            </a:r>
          </a:p>
          <a:p>
            <a:r>
              <a:rPr lang="en-US" sz="2000" dirty="0" smtClean="0"/>
              <a:t>Find the total number of strips after 1, 2, 3, and 4 weeks.</a:t>
            </a:r>
          </a:p>
          <a:p>
            <a:endParaRPr lang="en-US" sz="2000" dirty="0"/>
          </a:p>
          <a:p>
            <a:r>
              <a:rPr lang="en-US" sz="2000" dirty="0" smtClean="0"/>
              <a:t>Show the total number after n weeks from an arithmetic sequence.</a:t>
            </a:r>
          </a:p>
          <a:p>
            <a:endParaRPr lang="en-US" sz="2000" dirty="0"/>
          </a:p>
          <a:p>
            <a:r>
              <a:rPr lang="en-US" sz="2000" dirty="0" smtClean="0"/>
              <a:t>How many comic strips in 15 weeks?</a:t>
            </a:r>
          </a:p>
          <a:p>
            <a:endParaRPr lang="en-US" sz="2000" dirty="0"/>
          </a:p>
          <a:p>
            <a:r>
              <a:rPr lang="en-US" sz="2000" dirty="0" smtClean="0"/>
              <a:t>When does he send his 120</a:t>
            </a:r>
            <a:r>
              <a:rPr lang="en-US" sz="2000" baseline="30000" dirty="0" smtClean="0"/>
              <a:t>th</a:t>
            </a:r>
            <a:r>
              <a:rPr lang="en-US" sz="2000" dirty="0" smtClean="0"/>
              <a:t> comic strip?  (What am I solving for?)</a:t>
            </a:r>
          </a:p>
        </p:txBody>
      </p:sp>
    </p:spTree>
    <p:extLst>
      <p:ext uri="{BB962C8B-B14F-4D97-AF65-F5344CB8AC3E}">
        <p14:creationId xmlns:p14="http://schemas.microsoft.com/office/powerpoint/2010/main" val="347693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a:t>
            </a:r>
            <a:endParaRPr lang="en-US" dirty="0"/>
          </a:p>
        </p:txBody>
      </p:sp>
      <p:sp>
        <p:nvSpPr>
          <p:cNvPr id="3" name="Content Placeholder 2"/>
          <p:cNvSpPr>
            <a:spLocks noGrp="1"/>
          </p:cNvSpPr>
          <p:nvPr>
            <p:ph idx="1"/>
          </p:nvPr>
        </p:nvSpPr>
        <p:spPr/>
        <p:txBody>
          <a:bodyPr/>
          <a:lstStyle/>
          <a:p>
            <a:r>
              <a:rPr lang="en-US" dirty="0" smtClean="0"/>
              <a:t>P. 135 #13-15</a:t>
            </a:r>
            <a:endParaRPr lang="en-US" dirty="0"/>
          </a:p>
        </p:txBody>
      </p:sp>
    </p:spTree>
    <p:extLst>
      <p:ext uri="{BB962C8B-B14F-4D97-AF65-F5344CB8AC3E}">
        <p14:creationId xmlns:p14="http://schemas.microsoft.com/office/powerpoint/2010/main" val="4288565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5D:  </a:t>
            </a:r>
            <a:r>
              <a:rPr lang="en-US" sz="2400" dirty="0" err="1" smtClean="0"/>
              <a:t>Tlw</a:t>
            </a:r>
            <a:r>
              <a:rPr lang="en-US" sz="2400" dirty="0" smtClean="0"/>
              <a:t> identify geometric sequence and apply them.</a:t>
            </a:r>
            <a:endParaRPr lang="en-US" sz="2400" dirty="0"/>
          </a:p>
        </p:txBody>
      </p:sp>
      <p:sp>
        <p:nvSpPr>
          <p:cNvPr id="3" name="Content Placeholder 2"/>
          <p:cNvSpPr>
            <a:spLocks noGrp="1"/>
          </p:cNvSpPr>
          <p:nvPr>
            <p:ph idx="1"/>
          </p:nvPr>
        </p:nvSpPr>
        <p:spPr/>
        <p:txBody>
          <a:bodyPr/>
          <a:lstStyle/>
          <a:p>
            <a:r>
              <a:rPr lang="en-US" dirty="0" smtClean="0"/>
              <a:t>Multiply by same non-zero constant to term to get the next term.</a:t>
            </a:r>
          </a:p>
          <a:p>
            <a:r>
              <a:rPr lang="en-US" dirty="0" smtClean="0"/>
              <a:t>Ex:  2, 10, 50, 250, . . .</a:t>
            </a:r>
            <a:endParaRPr lang="en-US" dirty="0"/>
          </a:p>
        </p:txBody>
      </p:sp>
    </p:spTree>
    <p:extLst>
      <p:ext uri="{BB962C8B-B14F-4D97-AF65-F5344CB8AC3E}">
        <p14:creationId xmlns:p14="http://schemas.microsoft.com/office/powerpoint/2010/main" val="2517128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sequence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𝑢</m:t>
                            </m:r>
                          </m:e>
                          <m:sub>
                            <m:r>
                              <a:rPr lang="en-US" b="0" i="1" smtClean="0">
                                <a:latin typeface="Cambria Math"/>
                              </a:rPr>
                              <m:t>𝑛</m:t>
                            </m:r>
                          </m:sub>
                        </m:sSub>
                      </m:e>
                    </m:d>
                    <m:r>
                      <a:rPr lang="en-US" b="0" i="1" smtClean="0">
                        <a:latin typeface="Cambria Math"/>
                      </a:rPr>
                      <m:t> </m:t>
                    </m:r>
                  </m:oMath>
                </a14:m>
                <a:r>
                  <a:rPr lang="en-US" dirty="0" smtClean="0"/>
                  <a:t> is a geometric </a:t>
                </a:r>
                <a14:m>
                  <m:oMath xmlns:m="http://schemas.openxmlformats.org/officeDocument/2006/math">
                    <m:r>
                      <a:rPr lang="en-US" i="1" smtClean="0">
                        <a:latin typeface="Cambria Math"/>
                        <a:ea typeface="Cambria Math"/>
                      </a:rPr>
                      <m:t>⟺</m:t>
                    </m:r>
                    <m:r>
                      <a:rPr lang="en-US" b="0" i="1" smtClean="0">
                        <a:latin typeface="Cambria Math"/>
                        <a:ea typeface="Cambria Math"/>
                      </a:rPr>
                      <m:t> </m:t>
                    </m:r>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𝑢</m:t>
                            </m:r>
                          </m:e>
                          <m:sub>
                            <m:r>
                              <a:rPr lang="en-US" b="0" i="1" smtClean="0">
                                <a:latin typeface="Cambria Math"/>
                                <a:ea typeface="Cambria Math"/>
                              </a:rPr>
                              <m:t>𝑛</m:t>
                            </m:r>
                            <m:r>
                              <a:rPr lang="en-US" b="0" i="1" smtClean="0">
                                <a:latin typeface="Cambria Math"/>
                                <a:ea typeface="Cambria Math"/>
                              </a:rPr>
                              <m:t>+1</m:t>
                            </m:r>
                          </m:sub>
                        </m:sSub>
                      </m:num>
                      <m:den>
                        <m:sSub>
                          <m:sSubPr>
                            <m:ctrlPr>
                              <a:rPr lang="en-US" b="0" i="1" smtClean="0">
                                <a:latin typeface="Cambria Math"/>
                                <a:ea typeface="Cambria Math"/>
                              </a:rPr>
                            </m:ctrlPr>
                          </m:sSubPr>
                          <m:e>
                            <m:r>
                              <a:rPr lang="en-US" b="0" i="1" smtClean="0">
                                <a:latin typeface="Cambria Math"/>
                                <a:ea typeface="Cambria Math"/>
                              </a:rPr>
                              <m:t>𝑢</m:t>
                            </m:r>
                          </m:e>
                          <m:sub>
                            <m:r>
                              <a:rPr lang="en-US" b="0" i="1" smtClean="0">
                                <a:latin typeface="Cambria Math"/>
                                <a:ea typeface="Cambria Math"/>
                              </a:rPr>
                              <m:t>𝑛</m:t>
                            </m:r>
                          </m:sub>
                        </m:sSub>
                      </m:den>
                    </m:f>
                    <m:r>
                      <a:rPr lang="en-US" b="0" i="1" smtClean="0">
                        <a:latin typeface="Cambria Math"/>
                        <a:ea typeface="Cambria Math"/>
                      </a:rPr>
                      <m:t>=</m:t>
                    </m:r>
                    <m:r>
                      <a:rPr lang="en-US" b="0" i="1" smtClean="0">
                        <a:latin typeface="Cambria Math"/>
                        <a:ea typeface="Cambria Math"/>
                      </a:rPr>
                      <m:t>𝑟</m:t>
                    </m:r>
                  </m:oMath>
                </a14:m>
                <a:endParaRPr lang="en-US" dirty="0" smtClean="0"/>
              </a:p>
              <a:p>
                <a:r>
                  <a:rPr lang="en-US" dirty="0" smtClean="0"/>
                  <a:t>Why geometric?</a:t>
                </a:r>
              </a:p>
              <a:p>
                <a:pPr marL="0" indent="0">
                  <a:buNone/>
                </a:pPr>
                <a:r>
                  <a:rPr lang="en-US" dirty="0"/>
                  <a:t>	</a:t>
                </a:r>
                <a14:m>
                  <m:oMath xmlns:m="http://schemas.openxmlformats.org/officeDocument/2006/math">
                    <m:f>
                      <m:fPr>
                        <m:ctrlPr>
                          <a:rPr lang="en-US" i="1" smtClean="0">
                            <a:latin typeface="Cambria Math"/>
                          </a:rPr>
                        </m:ctrlPr>
                      </m:fPr>
                      <m:num>
                        <m:r>
                          <a:rPr lang="en-US" b="0" i="1" smtClean="0">
                            <a:latin typeface="Cambria Math"/>
                          </a:rPr>
                          <m:t>𝑏</m:t>
                        </m:r>
                      </m:num>
                      <m:den>
                        <m:r>
                          <a:rPr lang="en-US" b="0" i="1" smtClean="0">
                            <a:latin typeface="Cambria Math"/>
                          </a:rPr>
                          <m:t>𝑎</m:t>
                        </m:r>
                      </m:den>
                    </m:f>
                    <m:r>
                      <a:rPr lang="en-US" b="0" i="1" smtClean="0">
                        <a:latin typeface="Cambria Math"/>
                      </a:rPr>
                      <m:t>=</m:t>
                    </m:r>
                    <m:f>
                      <m:fPr>
                        <m:ctrlPr>
                          <a:rPr lang="en-US" b="0" i="1" smtClean="0">
                            <a:latin typeface="Cambria Math"/>
                          </a:rPr>
                        </m:ctrlPr>
                      </m:fPr>
                      <m:num>
                        <m:r>
                          <a:rPr lang="en-US" b="0" i="1" smtClean="0">
                            <a:latin typeface="Cambria Math"/>
                          </a:rPr>
                          <m:t>𝑐</m:t>
                        </m:r>
                      </m:num>
                      <m:den>
                        <m:r>
                          <a:rPr lang="en-US" b="0" i="1" smtClean="0">
                            <a:latin typeface="Cambria Math"/>
                          </a:rPr>
                          <m:t>𝑏</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t="-539"/>
                </a:stretch>
              </a:blipFill>
            </p:spPr>
            <p:txBody>
              <a:bodyPr/>
              <a:lstStyle/>
              <a:p>
                <a:r>
                  <a:rPr lang="en-US">
                    <a:noFill/>
                  </a:rPr>
                  <a:t> </a:t>
                </a:r>
              </a:p>
            </p:txBody>
          </p:sp>
        </mc:Fallback>
      </mc:AlternateContent>
    </p:spTree>
    <p:extLst>
      <p:ext uri="{BB962C8B-B14F-4D97-AF65-F5344CB8AC3E}">
        <p14:creationId xmlns:p14="http://schemas.microsoft.com/office/powerpoint/2010/main" val="2075916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𝑛</m:t>
                        </m:r>
                      </m:sub>
                    </m:sSub>
                    <m:r>
                      <a:rPr lang="en-US" b="0" i="1" smtClean="0">
                        <a:latin typeface="Cambria Math"/>
                      </a:rPr>
                      <m:t>=</m:t>
                    </m:r>
                    <m:sSub>
                      <m:sSubPr>
                        <m:ctrlPr>
                          <a:rPr lang="en-US" b="0" i="1" smtClean="0">
                            <a:latin typeface="Cambria Math"/>
                          </a:rPr>
                        </m:ctrlPr>
                      </m:sSubPr>
                      <m:e>
                        <m:r>
                          <a:rPr lang="en-US" b="0" i="1" smtClean="0">
                            <a:latin typeface="Cambria Math"/>
                          </a:rPr>
                          <m:t>𝑢</m:t>
                        </m:r>
                      </m:e>
                      <m:sub>
                        <m:r>
                          <a:rPr lang="en-US" b="0" i="1" smtClean="0">
                            <a:latin typeface="Cambria Math"/>
                          </a:rPr>
                          <m:t>1</m:t>
                        </m:r>
                      </m:sub>
                    </m:sSub>
                    <m:sSup>
                      <m:sSupPr>
                        <m:ctrlPr>
                          <a:rPr lang="en-US" b="0" i="1" smtClean="0">
                            <a:latin typeface="Cambria Math"/>
                          </a:rPr>
                        </m:ctrlPr>
                      </m:sSupPr>
                      <m:e>
                        <m:r>
                          <a:rPr lang="en-US" b="0" i="1" smtClean="0">
                            <a:latin typeface="Cambria Math"/>
                          </a:rPr>
                          <m:t>𝑟</m:t>
                        </m:r>
                      </m:e>
                      <m:sup>
                        <m:d>
                          <m:dPr>
                            <m:ctrlPr>
                              <a:rPr lang="en-US" b="0" i="1" smtClean="0">
                                <a:latin typeface="Cambria Math"/>
                              </a:rPr>
                            </m:ctrlPr>
                          </m:dPr>
                          <m:e>
                            <m:r>
                              <a:rPr lang="en-US" b="0" i="1" smtClean="0">
                                <a:latin typeface="Cambria Math"/>
                              </a:rPr>
                              <m:t>𝑛</m:t>
                            </m:r>
                            <m:r>
                              <a:rPr lang="en-US" b="0" i="1" smtClean="0">
                                <a:latin typeface="Cambria Math"/>
                              </a:rPr>
                              <m:t>−1</m:t>
                            </m:r>
                          </m:e>
                        </m:d>
                      </m:sup>
                    </m:sSup>
                  </m:oMath>
                </a14:m>
                <a:endParaRPr lang="en-US" dirty="0" smtClean="0"/>
              </a:p>
              <a:p>
                <a:endParaRPr lang="en-US" dirty="0"/>
              </a:p>
              <a:p>
                <a:r>
                  <a:rPr lang="en-US" dirty="0" smtClean="0"/>
                  <a:t>Show sequence is geometric:  8, 4, 2, 1, ½ , . . .</a:t>
                </a:r>
              </a:p>
              <a:p>
                <a:endParaRPr lang="en-US" dirty="0"/>
              </a:p>
              <a:p>
                <a:r>
                  <a:rPr lang="en-US" dirty="0" smtClean="0"/>
                  <a:t>Find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𝑛</m:t>
                        </m:r>
                      </m:sub>
                    </m:sSub>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r="-1263"/>
                </a:stretch>
              </a:blipFill>
            </p:spPr>
            <p:txBody>
              <a:bodyPr/>
              <a:lstStyle/>
              <a:p>
                <a:r>
                  <a:rPr lang="en-US">
                    <a:noFill/>
                  </a:rPr>
                  <a:t> </a:t>
                </a:r>
              </a:p>
            </p:txBody>
          </p:sp>
        </mc:Fallback>
      </mc:AlternateContent>
    </p:spTree>
    <p:extLst>
      <p:ext uri="{BB962C8B-B14F-4D97-AF65-F5344CB8AC3E}">
        <p14:creationId xmlns:p14="http://schemas.microsoft.com/office/powerpoint/2010/main" val="2602085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a:t>
            </a:r>
            <a:endParaRPr lang="en-US" dirty="0"/>
          </a:p>
        </p:txBody>
      </p:sp>
      <p:sp>
        <p:nvSpPr>
          <p:cNvPr id="3" name="Content Placeholder 2"/>
          <p:cNvSpPr>
            <a:spLocks noGrp="1"/>
          </p:cNvSpPr>
          <p:nvPr>
            <p:ph idx="1"/>
          </p:nvPr>
        </p:nvSpPr>
        <p:spPr/>
        <p:txBody>
          <a:bodyPr/>
          <a:lstStyle/>
          <a:p>
            <a:r>
              <a:rPr lang="en-US" dirty="0" smtClean="0"/>
              <a:t>P.136 #1, 4, 5, 6, 7</a:t>
            </a:r>
            <a:endParaRPr lang="en-US" dirty="0"/>
          </a:p>
        </p:txBody>
      </p:sp>
    </p:spTree>
    <p:extLst>
      <p:ext uri="{BB962C8B-B14F-4D97-AF65-F5344CB8AC3E}">
        <p14:creationId xmlns:p14="http://schemas.microsoft.com/office/powerpoint/2010/main" val="108021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k-1, 2k and 21 – k are consecutive terms in a geometric sequence.  Find k.</a:t>
            </a:r>
            <a:endParaRPr lang="en-US" dirty="0"/>
          </a:p>
        </p:txBody>
      </p:sp>
    </p:spTree>
    <p:extLst>
      <p:ext uri="{BB962C8B-B14F-4D97-AF65-F5344CB8AC3E}">
        <p14:creationId xmlns:p14="http://schemas.microsoft.com/office/powerpoint/2010/main" val="3913555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a:t>
            </a:r>
            <a:endParaRPr lang="en-US" dirty="0"/>
          </a:p>
        </p:txBody>
      </p:sp>
      <p:sp>
        <p:nvSpPr>
          <p:cNvPr id="3" name="Content Placeholder 2"/>
          <p:cNvSpPr>
            <a:spLocks noGrp="1"/>
          </p:cNvSpPr>
          <p:nvPr>
            <p:ph idx="1"/>
          </p:nvPr>
        </p:nvSpPr>
        <p:spPr/>
        <p:txBody>
          <a:bodyPr/>
          <a:lstStyle/>
          <a:p>
            <a:r>
              <a:rPr lang="en-US" dirty="0" smtClean="0"/>
              <a:t>p. 138 #8 a and c</a:t>
            </a:r>
            <a:endParaRPr lang="en-US" dirty="0"/>
          </a:p>
        </p:txBody>
      </p:sp>
    </p:spTree>
    <p:extLst>
      <p:ext uri="{BB962C8B-B14F-4D97-AF65-F5344CB8AC3E}">
        <p14:creationId xmlns:p14="http://schemas.microsoft.com/office/powerpoint/2010/main" val="1838609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Find the first terms of the sequence </a:t>
                </a:r>
                <a14:m>
                  <m:oMath xmlns:m="http://schemas.openxmlformats.org/officeDocument/2006/math">
                    <m:r>
                      <a:rPr lang="en-US" b="0" i="1" smtClean="0">
                        <a:latin typeface="Cambria Math"/>
                      </a:rPr>
                      <m:t>6, 6</m:t>
                    </m:r>
                    <m:rad>
                      <m:radPr>
                        <m:degHide m:val="on"/>
                        <m:ctrlPr>
                          <a:rPr lang="en-US" b="0" i="1" smtClean="0">
                            <a:latin typeface="Cambria Math"/>
                          </a:rPr>
                        </m:ctrlPr>
                      </m:radPr>
                      <m:deg/>
                      <m:e>
                        <m:r>
                          <a:rPr lang="en-US" b="0" i="1" smtClean="0">
                            <a:latin typeface="Cambria Math"/>
                          </a:rPr>
                          <m:t>2</m:t>
                        </m:r>
                      </m:e>
                    </m:rad>
                  </m:oMath>
                </a14:m>
                <a:r>
                  <a:rPr lang="en-US" dirty="0" smtClean="0"/>
                  <a:t>, 12, </a:t>
                </a:r>
                <a14:m>
                  <m:oMath xmlns:m="http://schemas.openxmlformats.org/officeDocument/2006/math">
                    <m:r>
                      <a:rPr lang="en-US" b="0" i="1" smtClean="0">
                        <a:latin typeface="Cambria Math"/>
                      </a:rPr>
                      <m:t>12</m:t>
                    </m:r>
                    <m:rad>
                      <m:radPr>
                        <m:degHide m:val="on"/>
                        <m:ctrlPr>
                          <a:rPr lang="en-US" b="0" i="1" smtClean="0">
                            <a:latin typeface="Cambria Math"/>
                          </a:rPr>
                        </m:ctrlPr>
                      </m:radPr>
                      <m:deg/>
                      <m:e>
                        <m:r>
                          <a:rPr lang="en-US" b="0" i="1" smtClean="0">
                            <a:latin typeface="Cambria Math"/>
                          </a:rPr>
                          <m:t>2</m:t>
                        </m:r>
                      </m:e>
                    </m:rad>
                  </m:oMath>
                </a14:m>
                <a:r>
                  <a:rPr lang="en-US" dirty="0" smtClean="0"/>
                  <a:t> . . . Which exceeds 1400.</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t="-539" r="-2105"/>
                </a:stretch>
              </a:blipFill>
            </p:spPr>
            <p:txBody>
              <a:bodyPr/>
              <a:lstStyle/>
              <a:p>
                <a:r>
                  <a:rPr lang="en-US">
                    <a:noFill/>
                  </a:rPr>
                  <a:t> </a:t>
                </a:r>
              </a:p>
            </p:txBody>
          </p:sp>
        </mc:Fallback>
      </mc:AlternateContent>
    </p:spTree>
    <p:extLst>
      <p:ext uri="{BB962C8B-B14F-4D97-AF65-F5344CB8AC3E}">
        <p14:creationId xmlns:p14="http://schemas.microsoft.com/office/powerpoint/2010/main" val="1041723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a:t>
            </a:r>
            <a:endParaRPr lang="en-US" dirty="0"/>
          </a:p>
        </p:txBody>
      </p:sp>
      <p:sp>
        <p:nvSpPr>
          <p:cNvPr id="3" name="Content Placeholder 2"/>
          <p:cNvSpPr>
            <a:spLocks noGrp="1"/>
          </p:cNvSpPr>
          <p:nvPr>
            <p:ph idx="1"/>
          </p:nvPr>
        </p:nvSpPr>
        <p:spPr/>
        <p:txBody>
          <a:bodyPr/>
          <a:lstStyle/>
          <a:p>
            <a:r>
              <a:rPr lang="en-US" dirty="0" smtClean="0"/>
              <a:t>P.138 #10</a:t>
            </a:r>
            <a:endParaRPr lang="en-US" dirty="0"/>
          </a:p>
        </p:txBody>
      </p:sp>
    </p:spTree>
    <p:extLst>
      <p:ext uri="{BB962C8B-B14F-4D97-AF65-F5344CB8AC3E}">
        <p14:creationId xmlns:p14="http://schemas.microsoft.com/office/powerpoint/2010/main" val="1914874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5A:  TLW identify a sequence and apply them.</a:t>
            </a:r>
            <a:endParaRPr lang="en-US" sz="2800" dirty="0"/>
          </a:p>
        </p:txBody>
      </p:sp>
      <p:sp>
        <p:nvSpPr>
          <p:cNvPr id="3" name="Content Placeholder 2"/>
          <p:cNvSpPr>
            <a:spLocks noGrp="1"/>
          </p:cNvSpPr>
          <p:nvPr>
            <p:ph idx="1"/>
          </p:nvPr>
        </p:nvSpPr>
        <p:spPr/>
        <p:txBody>
          <a:bodyPr/>
          <a:lstStyle/>
          <a:p>
            <a:r>
              <a:rPr lang="en-US" dirty="0" smtClean="0"/>
              <a:t>Why look at a sequence?</a:t>
            </a:r>
          </a:p>
          <a:p>
            <a:pPr lvl="1"/>
            <a:r>
              <a:rPr lang="en-US" dirty="0" smtClean="0"/>
              <a:t>Recognize a pattern</a:t>
            </a:r>
          </a:p>
          <a:p>
            <a:pPr lvl="1"/>
            <a:r>
              <a:rPr lang="en-US" dirty="0" smtClean="0"/>
              <a:t>Describe a pattern</a:t>
            </a:r>
          </a:p>
          <a:p>
            <a:pPr lvl="1"/>
            <a:r>
              <a:rPr lang="en-US" dirty="0" smtClean="0"/>
              <a:t>Continue the pattern</a:t>
            </a:r>
            <a:endParaRPr lang="en-US" dirty="0"/>
          </a:p>
        </p:txBody>
      </p:sp>
    </p:spTree>
    <p:extLst>
      <p:ext uri="{BB962C8B-B14F-4D97-AF65-F5344CB8AC3E}">
        <p14:creationId xmlns:p14="http://schemas.microsoft.com/office/powerpoint/2010/main" val="2374871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sequence problems</a:t>
            </a:r>
            <a:endParaRPr lang="en-US" dirty="0"/>
          </a:p>
        </p:txBody>
      </p:sp>
      <p:sp>
        <p:nvSpPr>
          <p:cNvPr id="3" name="Content Placeholder 2"/>
          <p:cNvSpPr>
            <a:spLocks noGrp="1"/>
          </p:cNvSpPr>
          <p:nvPr>
            <p:ph idx="1"/>
          </p:nvPr>
        </p:nvSpPr>
        <p:spPr/>
        <p:txBody>
          <a:bodyPr/>
          <a:lstStyle/>
          <a:p>
            <a:r>
              <a:rPr lang="en-US" dirty="0" smtClean="0"/>
              <a:t>Models growth and decay</a:t>
            </a:r>
          </a:p>
          <a:p>
            <a:r>
              <a:rPr lang="en-US" dirty="0" smtClean="0"/>
              <a:t>Use Solver on calculator</a:t>
            </a:r>
            <a:endParaRPr lang="en-US" dirty="0"/>
          </a:p>
        </p:txBody>
      </p:sp>
    </p:spTree>
    <p:extLst>
      <p:ext uri="{BB962C8B-B14F-4D97-AF65-F5344CB8AC3E}">
        <p14:creationId xmlns:p14="http://schemas.microsoft.com/office/powerpoint/2010/main" val="4238279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800" dirty="0" smtClean="0"/>
              <a:t>The initial population of rabbits on a farm was 50.  The population increased 7% each week.</a:t>
            </a:r>
          </a:p>
          <a:p>
            <a:r>
              <a:rPr lang="en-US" sz="2800" dirty="0" smtClean="0"/>
              <a:t>How many rabbits were present after:</a:t>
            </a:r>
          </a:p>
          <a:p>
            <a:pPr lvl="1"/>
            <a:r>
              <a:rPr lang="en-US" sz="2400" dirty="0" smtClean="0"/>
              <a:t>15 weeks			3o weeks</a:t>
            </a:r>
          </a:p>
          <a:p>
            <a:pPr lvl="1"/>
            <a:endParaRPr lang="en-US" sz="2400" dirty="0"/>
          </a:p>
          <a:p>
            <a:pPr lvl="1"/>
            <a:r>
              <a:rPr lang="en-US" sz="2400" dirty="0" smtClean="0"/>
              <a:t>How long would it take for the population to reach 500?</a:t>
            </a:r>
            <a:endParaRPr lang="en-US" sz="2400" dirty="0"/>
          </a:p>
        </p:txBody>
      </p:sp>
    </p:spTree>
    <p:extLst>
      <p:ext uri="{BB962C8B-B14F-4D97-AF65-F5344CB8AC3E}">
        <p14:creationId xmlns:p14="http://schemas.microsoft.com/office/powerpoint/2010/main" val="4104876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400" dirty="0" smtClean="0"/>
              <a:t>A film club initially had 300 members.  However, its a membership has since decreased by 6% each year.</a:t>
            </a:r>
          </a:p>
          <a:p>
            <a:r>
              <a:rPr lang="en-US" sz="2400" dirty="0" smtClean="0"/>
              <a:t>How many members did the club have after 5 years?</a:t>
            </a:r>
          </a:p>
          <a:p>
            <a:r>
              <a:rPr lang="en-US" sz="2400" dirty="0" smtClean="0"/>
              <a:t>How long does it take for the number of members to drop to 150?</a:t>
            </a:r>
          </a:p>
          <a:p>
            <a:endParaRPr lang="en-US" sz="2400" dirty="0"/>
          </a:p>
          <a:p>
            <a:r>
              <a:rPr lang="en-US" sz="2400" dirty="0" smtClean="0"/>
              <a:t>Increase: change % to a decimal and add 1.</a:t>
            </a:r>
          </a:p>
          <a:p>
            <a:r>
              <a:rPr lang="en-US" sz="2400" dirty="0" smtClean="0"/>
              <a:t>Decrease: change % to a decimal and subtract from 1.</a:t>
            </a:r>
          </a:p>
        </p:txBody>
      </p:sp>
    </p:spTree>
    <p:extLst>
      <p:ext uri="{BB962C8B-B14F-4D97-AF65-F5344CB8AC3E}">
        <p14:creationId xmlns:p14="http://schemas.microsoft.com/office/powerpoint/2010/main" val="735121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5E TLW identify a series and apply them.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Series- addition of the terms of a sequence</a:t>
                </a:r>
              </a:p>
              <a:p>
                <a:r>
                  <a:rPr lang="en-US" sz="2800" dirty="0" smtClean="0"/>
                  <a:t>The corresponding series of </a:t>
                </a:r>
                <a14:m>
                  <m:oMath xmlns:m="http://schemas.openxmlformats.org/officeDocument/2006/math">
                    <m:d>
                      <m:dPr>
                        <m:begChr m:val="{"/>
                        <m:endChr m:val="}"/>
                        <m:ctrlPr>
                          <a:rPr lang="en-US" sz="2800" i="1">
                            <a:latin typeface="Cambria Math"/>
                          </a:rPr>
                        </m:ctrlPr>
                      </m:dPr>
                      <m:e>
                        <m:sSub>
                          <m:sSubPr>
                            <m:ctrlPr>
                              <a:rPr lang="en-US" sz="2800" i="1">
                                <a:latin typeface="Cambria Math"/>
                              </a:rPr>
                            </m:ctrlPr>
                          </m:sSubPr>
                          <m:e>
                            <m:r>
                              <a:rPr lang="en-US" sz="2800" i="1">
                                <a:latin typeface="Cambria Math"/>
                              </a:rPr>
                              <m:t>𝑢</m:t>
                            </m:r>
                          </m:e>
                          <m:sub>
                            <m:r>
                              <a:rPr lang="en-US" sz="2800" i="1">
                                <a:latin typeface="Cambria Math"/>
                              </a:rPr>
                              <m:t>𝑛</m:t>
                            </m:r>
                          </m:sub>
                        </m:sSub>
                      </m:e>
                    </m:d>
                    <m:r>
                      <a:rPr lang="en-US" sz="2800" i="1">
                        <a:latin typeface="Cambria Math"/>
                      </a:rPr>
                      <m:t> </m:t>
                    </m:r>
                  </m:oMath>
                </a14:m>
                <a:r>
                  <a:rPr lang="en-US" sz="2800" dirty="0" smtClean="0"/>
                  <a:t> is </a:t>
                </a:r>
                <a14:m>
                  <m:oMath xmlns:m="http://schemas.openxmlformats.org/officeDocument/2006/math">
                    <m:sSub>
                      <m:sSubPr>
                        <m:ctrlPr>
                          <a:rPr lang="en-US" sz="2800" i="1" smtClean="0">
                            <a:latin typeface="Cambria Math"/>
                          </a:rPr>
                        </m:ctrlPr>
                      </m:sSubPr>
                      <m:e>
                        <m:r>
                          <a:rPr lang="en-US" sz="2800" b="0" i="1" smtClean="0">
                            <a:latin typeface="Cambria Math"/>
                          </a:rPr>
                          <m:t>𝑢</m:t>
                        </m:r>
                      </m:e>
                      <m:sub>
                        <m:r>
                          <a:rPr lang="en-US" sz="2800" b="0" i="1" smtClean="0">
                            <a:latin typeface="Cambria Math"/>
                          </a:rPr>
                          <m:t>1</m:t>
                        </m:r>
                      </m:sub>
                    </m:sSub>
                    <m:r>
                      <a:rPr lang="en-US" sz="2800" b="0" i="1" smtClean="0">
                        <a:latin typeface="Cambria Math"/>
                      </a:rPr>
                      <m:t>+</m:t>
                    </m:r>
                    <m:sSub>
                      <m:sSubPr>
                        <m:ctrlPr>
                          <a:rPr lang="en-US" sz="2800" i="1" smtClean="0">
                            <a:latin typeface="Cambria Math"/>
                          </a:rPr>
                        </m:ctrlPr>
                      </m:sSubPr>
                      <m:e>
                        <m:r>
                          <a:rPr lang="en-US" sz="2800" b="0" i="1" smtClean="0">
                            <a:latin typeface="Cambria Math"/>
                          </a:rPr>
                          <m:t>𝑢</m:t>
                        </m:r>
                      </m:e>
                      <m:sub>
                        <m:r>
                          <a:rPr lang="en-US" sz="2800" b="0" i="1" smtClean="0">
                            <a:latin typeface="Cambria Math"/>
                          </a:rPr>
                          <m:t>2</m:t>
                        </m:r>
                      </m:sub>
                    </m:sSub>
                    <m:r>
                      <a:rPr lang="en-US" sz="2800" b="0" i="1" smtClean="0">
                        <a:latin typeface="Cambria Math"/>
                      </a:rPr>
                      <m:t>+</m:t>
                    </m:r>
                    <m:sSub>
                      <m:sSubPr>
                        <m:ctrlPr>
                          <a:rPr lang="en-US" sz="2800" i="1" smtClean="0">
                            <a:latin typeface="Cambria Math"/>
                          </a:rPr>
                        </m:ctrlPr>
                      </m:sSubPr>
                      <m:e>
                        <m:r>
                          <a:rPr lang="en-US" sz="2800" b="0" i="1" smtClean="0">
                            <a:latin typeface="Cambria Math"/>
                          </a:rPr>
                          <m:t>𝑢</m:t>
                        </m:r>
                      </m:e>
                      <m:sub>
                        <m:r>
                          <a:rPr lang="en-US" sz="2800" b="0" i="1" smtClean="0">
                            <a:latin typeface="Cambria Math"/>
                          </a:rPr>
                          <m:t>3</m:t>
                        </m:r>
                      </m:sub>
                    </m:sSub>
                    <m:r>
                      <a:rPr lang="en-US" sz="2800" b="0" i="1" smtClean="0">
                        <a:latin typeface="Cambria Math"/>
                      </a:rPr>
                      <m:t>+ . . . </m:t>
                    </m:r>
                  </m:oMath>
                </a14:m>
                <a:endParaRPr lang="en-US" sz="2800" dirty="0" smtClean="0"/>
              </a:p>
              <a:p>
                <a:r>
                  <a:rPr lang="en-US" sz="2800" dirty="0" smtClean="0"/>
                  <a:t>The sum of a series:</a:t>
                </a:r>
              </a:p>
              <a:p>
                <a:pPr marL="457200" lvl="1"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𝑆</m:t>
                          </m:r>
                        </m:e>
                        <m:sub>
                          <m:r>
                            <a:rPr lang="en-US" sz="2400" i="1">
                              <a:latin typeface="Cambria Math"/>
                            </a:rPr>
                            <m:t>𝑛</m:t>
                          </m:r>
                        </m:sub>
                      </m:sSub>
                      <m:r>
                        <a:rPr lang="en-US" sz="2400" i="1">
                          <a:latin typeface="Cambria Math"/>
                        </a:rPr>
                        <m:t>=</m:t>
                      </m:r>
                      <m:sSub>
                        <m:sSubPr>
                          <m:ctrlPr>
                            <a:rPr lang="en-US" sz="2400" i="1">
                              <a:latin typeface="Cambria Math"/>
                            </a:rPr>
                          </m:ctrlPr>
                        </m:sSubPr>
                        <m:e>
                          <m:r>
                            <a:rPr lang="en-US" sz="2400" i="1">
                              <a:latin typeface="Cambria Math"/>
                            </a:rPr>
                            <m:t>𝑎</m:t>
                          </m:r>
                        </m:e>
                        <m:sub>
                          <m:r>
                            <a:rPr lang="en-US" sz="2400" i="1">
                              <a:latin typeface="Cambria Math"/>
                            </a:rPr>
                            <m:t>1+</m:t>
                          </m:r>
                        </m:sub>
                      </m:sSub>
                      <m:sSub>
                        <m:sSubPr>
                          <m:ctrlPr>
                            <a:rPr lang="en-US" sz="2400" i="1">
                              <a:latin typeface="Cambria Math"/>
                            </a:rPr>
                          </m:ctrlPr>
                        </m:sSubPr>
                        <m:e>
                          <m:r>
                            <a:rPr lang="en-US" sz="2400" i="1">
                              <a:latin typeface="Cambria Math"/>
                            </a:rPr>
                            <m:t>𝑎</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𝑎</m:t>
                          </m:r>
                        </m:e>
                        <m:sub>
                          <m:r>
                            <a:rPr lang="en-US" sz="2400" i="1">
                              <a:latin typeface="Cambria Math"/>
                            </a:rPr>
                            <m:t>3+…+</m:t>
                          </m:r>
                        </m:sub>
                      </m:sSub>
                      <m:sSub>
                        <m:sSubPr>
                          <m:ctrlPr>
                            <a:rPr lang="en-US" sz="2400" i="1">
                              <a:latin typeface="Cambria Math"/>
                            </a:rPr>
                          </m:ctrlPr>
                        </m:sSubPr>
                        <m:e>
                          <m:r>
                            <a:rPr lang="en-US" sz="2400" i="1">
                              <a:latin typeface="Cambria Math"/>
                            </a:rPr>
                            <m:t>𝑎</m:t>
                          </m:r>
                        </m:e>
                        <m:sub>
                          <m:r>
                            <a:rPr lang="en-US" sz="2400" i="1">
                              <a:latin typeface="Cambria Math"/>
                            </a:rPr>
                            <m:t>𝑛</m:t>
                          </m:r>
                        </m:sub>
                      </m:sSub>
                    </m:oMath>
                  </m:oMathPara>
                </a14:m>
                <a:endParaRPr lang="en-US" sz="2400" dirty="0" smtClean="0"/>
              </a:p>
              <a:p>
                <a:r>
                  <a:rPr lang="en-US" sz="2800" dirty="0" smtClean="0"/>
                  <a:t>21, 23, 25, 27, . . . ,49 is a sequence</a:t>
                </a:r>
              </a:p>
              <a:p>
                <a:r>
                  <a:rPr lang="en-US" sz="2800" dirty="0" smtClean="0"/>
                  <a:t>21 +23+25+27+. . . +49 is a series</a:t>
                </a:r>
              </a:p>
              <a:p>
                <a:endParaRPr lang="en-US"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91" t="-1213"/>
                </a:stretch>
              </a:blipFill>
            </p:spPr>
            <p:txBody>
              <a:bodyPr/>
              <a:lstStyle/>
              <a:p>
                <a:r>
                  <a:rPr lang="en-US">
                    <a:noFill/>
                  </a:rPr>
                  <a:t> </a:t>
                </a:r>
              </a:p>
            </p:txBody>
          </p:sp>
        </mc:Fallback>
      </mc:AlternateContent>
    </p:spTree>
    <p:extLst>
      <p:ext uri="{BB962C8B-B14F-4D97-AF65-F5344CB8AC3E}">
        <p14:creationId xmlns:p14="http://schemas.microsoft.com/office/powerpoint/2010/main" val="3162426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 of an arithmetic series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𝑛</m:t>
                        </m:r>
                      </m:sub>
                    </m:sSub>
                    <m:r>
                      <a:rPr lang="en-US" b="0" i="1" smtClean="0">
                        <a:latin typeface="Cambria Math"/>
                      </a:rPr>
                      <m:t>=</m:t>
                    </m:r>
                    <m:f>
                      <m:fPr>
                        <m:ctrlPr>
                          <a:rPr lang="en-US" b="0" i="1" smtClean="0">
                            <a:latin typeface="Cambria Math"/>
                          </a:rPr>
                        </m:ctrlPr>
                      </m:fPr>
                      <m:num>
                        <m:r>
                          <a:rPr lang="en-US" b="0" i="1" smtClean="0">
                            <a:latin typeface="Cambria Math"/>
                          </a:rPr>
                          <m:t>𝑛</m:t>
                        </m:r>
                      </m:num>
                      <m:den>
                        <m:r>
                          <a:rPr lang="en-US" b="0" i="1" smtClean="0">
                            <a:latin typeface="Cambria Math"/>
                          </a:rPr>
                          <m:t>2</m:t>
                        </m:r>
                      </m:den>
                    </m:f>
                    <m:d>
                      <m:dPr>
                        <m:ctrlPr>
                          <a:rPr lang="en-US" b="0" i="1" smtClean="0">
                            <a:latin typeface="Cambria Math"/>
                          </a:rPr>
                        </m:ctrlPr>
                      </m:dPr>
                      <m:e>
                        <m:sSub>
                          <m:sSubPr>
                            <m:ctrlPr>
                              <a:rPr lang="en-US" b="0" i="1" smtClean="0">
                                <a:latin typeface="Cambria Math"/>
                              </a:rPr>
                            </m:ctrlPr>
                          </m:sSubPr>
                          <m:e>
                            <m:r>
                              <a:rPr lang="en-US" b="0" i="1" smtClean="0">
                                <a:latin typeface="Cambria Math"/>
                              </a:rPr>
                              <m:t>𝑢</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𝑢</m:t>
                            </m:r>
                          </m:e>
                          <m:sub>
                            <m:r>
                              <a:rPr lang="en-US" b="0" i="1" smtClean="0">
                                <a:latin typeface="Cambria Math"/>
                              </a:rPr>
                              <m:t>𝑛</m:t>
                            </m:r>
                          </m:sub>
                        </m:sSub>
                      </m:e>
                    </m:d>
                  </m:oMath>
                </a14:m>
                <a:endParaRPr lang="en-US" dirty="0" smtClean="0"/>
              </a:p>
              <a:p>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𝑛</m:t>
                        </m:r>
                      </m:sub>
                    </m:sSub>
                    <m:r>
                      <a:rPr lang="en-US" b="0" i="1" smtClean="0">
                        <a:latin typeface="Cambria Math"/>
                      </a:rPr>
                      <m:t>=</m:t>
                    </m:r>
                    <m:f>
                      <m:fPr>
                        <m:ctrlPr>
                          <a:rPr lang="en-US" b="0" i="1" smtClean="0">
                            <a:latin typeface="Cambria Math"/>
                          </a:rPr>
                        </m:ctrlPr>
                      </m:fPr>
                      <m:num>
                        <m:r>
                          <a:rPr lang="en-US" b="0" i="1" smtClean="0">
                            <a:latin typeface="Cambria Math"/>
                          </a:rPr>
                          <m:t>𝑛</m:t>
                        </m:r>
                      </m:num>
                      <m:den>
                        <m:r>
                          <a:rPr lang="en-US" b="0" i="1" smtClean="0">
                            <a:latin typeface="Cambria Math"/>
                          </a:rPr>
                          <m:t>2</m:t>
                        </m:r>
                      </m:den>
                    </m:f>
                    <m:d>
                      <m:dPr>
                        <m:ctrlPr>
                          <a:rPr lang="en-US" b="0" i="1" smtClean="0">
                            <a:latin typeface="Cambria Math"/>
                          </a:rPr>
                        </m:ctrlPr>
                      </m:dPr>
                      <m:e>
                        <m:r>
                          <a:rPr lang="en-US" b="0" i="1" smtClean="0">
                            <a:latin typeface="Cambria Math"/>
                          </a:rPr>
                          <m:t>2</m:t>
                        </m:r>
                        <m:sSub>
                          <m:sSubPr>
                            <m:ctrlPr>
                              <a:rPr lang="en-US" b="0" i="1" smtClean="0">
                                <a:latin typeface="Cambria Math"/>
                              </a:rPr>
                            </m:ctrlPr>
                          </m:sSubPr>
                          <m:e>
                            <m:r>
                              <a:rPr lang="en-US" b="0" i="1" smtClean="0">
                                <a:latin typeface="Cambria Math"/>
                              </a:rPr>
                              <m:t>𝑢</m:t>
                            </m:r>
                          </m:e>
                          <m:sub>
                            <m:r>
                              <a:rPr lang="en-US" b="0" i="1" smtClean="0">
                                <a:latin typeface="Cambria Math"/>
                              </a:rPr>
                              <m:t>1</m:t>
                            </m:r>
                          </m:sub>
                        </m:sSub>
                        <m:r>
                          <a:rPr lang="en-US" b="0" i="1" smtClean="0">
                            <a:latin typeface="Cambria Math"/>
                          </a:rPr>
                          <m:t>+</m:t>
                        </m:r>
                        <m:d>
                          <m:dPr>
                            <m:ctrlPr>
                              <a:rPr lang="en-US" b="0" i="1" smtClean="0">
                                <a:latin typeface="Cambria Math"/>
                              </a:rPr>
                            </m:ctrlPr>
                          </m:dPr>
                          <m:e>
                            <m:r>
                              <a:rPr lang="en-US" b="0" i="1" smtClean="0">
                                <a:latin typeface="Cambria Math"/>
                              </a:rPr>
                              <m:t>𝑛</m:t>
                            </m:r>
                            <m:r>
                              <a:rPr lang="en-US" b="0" i="1" smtClean="0">
                                <a:latin typeface="Cambria Math"/>
                              </a:rPr>
                              <m:t>−1</m:t>
                            </m:r>
                          </m:e>
                        </m:d>
                        <m:r>
                          <a:rPr lang="en-US" b="0" i="1" smtClean="0">
                            <a:latin typeface="Cambria Math"/>
                          </a:rPr>
                          <m:t>𝑑</m:t>
                        </m:r>
                      </m:e>
                    </m:d>
                  </m:oMath>
                </a14:m>
                <a:endParaRPr lang="en-US" dirty="0" smtClean="0"/>
              </a:p>
              <a:p>
                <a:endParaRPr lang="en-US" dirty="0"/>
              </a:p>
              <a:p>
                <a:r>
                  <a:rPr lang="en-US" dirty="0" smtClean="0"/>
                  <a:t>Depending on what information you are given decides which formula to use.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a:stretch>
              </a:blipFill>
            </p:spPr>
            <p:txBody>
              <a:bodyPr/>
              <a:lstStyle/>
              <a:p>
                <a:r>
                  <a:rPr lang="en-US">
                    <a:noFill/>
                  </a:rPr>
                  <a:t> </a:t>
                </a:r>
              </a:p>
            </p:txBody>
          </p:sp>
        </mc:Fallback>
      </mc:AlternateContent>
    </p:spTree>
    <p:extLst>
      <p:ext uri="{BB962C8B-B14F-4D97-AF65-F5344CB8AC3E}">
        <p14:creationId xmlns:p14="http://schemas.microsoft.com/office/powerpoint/2010/main" val="1197977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Find the sum of 4+7+10+13+… to 50 terms.</a:t>
            </a:r>
            <a:endParaRPr lang="en-US" dirty="0"/>
          </a:p>
        </p:txBody>
      </p:sp>
    </p:spTree>
    <p:extLst>
      <p:ext uri="{BB962C8B-B14F-4D97-AF65-F5344CB8AC3E}">
        <p14:creationId xmlns:p14="http://schemas.microsoft.com/office/powerpoint/2010/main" val="1873961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Sum -6+1+8+15+…+141</a:t>
            </a:r>
            <a:endParaRPr lang="en-US" dirty="0"/>
          </a:p>
        </p:txBody>
      </p:sp>
    </p:spTree>
    <p:extLst>
      <p:ext uri="{BB962C8B-B14F-4D97-AF65-F5344CB8AC3E}">
        <p14:creationId xmlns:p14="http://schemas.microsoft.com/office/powerpoint/2010/main" val="3626361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141 #1-3, 4a-d, 5-8</a:t>
            </a:r>
            <a:endParaRPr lang="en-US" dirty="0"/>
          </a:p>
        </p:txBody>
      </p:sp>
    </p:spTree>
    <p:extLst>
      <p:ext uri="{BB962C8B-B14F-4D97-AF65-F5344CB8AC3E}">
        <p14:creationId xmlns:p14="http://schemas.microsoft.com/office/powerpoint/2010/main" val="156950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5e</a:t>
            </a:r>
            <a:endParaRPr lang="en-US" dirty="0"/>
          </a:p>
        </p:txBody>
      </p:sp>
      <p:sp>
        <p:nvSpPr>
          <p:cNvPr id="3" name="Content Placeholder 2"/>
          <p:cNvSpPr>
            <a:spLocks noGrp="1"/>
          </p:cNvSpPr>
          <p:nvPr>
            <p:ph idx="1"/>
          </p:nvPr>
        </p:nvSpPr>
        <p:spPr/>
        <p:txBody>
          <a:bodyPr/>
          <a:lstStyle/>
          <a:p>
            <a:r>
              <a:rPr lang="en-US" dirty="0" smtClean="0"/>
              <a:t>An arithmetic sequence has the first term 8 and a common difference of 2.  The sum of the terms of the sequence is 170.  Find the number of terms in the sequence.</a:t>
            </a:r>
            <a:endParaRPr lang="en-US" dirty="0"/>
          </a:p>
        </p:txBody>
      </p:sp>
    </p:spTree>
    <p:extLst>
      <p:ext uri="{BB962C8B-B14F-4D97-AF65-F5344CB8AC3E}">
        <p14:creationId xmlns:p14="http://schemas.microsoft.com/office/powerpoint/2010/main" val="622761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TrY</a:t>
            </a:r>
            <a:r>
              <a:rPr lang="en-US" dirty="0" smtClean="0"/>
              <a:t> these</a:t>
            </a:r>
            <a:endParaRPr lang="en-US" dirty="0"/>
          </a:p>
        </p:txBody>
      </p:sp>
      <p:sp>
        <p:nvSpPr>
          <p:cNvPr id="3" name="Content Placeholder 2"/>
          <p:cNvSpPr>
            <a:spLocks noGrp="1"/>
          </p:cNvSpPr>
          <p:nvPr>
            <p:ph idx="1"/>
          </p:nvPr>
        </p:nvSpPr>
        <p:spPr/>
        <p:txBody>
          <a:bodyPr/>
          <a:lstStyle/>
          <a:p>
            <a:r>
              <a:rPr lang="en-US" dirty="0" smtClean="0"/>
              <a:t>P. 142 #10-13</a:t>
            </a:r>
            <a:endParaRPr lang="en-US" dirty="0"/>
          </a:p>
        </p:txBody>
      </p:sp>
    </p:spTree>
    <p:extLst>
      <p:ext uri="{BB962C8B-B14F-4D97-AF65-F5344CB8AC3E}">
        <p14:creationId xmlns:p14="http://schemas.microsoft.com/office/powerpoint/2010/main" val="990509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sequence</a:t>
            </a:r>
            <a:endParaRPr lang="en-US" dirty="0"/>
          </a:p>
        </p:txBody>
      </p:sp>
      <p:sp>
        <p:nvSpPr>
          <p:cNvPr id="3" name="Content Placeholder 2"/>
          <p:cNvSpPr>
            <a:spLocks noGrp="1"/>
          </p:cNvSpPr>
          <p:nvPr>
            <p:ph idx="1"/>
          </p:nvPr>
        </p:nvSpPr>
        <p:spPr/>
        <p:txBody>
          <a:bodyPr/>
          <a:lstStyle/>
          <a:p>
            <a:r>
              <a:rPr lang="en-US" dirty="0" smtClean="0"/>
              <a:t>This is a list of numbers that follow a pattern</a:t>
            </a:r>
          </a:p>
          <a:p>
            <a:pPr lvl="1"/>
            <a:r>
              <a:rPr lang="en-US" dirty="0" smtClean="0"/>
              <a:t>Members/Terms– individual numbers in the sequence</a:t>
            </a:r>
          </a:p>
          <a:p>
            <a:pPr lvl="1"/>
            <a:r>
              <a:rPr lang="en-US" dirty="0" smtClean="0"/>
              <a:t>What’s the pattern?  3, 7, 11, 15, . . . </a:t>
            </a:r>
          </a:p>
          <a:p>
            <a:pPr lvl="2"/>
            <a:r>
              <a:rPr lang="en-US" dirty="0" smtClean="0"/>
              <a:t>1</a:t>
            </a:r>
            <a:r>
              <a:rPr lang="en-US" baseline="30000" dirty="0" smtClean="0"/>
              <a:t>st</a:t>
            </a:r>
            <a:r>
              <a:rPr lang="en-US" dirty="0" smtClean="0"/>
              <a:t> term = 3</a:t>
            </a:r>
          </a:p>
          <a:p>
            <a:pPr lvl="2"/>
            <a:r>
              <a:rPr lang="en-US" dirty="0" smtClean="0"/>
              <a:t>2</a:t>
            </a:r>
            <a:r>
              <a:rPr lang="en-US" baseline="30000" dirty="0" smtClean="0"/>
              <a:t>nd</a:t>
            </a:r>
            <a:r>
              <a:rPr lang="en-US" dirty="0" smtClean="0"/>
              <a:t> term = 7</a:t>
            </a:r>
          </a:p>
          <a:p>
            <a:pPr lvl="2"/>
            <a:r>
              <a:rPr lang="en-US" dirty="0" smtClean="0"/>
              <a:t>3</a:t>
            </a:r>
            <a:r>
              <a:rPr lang="en-US" baseline="30000" dirty="0" smtClean="0"/>
              <a:t>rd</a:t>
            </a:r>
            <a:r>
              <a:rPr lang="en-US" dirty="0" smtClean="0"/>
              <a:t> term = </a:t>
            </a:r>
            <a:r>
              <a:rPr lang="en-US" dirty="0" smtClean="0"/>
              <a:t>11</a:t>
            </a:r>
            <a:endParaRPr lang="en-US" dirty="0"/>
          </a:p>
        </p:txBody>
      </p:sp>
    </p:spTree>
    <p:extLst>
      <p:ext uri="{BB962C8B-B14F-4D97-AF65-F5344CB8AC3E}">
        <p14:creationId xmlns:p14="http://schemas.microsoft.com/office/powerpoint/2010/main" val="4211044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US" dirty="0"/>
          </a:p>
        </p:txBody>
      </p:sp>
      <p:sp>
        <p:nvSpPr>
          <p:cNvPr id="3" name="Content Placeholder 2"/>
          <p:cNvSpPr>
            <a:spLocks noGrp="1"/>
          </p:cNvSpPr>
          <p:nvPr>
            <p:ph idx="1"/>
          </p:nvPr>
        </p:nvSpPr>
        <p:spPr/>
        <p:txBody>
          <a:bodyPr>
            <a:normAutofit/>
          </a:bodyPr>
          <a:lstStyle/>
          <a:p>
            <a:r>
              <a:rPr lang="en-US" sz="2400" dirty="0" smtClean="0"/>
              <a:t>It is the addition of the successive terms of a geometric sequence.</a:t>
            </a:r>
          </a:p>
          <a:p>
            <a:pPr lvl="1">
              <a:buFont typeface="Arial" pitchFamily="34" charset="0"/>
              <a:buChar char="•"/>
            </a:pPr>
            <a:r>
              <a:rPr lang="en-US" sz="2000" dirty="0" smtClean="0"/>
              <a:t>1, 2, 4, 8, 16, …, 1024 is a geometric sequence</a:t>
            </a:r>
          </a:p>
          <a:p>
            <a:pPr lvl="1">
              <a:buFont typeface="Arial" pitchFamily="34" charset="0"/>
              <a:buChar char="•"/>
            </a:pPr>
            <a:r>
              <a:rPr lang="en-US" sz="2000" dirty="0" smtClean="0"/>
              <a:t>1+2+4+8+16+ . . . + 1024 is a geometric series</a:t>
            </a:r>
          </a:p>
          <a:p>
            <a:r>
              <a:rPr lang="en-US" sz="2400" dirty="0" smtClean="0"/>
              <a:t>Finite geometric series– adding first n terms of a geometric sequence</a:t>
            </a:r>
          </a:p>
          <a:p>
            <a:r>
              <a:rPr lang="en-US" sz="2400" dirty="0" smtClean="0"/>
              <a:t>Infinite geometric series– adding all of the terms in a geometric sequence which goes on and on forever</a:t>
            </a:r>
          </a:p>
          <a:p>
            <a:endParaRPr lang="en-US" sz="2400" dirty="0"/>
          </a:p>
        </p:txBody>
      </p:sp>
    </p:spTree>
    <p:extLst>
      <p:ext uri="{BB962C8B-B14F-4D97-AF65-F5344CB8AC3E}">
        <p14:creationId xmlns:p14="http://schemas.microsoft.com/office/powerpoint/2010/main" val="3172019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 of a finite geometric series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𝑛</m:t>
                        </m:r>
                      </m:sub>
                    </m:sSub>
                    <m:r>
                      <a:rPr lang="en-US" b="0" i="1" smtClean="0">
                        <a:latin typeface="Cambria Math"/>
                      </a:rPr>
                      <m:t>=</m:t>
                    </m:r>
                    <m:sSub>
                      <m:sSubPr>
                        <m:ctrlPr>
                          <a:rPr lang="en-US" i="1" smtClean="0">
                            <a:latin typeface="Cambria Math"/>
                          </a:rPr>
                        </m:ctrlPr>
                      </m:sSubPr>
                      <m:e>
                        <m:r>
                          <a:rPr lang="en-US" b="0" i="1" smtClean="0">
                            <a:latin typeface="Cambria Math"/>
                          </a:rPr>
                          <m:t>𝑢</m:t>
                        </m:r>
                      </m:e>
                      <m:sub>
                        <m:r>
                          <a:rPr lang="en-US" b="0" i="1" smtClean="0">
                            <a:latin typeface="Cambria Math"/>
                          </a:rPr>
                          <m:t>1</m:t>
                        </m:r>
                      </m:sub>
                    </m:sSub>
                    <m:r>
                      <a:rPr lang="en-US" b="0" i="1" smtClean="0">
                        <a:latin typeface="Cambria Math"/>
                      </a:rPr>
                      <m:t>+</m:t>
                    </m:r>
                    <m:sSub>
                      <m:sSubPr>
                        <m:ctrlPr>
                          <a:rPr lang="en-US" i="1" smtClean="0">
                            <a:latin typeface="Cambria Math"/>
                          </a:rPr>
                        </m:ctrlPr>
                      </m:sSubPr>
                      <m:e>
                        <m:r>
                          <a:rPr lang="en-US" b="0" i="1" smtClean="0">
                            <a:latin typeface="Cambria Math"/>
                          </a:rPr>
                          <m:t>𝑢</m:t>
                        </m:r>
                      </m:e>
                      <m:sub>
                        <m:r>
                          <a:rPr lang="en-US" b="0" i="1" smtClean="0">
                            <a:latin typeface="Cambria Math"/>
                          </a:rPr>
                          <m:t>1</m:t>
                        </m:r>
                      </m:sub>
                    </m:sSub>
                    <m:r>
                      <a:rPr lang="en-US" b="0" i="1" smtClean="0">
                        <a:latin typeface="Cambria Math"/>
                      </a:rPr>
                      <m:t>𝑟</m:t>
                    </m:r>
                    <m:r>
                      <a:rPr lang="en-US" b="0" i="1" smtClean="0">
                        <a:latin typeface="Cambria Math"/>
                      </a:rPr>
                      <m:t>+</m:t>
                    </m:r>
                    <m:sSub>
                      <m:sSubPr>
                        <m:ctrlPr>
                          <a:rPr lang="en-US" i="1" smtClean="0">
                            <a:latin typeface="Cambria Math"/>
                          </a:rPr>
                        </m:ctrlPr>
                      </m:sSubPr>
                      <m:e>
                        <m:r>
                          <a:rPr lang="en-US" b="0" i="1" smtClean="0">
                            <a:latin typeface="Cambria Math"/>
                          </a:rPr>
                          <m:t>𝑢</m:t>
                        </m:r>
                      </m:e>
                      <m:sub>
                        <m:r>
                          <a:rPr lang="en-US" b="0" i="1" smtClean="0">
                            <a:latin typeface="Cambria Math"/>
                          </a:rPr>
                          <m:t>1</m:t>
                        </m:r>
                      </m:sub>
                    </m:sSub>
                    <m:sSubSup>
                      <m:sSubSupPr>
                        <m:ctrlPr>
                          <a:rPr lang="en-US" i="1" smtClean="0">
                            <a:latin typeface="Cambria Math"/>
                          </a:rPr>
                        </m:ctrlPr>
                      </m:sSubSupPr>
                      <m:e>
                        <m:r>
                          <a:rPr lang="en-US" b="0" i="1" smtClean="0">
                            <a:latin typeface="Cambria Math"/>
                          </a:rPr>
                          <m:t>𝑟</m:t>
                        </m:r>
                      </m:e>
                      <m:sub/>
                      <m:sup>
                        <m:r>
                          <a:rPr lang="en-US" b="0" i="1" smtClean="0">
                            <a:latin typeface="Cambria Math"/>
                          </a:rPr>
                          <m:t>2</m:t>
                        </m:r>
                      </m:sup>
                    </m:sSubSup>
                    <m:r>
                      <a:rPr lang="en-US" b="0" i="1" smtClean="0">
                        <a:latin typeface="Cambria Math"/>
                      </a:rPr>
                      <m:t>+</m:t>
                    </m:r>
                    <m:sSub>
                      <m:sSubPr>
                        <m:ctrlPr>
                          <a:rPr lang="en-US" i="1" smtClean="0">
                            <a:latin typeface="Cambria Math"/>
                          </a:rPr>
                        </m:ctrlPr>
                      </m:sSubPr>
                      <m:e>
                        <m:r>
                          <a:rPr lang="en-US" b="0" i="1" smtClean="0">
                            <a:latin typeface="Cambria Math"/>
                          </a:rPr>
                          <m:t>𝑢</m:t>
                        </m:r>
                      </m:e>
                      <m:sub>
                        <m:r>
                          <a:rPr lang="en-US" b="0" i="1" smtClean="0">
                            <a:latin typeface="Cambria Math"/>
                          </a:rPr>
                          <m:t>1</m:t>
                        </m:r>
                      </m:sub>
                    </m:sSub>
                    <m:sSubSup>
                      <m:sSubSupPr>
                        <m:ctrlPr>
                          <a:rPr lang="en-US" i="1" smtClean="0">
                            <a:latin typeface="Cambria Math"/>
                          </a:rPr>
                        </m:ctrlPr>
                      </m:sSubSupPr>
                      <m:e>
                        <m:r>
                          <a:rPr lang="en-US" b="0" i="1" smtClean="0">
                            <a:latin typeface="Cambria Math"/>
                          </a:rPr>
                          <m:t>𝑟</m:t>
                        </m:r>
                      </m:e>
                      <m:sub/>
                      <m:sup>
                        <m:r>
                          <a:rPr lang="en-US" b="0" i="1" smtClean="0">
                            <a:latin typeface="Cambria Math"/>
                          </a:rPr>
                          <m:t>3</m:t>
                        </m:r>
                      </m:sup>
                    </m:sSubSup>
                    <m:r>
                      <a:rPr lang="en-US" b="0" i="1" smtClean="0">
                        <a:latin typeface="Cambria Math"/>
                      </a:rPr>
                      <m:t>+…+</m:t>
                    </m:r>
                    <m:sSub>
                      <m:sSubPr>
                        <m:ctrlPr>
                          <a:rPr lang="en-US" i="1" smtClean="0">
                            <a:latin typeface="Cambria Math"/>
                          </a:rPr>
                        </m:ctrlPr>
                      </m:sSubPr>
                      <m:e>
                        <m:r>
                          <a:rPr lang="en-US" b="0" i="1" smtClean="0">
                            <a:latin typeface="Cambria Math"/>
                          </a:rPr>
                          <m:t>𝑢</m:t>
                        </m:r>
                      </m:e>
                      <m:sub>
                        <m:r>
                          <a:rPr lang="en-US" b="0" i="1" smtClean="0">
                            <a:latin typeface="Cambria Math"/>
                          </a:rPr>
                          <m:t>1</m:t>
                        </m:r>
                      </m:sub>
                    </m:sSub>
                    <m:sSup>
                      <m:sSupPr>
                        <m:ctrlPr>
                          <a:rPr lang="en-US" i="1" smtClean="0">
                            <a:latin typeface="Cambria Math"/>
                          </a:rPr>
                        </m:ctrlPr>
                      </m:sSupPr>
                      <m:e>
                        <m:r>
                          <a:rPr lang="en-US" b="0" i="1" smtClean="0">
                            <a:latin typeface="Cambria Math"/>
                          </a:rPr>
                          <m:t>𝑟</m:t>
                        </m:r>
                      </m:e>
                      <m:sup>
                        <m:r>
                          <a:rPr lang="en-US" b="0" i="1" smtClean="0">
                            <a:latin typeface="Cambria Math"/>
                          </a:rPr>
                          <m:t>𝑛</m:t>
                        </m:r>
                        <m:r>
                          <a:rPr lang="en-US" b="0" i="1" smtClean="0">
                            <a:latin typeface="Cambria Math"/>
                          </a:rPr>
                          <m:t>−1</m:t>
                        </m:r>
                      </m:sup>
                    </m:sSup>
                  </m:oMath>
                </a14:m>
                <a:endParaRPr lang="en-US" dirty="0" smtClean="0"/>
              </a:p>
              <a:p>
                <a:endParaRPr lang="en-US" dirty="0"/>
              </a:p>
              <a:p>
                <a:endParaRPr lang="en-US" dirty="0" smtClean="0"/>
              </a:p>
              <a:p>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𝑛</m:t>
                        </m:r>
                      </m:sub>
                    </m:sSub>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𝑢</m:t>
                            </m:r>
                          </m:e>
                          <m:sub>
                            <m:r>
                              <a:rPr lang="en-US" b="0" i="1" smtClean="0">
                                <a:latin typeface="Cambria Math"/>
                              </a:rPr>
                              <m:t>1</m:t>
                            </m:r>
                          </m:sub>
                        </m:sSub>
                        <m:d>
                          <m:dPr>
                            <m:ctrlPr>
                              <a:rPr lang="en-US" b="0" i="1" smtClean="0">
                                <a:latin typeface="Cambria Math"/>
                              </a:rPr>
                            </m:ctrlPr>
                          </m:dPr>
                          <m:e>
                            <m:sSup>
                              <m:sSupPr>
                                <m:ctrlPr>
                                  <a:rPr lang="en-US" b="0" i="1" smtClean="0">
                                    <a:latin typeface="Cambria Math"/>
                                  </a:rPr>
                                </m:ctrlPr>
                              </m:sSupPr>
                              <m:e>
                                <m:r>
                                  <a:rPr lang="en-US" b="0" i="1" smtClean="0">
                                    <a:latin typeface="Cambria Math"/>
                                  </a:rPr>
                                  <m:t>𝑟</m:t>
                                </m:r>
                              </m:e>
                              <m:sup>
                                <m:r>
                                  <a:rPr lang="en-US" b="0" i="1" smtClean="0">
                                    <a:latin typeface="Cambria Math"/>
                                  </a:rPr>
                                  <m:t>𝑛</m:t>
                                </m:r>
                              </m:sup>
                            </m:sSup>
                            <m:r>
                              <a:rPr lang="en-US" b="0" i="1" smtClean="0">
                                <a:latin typeface="Cambria Math"/>
                              </a:rPr>
                              <m:t>−1</m:t>
                            </m:r>
                          </m:e>
                        </m:d>
                      </m:num>
                      <m:den>
                        <m:r>
                          <a:rPr lang="en-US" b="0" i="1" smtClean="0">
                            <a:latin typeface="Cambria Math"/>
                          </a:rPr>
                          <m:t>𝑟</m:t>
                        </m:r>
                        <m:r>
                          <a:rPr lang="en-US" b="0" i="1" smtClean="0">
                            <a:latin typeface="Cambria Math"/>
                          </a:rPr>
                          <m:t>−1</m:t>
                        </m:r>
                      </m:den>
                    </m:f>
                    <m:r>
                      <a:rPr lang="en-US" b="0" i="1" smtClean="0">
                        <a:latin typeface="Cambria Math"/>
                      </a:rPr>
                      <m:t>=</m:t>
                    </m:r>
                    <m:sSub>
                      <m:sSubPr>
                        <m:ctrlPr>
                          <a:rPr lang="en-US" b="0" i="1" smtClean="0">
                            <a:latin typeface="Cambria Math"/>
                          </a:rPr>
                        </m:ctrlPr>
                      </m:sSubPr>
                      <m:e>
                        <m:r>
                          <a:rPr lang="en-US" b="0" i="1" smtClean="0">
                            <a:latin typeface="Cambria Math"/>
                          </a:rPr>
                          <m:t>𝑆</m:t>
                        </m:r>
                      </m:e>
                      <m:sub>
                        <m:r>
                          <a:rPr lang="en-US" b="0" i="1" smtClean="0">
                            <a:latin typeface="Cambria Math"/>
                          </a:rPr>
                          <m:t>𝑛</m:t>
                        </m:r>
                      </m:sub>
                    </m:sSub>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𝑢</m:t>
                            </m:r>
                          </m:e>
                          <m:sub>
                            <m:r>
                              <a:rPr lang="en-US" b="0" i="1" smtClean="0">
                                <a:latin typeface="Cambria Math"/>
                              </a:rPr>
                              <m:t>1</m:t>
                            </m:r>
                          </m:sub>
                        </m:sSub>
                        <m:d>
                          <m:dPr>
                            <m:ctrlPr>
                              <a:rPr lang="en-US" b="0" i="1" smtClean="0">
                                <a:latin typeface="Cambria Math"/>
                              </a:rPr>
                            </m:ctrlPr>
                          </m:dPr>
                          <m:e>
                            <m:r>
                              <a:rPr lang="en-US" b="0" i="1" smtClean="0">
                                <a:latin typeface="Cambria Math"/>
                              </a:rPr>
                              <m:t>1−</m:t>
                            </m:r>
                            <m:sSup>
                              <m:sSupPr>
                                <m:ctrlPr>
                                  <a:rPr lang="en-US" b="0" i="1" smtClean="0">
                                    <a:latin typeface="Cambria Math"/>
                                  </a:rPr>
                                </m:ctrlPr>
                              </m:sSupPr>
                              <m:e>
                                <m:r>
                                  <a:rPr lang="en-US" b="0" i="1" smtClean="0">
                                    <a:latin typeface="Cambria Math"/>
                                  </a:rPr>
                                  <m:t>𝑟</m:t>
                                </m:r>
                              </m:e>
                              <m:sup>
                                <m:r>
                                  <a:rPr lang="en-US" b="0" i="1" smtClean="0">
                                    <a:latin typeface="Cambria Math"/>
                                  </a:rPr>
                                  <m:t>𝑛</m:t>
                                </m:r>
                              </m:sup>
                            </m:sSup>
                          </m:e>
                        </m:d>
                      </m:num>
                      <m:den>
                        <m:r>
                          <a:rPr lang="en-US" b="0" i="1" smtClean="0">
                            <a:latin typeface="Cambria Math"/>
                          </a:rPr>
                          <m:t>1−</m:t>
                        </m:r>
                        <m:r>
                          <a:rPr lang="en-US" b="0" i="1" smtClean="0">
                            <a:latin typeface="Cambria Math"/>
                          </a:rPr>
                          <m:t>𝑟</m:t>
                        </m:r>
                      </m:den>
                    </m:f>
                    <m:r>
                      <a:rPr lang="en-US" b="0" i="0" smtClean="0">
                        <a:latin typeface="Cambria Math"/>
                      </a:rPr>
                      <m:t>, </m:t>
                    </m:r>
                    <m:r>
                      <m:rPr>
                        <m:sty m:val="p"/>
                      </m:rPr>
                      <a:rPr lang="en-US" b="0" i="0" smtClean="0">
                        <a:latin typeface="Cambria Math"/>
                      </a:rPr>
                      <m:t>r</m:t>
                    </m:r>
                    <m:r>
                      <a:rPr lang="en-US" b="0" i="1" smtClean="0">
                        <a:latin typeface="Cambria Math"/>
                        <a:ea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93429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Find the sum of 2 + 6 + 18 + 54 + . . . + n to 12 terms.</a:t>
            </a:r>
            <a:endParaRPr lang="en-US" dirty="0"/>
          </a:p>
        </p:txBody>
      </p:sp>
    </p:spTree>
    <p:extLst>
      <p:ext uri="{BB962C8B-B14F-4D97-AF65-F5344CB8AC3E}">
        <p14:creationId xmlns:p14="http://schemas.microsoft.com/office/powerpoint/2010/main" val="2410381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Again?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Find a formula for </a:t>
                </a:r>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𝑛</m:t>
                        </m:r>
                      </m:sub>
                    </m:sSub>
                  </m:oMath>
                </a14:m>
                <a:r>
                  <a:rPr lang="en-US" dirty="0" smtClean="0"/>
                  <a:t> for the first n terms of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9−3+1−</m:t>
                      </m:r>
                      <m:f>
                        <m:fPr>
                          <m:ctrlPr>
                            <a:rPr lang="en-US" b="0" i="1" smtClean="0">
                              <a:latin typeface="Cambria Math"/>
                            </a:rPr>
                          </m:ctrlPr>
                        </m:fPr>
                        <m:num>
                          <m:r>
                            <a:rPr lang="en-US" b="0" i="1" smtClean="0">
                              <a:latin typeface="Cambria Math"/>
                            </a:rPr>
                            <m:t>1</m:t>
                          </m:r>
                        </m:num>
                        <m:den>
                          <m:r>
                            <a:rPr lang="en-US" b="0" i="1" smtClean="0">
                              <a:latin typeface="Cambria Math"/>
                            </a:rPr>
                            <m:t>3</m:t>
                          </m:r>
                        </m:den>
                      </m:f>
                      <m:r>
                        <a:rPr lang="en-US" b="0" i="1" smtClean="0">
                          <a:latin typeface="Cambria Math"/>
                        </a:rPr>
                        <m:t>+ . . . </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t="-1617"/>
                </a:stretch>
              </a:blipFill>
            </p:spPr>
            <p:txBody>
              <a:bodyPr/>
              <a:lstStyle/>
              <a:p>
                <a:r>
                  <a:rPr lang="en-US">
                    <a:noFill/>
                  </a:rPr>
                  <a:t> </a:t>
                </a:r>
              </a:p>
            </p:txBody>
          </p:sp>
        </mc:Fallback>
      </mc:AlternateContent>
    </p:spTree>
    <p:extLst>
      <p:ext uri="{BB962C8B-B14F-4D97-AF65-F5344CB8AC3E}">
        <p14:creationId xmlns:p14="http://schemas.microsoft.com/office/powerpoint/2010/main" val="220055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144 #1, 2a – d, 4</a:t>
            </a:r>
            <a:endParaRPr lang="en-US" dirty="0"/>
          </a:p>
        </p:txBody>
      </p:sp>
    </p:spTree>
    <p:extLst>
      <p:ext uri="{BB962C8B-B14F-4D97-AF65-F5344CB8AC3E}">
        <p14:creationId xmlns:p14="http://schemas.microsoft.com/office/powerpoint/2010/main" val="951060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GDC and a Geometric series</a:t>
            </a:r>
            <a:endParaRPr lang="en-US" dirty="0"/>
          </a:p>
        </p:txBody>
      </p:sp>
      <p:sp>
        <p:nvSpPr>
          <p:cNvPr id="3" name="Content Placeholder 2"/>
          <p:cNvSpPr>
            <a:spLocks noGrp="1"/>
          </p:cNvSpPr>
          <p:nvPr>
            <p:ph idx="1"/>
          </p:nvPr>
        </p:nvSpPr>
        <p:spPr/>
        <p:txBody>
          <a:bodyPr>
            <a:normAutofit/>
          </a:bodyPr>
          <a:lstStyle/>
          <a:p>
            <a:r>
              <a:rPr lang="en-US" sz="2400" dirty="0" smtClean="0"/>
              <a:t>A geometric sequence has first term 5 and a common ratio 2.  The sum of the first n terms of the sequence is 635.  Find n.</a:t>
            </a:r>
            <a:endParaRPr lang="en-US" sz="2400" dirty="0"/>
          </a:p>
        </p:txBody>
      </p:sp>
    </p:spTree>
    <p:extLst>
      <p:ext uri="{BB962C8B-B14F-4D97-AF65-F5344CB8AC3E}">
        <p14:creationId xmlns:p14="http://schemas.microsoft.com/office/powerpoint/2010/main" val="1535616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145 #5 and 6</a:t>
            </a:r>
          </a:p>
          <a:p>
            <a:pPr lvl="1"/>
            <a:r>
              <a:rPr lang="en-US" dirty="0" smtClean="0"/>
              <a:t>Change #6c to -319.9</a:t>
            </a:r>
            <a:endParaRPr lang="en-US" dirty="0"/>
          </a:p>
        </p:txBody>
      </p:sp>
    </p:spTree>
    <p:extLst>
      <p:ext uri="{BB962C8B-B14F-4D97-AF65-F5344CB8AC3E}">
        <p14:creationId xmlns:p14="http://schemas.microsoft.com/office/powerpoint/2010/main" val="3028373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knowledge</a:t>
            </a:r>
            <a:endParaRPr lang="en-US" dirty="0"/>
          </a:p>
        </p:txBody>
      </p:sp>
      <p:sp>
        <p:nvSpPr>
          <p:cNvPr id="3" name="Content Placeholder 2"/>
          <p:cNvSpPr>
            <a:spLocks noGrp="1"/>
          </p:cNvSpPr>
          <p:nvPr>
            <p:ph idx="1"/>
          </p:nvPr>
        </p:nvSpPr>
        <p:spPr/>
        <p:txBody>
          <a:bodyPr/>
          <a:lstStyle/>
          <a:p>
            <a:r>
              <a:rPr lang="en-US" dirty="0" smtClean="0"/>
              <a:t>Conjecture:  statements we believe are true but not yet proven.</a:t>
            </a:r>
          </a:p>
          <a:p>
            <a:r>
              <a:rPr lang="en-US" dirty="0" smtClean="0"/>
              <a:t>Go to page 145 </a:t>
            </a:r>
            <a:endParaRPr lang="en-US" dirty="0"/>
          </a:p>
        </p:txBody>
      </p:sp>
    </p:spTree>
    <p:extLst>
      <p:ext uri="{BB962C8B-B14F-4D97-AF65-F5344CB8AC3E}">
        <p14:creationId xmlns:p14="http://schemas.microsoft.com/office/powerpoint/2010/main" val="3272806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Suppose we have n points around a circle such that we connect each point with every other point, no three lines intersect at the same point. We count the number of regions we create.</a:t>
            </a:r>
            <a:endParaRPr lang="en-US" sz="2400" dirty="0"/>
          </a:p>
        </p:txBody>
      </p:sp>
      <p:sp>
        <p:nvSpPr>
          <p:cNvPr id="4" name="Oval 3"/>
          <p:cNvSpPr/>
          <p:nvPr/>
        </p:nvSpPr>
        <p:spPr>
          <a:xfrm>
            <a:off x="685800" y="2971800"/>
            <a:ext cx="2971800" cy="2743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4800600" y="2971800"/>
            <a:ext cx="2971800" cy="2743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71754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381000"/>
            <a:ext cx="2971800" cy="2743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5029200" y="408039"/>
            <a:ext cx="2971800" cy="2743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2590800" y="3429000"/>
            <a:ext cx="2971800" cy="2743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40815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Describe the sequence:  14, 17, 20, 23, . . .</a:t>
            </a:r>
          </a:p>
          <a:p>
            <a:endParaRPr lang="en-US" dirty="0"/>
          </a:p>
          <a:p>
            <a:r>
              <a:rPr lang="en-US" dirty="0" smtClean="0"/>
              <a:t>Write the next two terms:</a:t>
            </a:r>
          </a:p>
          <a:p>
            <a:endParaRPr lang="en-US" dirty="0"/>
          </a:p>
          <a:p>
            <a:endParaRPr lang="en-US" dirty="0" smtClean="0"/>
          </a:p>
          <a:p>
            <a:r>
              <a:rPr lang="en-US" dirty="0" smtClean="0"/>
              <a:t>Try p. 128 #1 all and 2a, b, c</a:t>
            </a:r>
          </a:p>
        </p:txBody>
      </p:sp>
    </p:spTree>
    <p:extLst>
      <p:ext uri="{BB962C8B-B14F-4D97-AF65-F5344CB8AC3E}">
        <p14:creationId xmlns:p14="http://schemas.microsoft.com/office/powerpoint/2010/main" val="35495083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00200" y="914400"/>
            <a:ext cx="5486400" cy="495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42522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5F:  </a:t>
            </a:r>
            <a:r>
              <a:rPr lang="en-US" dirty="0" err="1" smtClean="0"/>
              <a:t>Tlw</a:t>
            </a:r>
            <a:r>
              <a:rPr lang="en-US" dirty="0" smtClean="0"/>
              <a:t> apply compound interest.</a:t>
            </a:r>
            <a:endParaRPr lang="en-US" dirty="0"/>
          </a:p>
        </p:txBody>
      </p:sp>
      <p:sp>
        <p:nvSpPr>
          <p:cNvPr id="3" name="Content Placeholder 2"/>
          <p:cNvSpPr>
            <a:spLocks noGrp="1"/>
          </p:cNvSpPr>
          <p:nvPr>
            <p:ph idx="1"/>
          </p:nvPr>
        </p:nvSpPr>
        <p:spPr/>
        <p:txBody>
          <a:bodyPr/>
          <a:lstStyle/>
          <a:p>
            <a:r>
              <a:rPr lang="en-US" dirty="0" smtClean="0"/>
              <a:t>Earn interest on deposit and interest already earned.</a:t>
            </a:r>
          </a:p>
          <a:p>
            <a:r>
              <a:rPr lang="en-US" dirty="0" smtClean="0"/>
              <a:t>Period– a certain amount of time</a:t>
            </a:r>
            <a:endParaRPr lang="en-US" dirty="0"/>
          </a:p>
        </p:txBody>
      </p:sp>
    </p:spTree>
    <p:extLst>
      <p:ext uri="{BB962C8B-B14F-4D97-AF65-F5344CB8AC3E}">
        <p14:creationId xmlns:p14="http://schemas.microsoft.com/office/powerpoint/2010/main" val="1076010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Let’s say you deposit $1000 in a bank and leave it for 3 years with interest earned 10% per annum (p.a.), then how much do you have?</a:t>
                </a:r>
              </a:p>
              <a:p>
                <a:pPr lvl="1"/>
                <a:r>
                  <a:rPr lang="en-US" sz="2000" dirty="0" smtClean="0"/>
                  <a:t>Start:  1000</a:t>
                </a:r>
              </a:p>
              <a:p>
                <a:pPr lvl="1"/>
                <a:r>
                  <a:rPr lang="en-US" sz="2000" dirty="0" smtClean="0"/>
                  <a:t>1 year:  1000 x 1.1 =  1100</a:t>
                </a:r>
              </a:p>
              <a:p>
                <a:pPr lvl="1"/>
                <a:r>
                  <a:rPr lang="en-US" sz="2000" dirty="0" smtClean="0"/>
                  <a:t>2 years:  1000 x 1.1 x 1.1 =1210</a:t>
                </a:r>
              </a:p>
              <a:p>
                <a:pPr lvl="1"/>
                <a:r>
                  <a:rPr lang="en-US" sz="2000" dirty="0" smtClean="0"/>
                  <a:t>3 years:  1000 x 1.1 x 1.1 x 1.1 = 1331</a:t>
                </a:r>
              </a:p>
              <a:p>
                <a:pPr lvl="1"/>
                <a:r>
                  <a:rPr lang="en-US" sz="2000" dirty="0" smtClean="0"/>
                  <a:t>This is a geometric sequence with </a:t>
                </a:r>
                <a14:m>
                  <m:oMath xmlns:m="http://schemas.openxmlformats.org/officeDocument/2006/math">
                    <m:sSub>
                      <m:sSubPr>
                        <m:ctrlPr>
                          <a:rPr lang="en-US" sz="2000" i="1" smtClean="0">
                            <a:latin typeface="Cambria Math"/>
                          </a:rPr>
                        </m:ctrlPr>
                      </m:sSubPr>
                      <m:e>
                        <m:r>
                          <a:rPr lang="en-US" sz="2000" b="0" i="1" smtClean="0">
                            <a:latin typeface="Cambria Math"/>
                          </a:rPr>
                          <m:t>𝑢</m:t>
                        </m:r>
                      </m:e>
                      <m:sub>
                        <m:r>
                          <a:rPr lang="en-US" sz="2000" b="0" i="1" smtClean="0">
                            <a:latin typeface="Cambria Math"/>
                          </a:rPr>
                          <m:t>1</m:t>
                        </m:r>
                      </m:sub>
                    </m:sSub>
                    <m:r>
                      <a:rPr lang="en-US" sz="2000" b="0" i="1" smtClean="0">
                        <a:latin typeface="Cambria Math"/>
                      </a:rPr>
                      <m:t>=1000</m:t>
                    </m:r>
                  </m:oMath>
                </a14:m>
                <a:r>
                  <a:rPr lang="en-US" sz="2000" dirty="0" smtClean="0"/>
                  <a:t>  and  r = 1.1</a:t>
                </a:r>
              </a:p>
              <a:p>
                <a:pPr lvl="2"/>
                <a:r>
                  <a:rPr lang="en-US" dirty="0" smtClean="0"/>
                  <a:t>Money in account = </a:t>
                </a:r>
                <a14:m>
                  <m:oMath xmlns:m="http://schemas.openxmlformats.org/officeDocument/2006/math">
                    <m:r>
                      <a:rPr lang="en-US" b="0" i="1" smtClean="0">
                        <a:latin typeface="Cambria Math"/>
                      </a:rPr>
                      <m:t>1000 </m:t>
                    </m:r>
                    <m:r>
                      <a:rPr lang="en-US" b="0" i="1" smtClean="0">
                        <a:latin typeface="Cambria Math"/>
                      </a:rPr>
                      <m:t>𝑥</m:t>
                    </m:r>
                    <m:r>
                      <a:rPr lang="en-US" b="0" i="1" smtClean="0">
                        <a:latin typeface="Cambria Math"/>
                      </a:rPr>
                      <m:t> </m:t>
                    </m:r>
                    <m:sSup>
                      <m:sSupPr>
                        <m:ctrlPr>
                          <a:rPr lang="en-US" b="0" i="1" smtClean="0">
                            <a:latin typeface="Cambria Math"/>
                          </a:rPr>
                        </m:ctrlPr>
                      </m:sSupPr>
                      <m:e>
                        <m:r>
                          <a:rPr lang="en-US" b="0" i="1" smtClean="0">
                            <a:latin typeface="Cambria Math"/>
                          </a:rPr>
                          <m:t>1.1</m:t>
                        </m:r>
                      </m:e>
                      <m:sup>
                        <m:r>
                          <a:rPr lang="en-US" b="0" i="1" smtClean="0">
                            <a:latin typeface="Cambria Math"/>
                          </a:rPr>
                          <m:t>𝑛</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11" t="-943"/>
                </a:stretch>
              </a:blipFill>
            </p:spPr>
            <p:txBody>
              <a:bodyPr/>
              <a:lstStyle/>
              <a:p>
                <a:r>
                  <a:rPr lang="en-US">
                    <a:noFill/>
                  </a:rPr>
                  <a:t> </a:t>
                </a:r>
              </a:p>
            </p:txBody>
          </p:sp>
        </mc:Fallback>
      </mc:AlternateContent>
    </p:spTree>
    <p:extLst>
      <p:ext uri="{BB962C8B-B14F-4D97-AF65-F5344CB8AC3E}">
        <p14:creationId xmlns:p14="http://schemas.microsoft.com/office/powerpoint/2010/main" val="24363040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interest 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a:rPr>
                      <m:t>𝐹𝑉</m:t>
                    </m:r>
                    <m:r>
                      <a:rPr lang="en-US" b="0" i="1" smtClean="0">
                        <a:latin typeface="Cambria Math"/>
                      </a:rPr>
                      <m:t>=</m:t>
                    </m:r>
                    <m:r>
                      <a:rPr lang="en-US" b="0" i="1" smtClean="0">
                        <a:latin typeface="Cambria Math"/>
                      </a:rPr>
                      <m:t>𝑃𝑉</m:t>
                    </m:r>
                    <m:r>
                      <a:rPr lang="en-US" b="0" i="1" smtClean="0">
                        <a:latin typeface="Cambria Math"/>
                      </a:rPr>
                      <m:t> </m:t>
                    </m:r>
                    <m:r>
                      <a:rPr lang="en-US" b="0" i="1" smtClean="0">
                        <a:latin typeface="Cambria Math"/>
                      </a:rPr>
                      <m:t>𝑥</m:t>
                    </m:r>
                    <m:sSup>
                      <m:sSupPr>
                        <m:ctrlPr>
                          <a:rPr lang="en-US" b="0" i="1" smtClean="0">
                            <a:latin typeface="Cambria Math"/>
                          </a:rPr>
                        </m:ctrlPr>
                      </m:sSupPr>
                      <m:e>
                        <m:d>
                          <m:dPr>
                            <m:ctrlPr>
                              <a:rPr lang="en-US" i="1">
                                <a:latin typeface="Cambria Math"/>
                              </a:rPr>
                            </m:ctrlPr>
                          </m:dPr>
                          <m:e>
                            <m:r>
                              <a:rPr lang="en-US" i="1">
                                <a:latin typeface="Cambria Math"/>
                              </a:rPr>
                              <m:t>1+</m:t>
                            </m:r>
                            <m:f>
                              <m:fPr>
                                <m:ctrlPr>
                                  <a:rPr lang="en-US" i="1">
                                    <a:latin typeface="Cambria Math"/>
                                  </a:rPr>
                                </m:ctrlPr>
                              </m:fPr>
                              <m:num>
                                <m:r>
                                  <a:rPr lang="en-US" i="1">
                                    <a:latin typeface="Cambria Math"/>
                                  </a:rPr>
                                  <m:t>𝑟</m:t>
                                </m:r>
                              </m:num>
                              <m:den>
                                <m:r>
                                  <a:rPr lang="en-US" i="1">
                                    <a:latin typeface="Cambria Math"/>
                                  </a:rPr>
                                  <m:t>100</m:t>
                                </m:r>
                              </m:den>
                            </m:f>
                          </m:e>
                        </m:d>
                      </m:e>
                      <m:sup>
                        <m:r>
                          <a:rPr lang="en-US" b="0" i="1" smtClean="0">
                            <a:latin typeface="Cambria Math"/>
                          </a:rPr>
                          <m:t>𝑛</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2363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it’s about time.</a:t>
            </a:r>
            <a:endParaRPr lang="en-US" dirty="0"/>
          </a:p>
        </p:txBody>
      </p:sp>
      <p:sp>
        <p:nvSpPr>
          <p:cNvPr id="3" name="Content Placeholder 2"/>
          <p:cNvSpPr>
            <a:spLocks noGrp="1"/>
          </p:cNvSpPr>
          <p:nvPr>
            <p:ph idx="1"/>
          </p:nvPr>
        </p:nvSpPr>
        <p:spPr/>
        <p:txBody>
          <a:bodyPr>
            <a:normAutofit/>
          </a:bodyPr>
          <a:lstStyle/>
          <a:p>
            <a:r>
              <a:rPr lang="en-US" sz="2000" dirty="0" smtClean="0"/>
              <a:t>$5000 is invested for 4 years at 7% p.a. compound interest, compounded annually.  What will it amount to at the end of this period?  Give your answer to the nearest cent.</a:t>
            </a:r>
            <a:endParaRPr lang="en-US" sz="2000" dirty="0"/>
          </a:p>
        </p:txBody>
      </p:sp>
    </p:spTree>
    <p:extLst>
      <p:ext uri="{BB962C8B-B14F-4D97-AF65-F5344CB8AC3E}">
        <p14:creationId xmlns:p14="http://schemas.microsoft.com/office/powerpoint/2010/main" val="1376405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compounding periods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Interest is not always earned yearly.</a:t>
                </a:r>
              </a:p>
              <a:p>
                <a14:m>
                  <m:oMath xmlns:m="http://schemas.openxmlformats.org/officeDocument/2006/math">
                    <m:r>
                      <a:rPr lang="en-US" b="0" i="1" smtClean="0">
                        <a:latin typeface="Cambria Math"/>
                      </a:rPr>
                      <m:t>𝐹𝑉</m:t>
                    </m:r>
                    <m:r>
                      <a:rPr lang="en-US" b="0" i="1" smtClean="0">
                        <a:latin typeface="Cambria Math"/>
                      </a:rPr>
                      <m:t>=</m:t>
                    </m:r>
                    <m:r>
                      <a:rPr lang="en-US" b="0" i="1" smtClean="0">
                        <a:latin typeface="Cambria Math"/>
                      </a:rPr>
                      <m:t>𝑃𝑉</m:t>
                    </m:r>
                    <m:r>
                      <a:rPr lang="en-US" b="0" i="1" smtClean="0">
                        <a:latin typeface="Cambria Math"/>
                      </a:rPr>
                      <m:t> </m:t>
                    </m:r>
                    <m:r>
                      <a:rPr lang="en-US" b="0" i="1" smtClean="0">
                        <a:latin typeface="Cambria Math"/>
                      </a:rPr>
                      <m:t>𝑥</m:t>
                    </m:r>
                    <m:r>
                      <a:rPr lang="en-US" b="0" i="1" smtClean="0">
                        <a:latin typeface="Cambria Math"/>
                      </a:rPr>
                      <m:t> </m:t>
                    </m:r>
                    <m:sSup>
                      <m:sSupPr>
                        <m:ctrlPr>
                          <a:rPr lang="en-US" b="0" i="1" smtClean="0">
                            <a:latin typeface="Cambria Math"/>
                          </a:rPr>
                        </m:ctrlPr>
                      </m:sSupPr>
                      <m:e>
                        <m:d>
                          <m:dPr>
                            <m:ctrlPr>
                              <a:rPr lang="en-US" b="0" i="1" smtClean="0">
                                <a:latin typeface="Cambria Math"/>
                              </a:rPr>
                            </m:ctrlPr>
                          </m:dPr>
                          <m:e>
                            <m:r>
                              <a:rPr lang="en-US" b="0" i="1" smtClean="0">
                                <a:latin typeface="Cambria Math"/>
                              </a:rPr>
                              <m:t>1+</m:t>
                            </m:r>
                            <m:f>
                              <m:fPr>
                                <m:ctrlPr>
                                  <a:rPr lang="en-US" b="0" i="1" smtClean="0">
                                    <a:latin typeface="Cambria Math"/>
                                  </a:rPr>
                                </m:ctrlPr>
                              </m:fPr>
                              <m:num>
                                <m:r>
                                  <a:rPr lang="en-US" b="0" i="1" smtClean="0">
                                    <a:latin typeface="Cambria Math"/>
                                  </a:rPr>
                                  <m:t>𝑟</m:t>
                                </m:r>
                              </m:num>
                              <m:den>
                                <m:r>
                                  <a:rPr lang="en-US" b="0" i="1" smtClean="0">
                                    <a:latin typeface="Cambria Math"/>
                                  </a:rPr>
                                  <m:t>100</m:t>
                                </m:r>
                                <m:r>
                                  <a:rPr lang="en-US" b="0" i="1" smtClean="0">
                                    <a:latin typeface="Cambria Math"/>
                                  </a:rPr>
                                  <m:t>𝑘</m:t>
                                </m:r>
                              </m:den>
                            </m:f>
                          </m:e>
                        </m:d>
                      </m:e>
                      <m:sup>
                        <m:r>
                          <a:rPr lang="en-US" b="0" i="1" smtClean="0">
                            <a:latin typeface="Cambria Math"/>
                          </a:rPr>
                          <m:t>𝑘𝑛</m:t>
                        </m:r>
                      </m:sup>
                    </m:sSup>
                  </m:oMath>
                </a14:m>
                <a:endParaRPr lang="en-US" dirty="0" smtClean="0"/>
              </a:p>
              <a:p>
                <a:pPr lvl="1"/>
                <a:r>
                  <a:rPr lang="en-US" dirty="0" smtClean="0"/>
                  <a:t>k = # times compounded per year</a:t>
                </a:r>
              </a:p>
              <a:p>
                <a:r>
                  <a:rPr lang="en-US" sz="2800" dirty="0" smtClean="0"/>
                  <a:t>Half-yearly = 2</a:t>
                </a:r>
              </a:p>
              <a:p>
                <a:r>
                  <a:rPr lang="en-US" sz="2800" dirty="0" smtClean="0"/>
                  <a:t>Quarterly = 4</a:t>
                </a:r>
              </a:p>
              <a:p>
                <a:r>
                  <a:rPr lang="en-US" sz="2800" dirty="0" smtClean="0"/>
                  <a:t>Monthly = 12</a:t>
                </a:r>
              </a:p>
              <a:p>
                <a:r>
                  <a:rPr lang="en-US" sz="2800" dirty="0" smtClean="0"/>
                  <a:t>Weekly = 52</a:t>
                </a:r>
              </a:p>
              <a:p>
                <a:r>
                  <a:rPr lang="en-US" sz="2800" dirty="0" smtClean="0"/>
                  <a:t>Daily = 365</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t="-2695"/>
                </a:stretch>
              </a:blipFill>
            </p:spPr>
            <p:txBody>
              <a:bodyPr/>
              <a:lstStyle/>
              <a:p>
                <a:r>
                  <a:rPr lang="en-US">
                    <a:noFill/>
                  </a:rPr>
                  <a:t> </a:t>
                </a:r>
              </a:p>
            </p:txBody>
          </p:sp>
        </mc:Fallback>
      </mc:AlternateContent>
    </p:spTree>
    <p:extLst>
      <p:ext uri="{BB962C8B-B14F-4D97-AF65-F5344CB8AC3E}">
        <p14:creationId xmlns:p14="http://schemas.microsoft.com/office/powerpoint/2010/main" val="31434588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400" dirty="0" smtClean="0"/>
              <a:t>Calculate the final balance of a $10 000 investment at 6% p.a. where interest is compounded quarterly over 2 years.</a:t>
            </a:r>
          </a:p>
          <a:p>
            <a:endParaRPr lang="en-US" sz="2400" dirty="0"/>
          </a:p>
        </p:txBody>
      </p:sp>
    </p:spTree>
    <p:extLst>
      <p:ext uri="{BB962C8B-B14F-4D97-AF65-F5344CB8AC3E}">
        <p14:creationId xmlns:p14="http://schemas.microsoft.com/office/powerpoint/2010/main" val="3770174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earned</a:t>
            </a:r>
            <a:endParaRPr lang="en-US" dirty="0"/>
          </a:p>
        </p:txBody>
      </p:sp>
      <p:sp>
        <p:nvSpPr>
          <p:cNvPr id="3" name="Content Placeholder 2"/>
          <p:cNvSpPr>
            <a:spLocks noGrp="1"/>
          </p:cNvSpPr>
          <p:nvPr>
            <p:ph idx="1"/>
          </p:nvPr>
        </p:nvSpPr>
        <p:spPr/>
        <p:txBody>
          <a:bodyPr/>
          <a:lstStyle/>
          <a:p>
            <a:r>
              <a:rPr lang="en-US" dirty="0" smtClean="0"/>
              <a:t>Interest = FV – PV</a:t>
            </a:r>
          </a:p>
          <a:p>
            <a:pPr lvl="1"/>
            <a:r>
              <a:rPr lang="en-US" dirty="0" smtClean="0"/>
              <a:t>Just finds how much interest has been earned.</a:t>
            </a:r>
            <a:endParaRPr lang="en-US" dirty="0"/>
          </a:p>
        </p:txBody>
      </p:sp>
    </p:spTree>
    <p:extLst>
      <p:ext uri="{BB962C8B-B14F-4D97-AF65-F5344CB8AC3E}">
        <p14:creationId xmlns:p14="http://schemas.microsoft.com/office/powerpoint/2010/main" val="14572204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How much interest is earned if €8800 is placed in an account that pays 4 ½% p.a. compounded monthly for 3 ½ years? </a:t>
            </a:r>
            <a:endParaRPr lang="en-US" dirty="0"/>
          </a:p>
        </p:txBody>
      </p:sp>
    </p:spTree>
    <p:extLst>
      <p:ext uri="{BB962C8B-B14F-4D97-AF65-F5344CB8AC3E}">
        <p14:creationId xmlns:p14="http://schemas.microsoft.com/office/powerpoint/2010/main" val="3770735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148 #1-6</a:t>
            </a:r>
            <a:endParaRPr lang="en-US" dirty="0"/>
          </a:p>
        </p:txBody>
      </p:sp>
    </p:spTree>
    <p:extLst>
      <p:ext uri="{BB962C8B-B14F-4D97-AF65-F5344CB8AC3E}">
        <p14:creationId xmlns:p14="http://schemas.microsoft.com/office/powerpoint/2010/main" val="949174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 5B:  TLW find the general term of a number sequence.  </a:t>
            </a:r>
            <a:endParaRPr lang="en-US" sz="2400" dirty="0"/>
          </a:p>
        </p:txBody>
      </p:sp>
      <p:sp>
        <p:nvSpPr>
          <p:cNvPr id="3" name="Content Placeholder 2"/>
          <p:cNvSpPr>
            <a:spLocks noGrp="1"/>
          </p:cNvSpPr>
          <p:nvPr>
            <p:ph idx="1"/>
          </p:nvPr>
        </p:nvSpPr>
        <p:spPr/>
        <p:txBody>
          <a:bodyPr>
            <a:normAutofit lnSpcReduction="10000"/>
          </a:bodyPr>
          <a:lstStyle/>
          <a:p>
            <a:r>
              <a:rPr lang="en-US" dirty="0" smtClean="0"/>
              <a:t>General Term (nth term):  the formula that creates the pattern.</a:t>
            </a:r>
          </a:p>
          <a:p>
            <a:r>
              <a:rPr lang="en-US" dirty="0" smtClean="0"/>
              <a:t>List the terms:</a:t>
            </a:r>
          </a:p>
          <a:p>
            <a:endParaRPr lang="en-US" dirty="0"/>
          </a:p>
          <a:p>
            <a:endParaRPr lang="en-US" dirty="0" smtClean="0"/>
          </a:p>
          <a:p>
            <a:endParaRPr lang="en-US" dirty="0" smtClean="0"/>
          </a:p>
          <a:p>
            <a:endParaRPr lang="en-US" dirty="0"/>
          </a:p>
          <a:p>
            <a:r>
              <a:rPr lang="en-US" dirty="0" smtClean="0"/>
              <a:t>Use words to describe the sequence.</a:t>
            </a:r>
            <a:endParaRPr lang="en-US" dirty="0"/>
          </a:p>
        </p:txBody>
      </p:sp>
      <p:grpSp>
        <p:nvGrpSpPr>
          <p:cNvPr id="8" name="Group 7"/>
          <p:cNvGrpSpPr/>
          <p:nvPr/>
        </p:nvGrpSpPr>
        <p:grpSpPr>
          <a:xfrm>
            <a:off x="4876800" y="2438400"/>
            <a:ext cx="3810000" cy="2438400"/>
            <a:chOff x="5105400" y="1828800"/>
            <a:chExt cx="3810000" cy="2438400"/>
          </a:xfrm>
        </p:grpSpPr>
        <p:sp>
          <p:nvSpPr>
            <p:cNvPr id="4" name="Rectangle 3"/>
            <p:cNvSpPr/>
            <p:nvPr/>
          </p:nvSpPr>
          <p:spPr>
            <a:xfrm>
              <a:off x="5105400" y="3657600"/>
              <a:ext cx="3810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5334000" y="3048000"/>
              <a:ext cx="33528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5562600" y="2438400"/>
              <a:ext cx="2895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5753100" y="1828800"/>
              <a:ext cx="2514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10" name="Straight Connector 9"/>
          <p:cNvCxnSpPr/>
          <p:nvPr/>
        </p:nvCxnSpPr>
        <p:spPr>
          <a:xfrm>
            <a:off x="6248400" y="24384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7086600" y="24384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6019800" y="30480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a:stCxn id="7" idx="2"/>
            <a:endCxn id="6" idx="2"/>
          </p:cNvCxnSpPr>
          <p:nvPr/>
        </p:nvCxnSpPr>
        <p:spPr>
          <a:xfrm>
            <a:off x="6781800" y="30480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7543800" y="30480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5791200" y="3657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6553200" y="3657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7239000" y="3657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7848600" y="3657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5524500" y="4267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48400" y="4267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34200" y="4267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43800" y="4267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53400" y="4267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24500" y="4208206"/>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6248400" y="4208206"/>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6934200" y="4208206"/>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7543800" y="4208206"/>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8153400" y="4208206"/>
            <a:ext cx="0" cy="6096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056043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GDC and Compound interest problems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r>
                      <a:rPr lang="en-US" b="0" i="1" smtClean="0">
                        <a:latin typeface="Cambria Math"/>
                      </a:rPr>
                      <m:t>𝐴𝑃𝑃𝑆</m:t>
                    </m:r>
                    <m:r>
                      <a:rPr lang="en-US" b="0" i="1" smtClean="0">
                        <a:latin typeface="Cambria Math"/>
                        <a:ea typeface="Cambria Math"/>
                      </a:rPr>
                      <m:t>→</m:t>
                    </m:r>
                    <m:r>
                      <a:rPr lang="en-US" b="0" i="1" smtClean="0">
                        <a:latin typeface="Cambria Math"/>
                        <a:ea typeface="Cambria Math"/>
                      </a:rPr>
                      <m:t>𝐹𝑖𝑛𝑎𝑛𝑐𝑒</m:t>
                    </m:r>
                    <m:r>
                      <a:rPr lang="en-US" b="0" i="1" smtClean="0">
                        <a:latin typeface="Cambria Math"/>
                        <a:ea typeface="Cambria Math"/>
                      </a:rPr>
                      <m:t> →</m:t>
                    </m:r>
                    <m:r>
                      <a:rPr lang="en-US" b="0" i="1" smtClean="0">
                        <a:latin typeface="Cambria Math"/>
                        <a:ea typeface="Cambria Math"/>
                      </a:rPr>
                      <m:t>𝑇𝑉𝑀</m:t>
                    </m:r>
                    <m:r>
                      <a:rPr lang="en-US" b="0" i="1" smtClean="0">
                        <a:latin typeface="Cambria Math"/>
                        <a:ea typeface="Cambria Math"/>
                      </a:rPr>
                      <m:t> </m:t>
                    </m:r>
                    <m:r>
                      <a:rPr lang="en-US" b="0" i="1" smtClean="0">
                        <a:latin typeface="Cambria Math"/>
                        <a:ea typeface="Cambria Math"/>
                      </a:rPr>
                      <m:t>𝑆𝑜𝑙𝑣𝑒𝑟</m:t>
                    </m:r>
                  </m:oMath>
                </a14:m>
                <a:endParaRPr lang="en-US" dirty="0" smtClean="0"/>
              </a:p>
              <a:p>
                <a:pPr>
                  <a:buFont typeface="Wingdings" pitchFamily="2" charset="2"/>
                  <a:buChar char="§"/>
                </a:pPr>
                <a:r>
                  <a:rPr lang="en-US" dirty="0" smtClean="0"/>
                  <a:t>N = # of time periods</a:t>
                </a:r>
              </a:p>
              <a:p>
                <a:pPr>
                  <a:buFont typeface="Wingdings" pitchFamily="2" charset="2"/>
                  <a:buChar char="§"/>
                </a:pPr>
                <a:r>
                  <a:rPr lang="en-US" dirty="0" smtClean="0"/>
                  <a:t>I% = interest</a:t>
                </a:r>
              </a:p>
              <a:p>
                <a:pPr>
                  <a:buFont typeface="Wingdings" pitchFamily="2" charset="2"/>
                  <a:buChar char="§"/>
                </a:pPr>
                <a:r>
                  <a:rPr lang="en-US" dirty="0" smtClean="0"/>
                  <a:t>PV = present value  </a:t>
                </a:r>
                <a:r>
                  <a:rPr lang="en-US" sz="2600" dirty="0" smtClean="0"/>
                  <a:t>(in terms of money going out or in)</a:t>
                </a:r>
              </a:p>
              <a:p>
                <a:pPr>
                  <a:buFont typeface="Wingdings" pitchFamily="2" charset="2"/>
                  <a:buChar char="§"/>
                </a:pPr>
                <a:r>
                  <a:rPr lang="en-US" dirty="0" smtClean="0"/>
                  <a:t>FV = future value</a:t>
                </a:r>
              </a:p>
              <a:p>
                <a:pPr>
                  <a:buFont typeface="Wingdings" pitchFamily="2" charset="2"/>
                  <a:buChar char="§"/>
                </a:pPr>
                <a:r>
                  <a:rPr lang="en-US" dirty="0" smtClean="0"/>
                  <a:t>P/Y = # payments per year</a:t>
                </a:r>
              </a:p>
              <a:p>
                <a:pPr>
                  <a:buFont typeface="Wingdings" pitchFamily="2" charset="2"/>
                  <a:buChar char="§"/>
                </a:pPr>
                <a:r>
                  <a:rPr lang="en-US" dirty="0" smtClean="0"/>
                  <a:t>C/Y = # </a:t>
                </a:r>
                <a:r>
                  <a:rPr lang="en-US" dirty="0" err="1" smtClean="0"/>
                  <a:t>compoundings</a:t>
                </a:r>
                <a:r>
                  <a:rPr lang="en-US" dirty="0" smtClean="0"/>
                  <a:t> per year</a:t>
                </a:r>
              </a:p>
              <a:p>
                <a:pPr>
                  <a:buFont typeface="Wingdings" pitchFamily="2" charset="2"/>
                  <a:buChar char="§"/>
                </a:pPr>
                <a:r>
                  <a:rPr lang="en-US" dirty="0" smtClean="0"/>
                  <a:t>PMT = END BEGIN  is when the payment is made.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32" b="-1348"/>
                </a:stretch>
              </a:blipFill>
            </p:spPr>
            <p:txBody>
              <a:bodyPr/>
              <a:lstStyle/>
              <a:p>
                <a:r>
                  <a:rPr lang="en-US">
                    <a:noFill/>
                  </a:rPr>
                  <a:t> </a:t>
                </a:r>
              </a:p>
            </p:txBody>
          </p:sp>
        </mc:Fallback>
      </mc:AlternateContent>
    </p:spTree>
    <p:extLst>
      <p:ext uri="{BB962C8B-B14F-4D97-AF65-F5344CB8AC3E}">
        <p14:creationId xmlns:p14="http://schemas.microsoft.com/office/powerpoint/2010/main" val="7689524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Try It out.</a:t>
            </a:r>
            <a:endParaRPr lang="en-US" dirty="0"/>
          </a:p>
        </p:txBody>
      </p:sp>
      <p:sp>
        <p:nvSpPr>
          <p:cNvPr id="3" name="Content Placeholder 2"/>
          <p:cNvSpPr>
            <a:spLocks noGrp="1"/>
          </p:cNvSpPr>
          <p:nvPr>
            <p:ph idx="1"/>
          </p:nvPr>
        </p:nvSpPr>
        <p:spPr/>
        <p:txBody>
          <a:bodyPr>
            <a:normAutofit/>
          </a:bodyPr>
          <a:lstStyle/>
          <a:p>
            <a:r>
              <a:rPr lang="en-US" sz="2800" dirty="0" smtClean="0"/>
              <a:t>Holly invests £15 000 in an account that pays 4.25% p.a. compounded monthly for 5 years.  How much is her investment worth at the end of 5 years?</a:t>
            </a:r>
            <a:endParaRPr lang="en-US" sz="2800" dirty="0"/>
          </a:p>
        </p:txBody>
      </p:sp>
    </p:spTree>
    <p:extLst>
      <p:ext uri="{BB962C8B-B14F-4D97-AF65-F5344CB8AC3E}">
        <p14:creationId xmlns:p14="http://schemas.microsoft.com/office/powerpoint/2010/main" val="8263150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know…</a:t>
            </a:r>
            <a:endParaRPr lang="en-US" dirty="0"/>
          </a:p>
        </p:txBody>
      </p:sp>
      <p:sp>
        <p:nvSpPr>
          <p:cNvPr id="3" name="Content Placeholder 2"/>
          <p:cNvSpPr>
            <a:spLocks noGrp="1"/>
          </p:cNvSpPr>
          <p:nvPr>
            <p:ph idx="1"/>
          </p:nvPr>
        </p:nvSpPr>
        <p:spPr/>
        <p:txBody>
          <a:bodyPr/>
          <a:lstStyle/>
          <a:p>
            <a:r>
              <a:rPr lang="en-US" dirty="0" smtClean="0"/>
              <a:t>On an IB exam if you write the following for work on the previous problem then you will be awarded marks for method.</a:t>
            </a:r>
          </a:p>
          <a:p>
            <a:pPr lvl="1">
              <a:buFont typeface="Wingdings" pitchFamily="2" charset="2"/>
              <a:buChar char="q"/>
            </a:pPr>
            <a:r>
              <a:rPr lang="en-US" dirty="0" smtClean="0"/>
              <a:t>N = 60</a:t>
            </a:r>
          </a:p>
          <a:p>
            <a:pPr lvl="1">
              <a:buFont typeface="Wingdings" pitchFamily="2" charset="2"/>
              <a:buChar char="q"/>
            </a:pPr>
            <a:r>
              <a:rPr lang="en-US" dirty="0" smtClean="0"/>
              <a:t>I = 4.25</a:t>
            </a:r>
          </a:p>
          <a:p>
            <a:pPr lvl="1">
              <a:buFont typeface="Wingdings" pitchFamily="2" charset="2"/>
              <a:buChar char="q"/>
            </a:pPr>
            <a:r>
              <a:rPr lang="en-US" dirty="0" smtClean="0"/>
              <a:t>PV = -15 000</a:t>
            </a:r>
          </a:p>
          <a:p>
            <a:pPr lvl="1">
              <a:buFont typeface="Wingdings" pitchFamily="2" charset="2"/>
              <a:buChar char="q"/>
            </a:pPr>
            <a:r>
              <a:rPr lang="en-US" dirty="0" smtClean="0"/>
              <a:t>C/Y = 12</a:t>
            </a:r>
          </a:p>
          <a:p>
            <a:pPr lvl="1">
              <a:buFont typeface="Wingdings" pitchFamily="2" charset="2"/>
              <a:buChar char="q"/>
            </a:pPr>
            <a:r>
              <a:rPr lang="en-US" dirty="0" smtClean="0"/>
              <a:t>FV = 18, 544.53</a:t>
            </a:r>
            <a:endParaRPr lang="en-US" dirty="0"/>
          </a:p>
        </p:txBody>
      </p:sp>
    </p:spTree>
    <p:extLst>
      <p:ext uri="{BB962C8B-B14F-4D97-AF65-F5344CB8AC3E}">
        <p14:creationId xmlns:p14="http://schemas.microsoft.com/office/powerpoint/2010/main" val="33011202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with the GDC</a:t>
            </a:r>
            <a:endParaRPr lang="en-US" dirty="0"/>
          </a:p>
        </p:txBody>
      </p:sp>
      <p:sp>
        <p:nvSpPr>
          <p:cNvPr id="3" name="Content Placeholder 2"/>
          <p:cNvSpPr>
            <a:spLocks noGrp="1"/>
          </p:cNvSpPr>
          <p:nvPr>
            <p:ph idx="1"/>
          </p:nvPr>
        </p:nvSpPr>
        <p:spPr/>
        <p:txBody>
          <a:bodyPr>
            <a:normAutofit/>
          </a:bodyPr>
          <a:lstStyle/>
          <a:p>
            <a:r>
              <a:rPr lang="en-US" sz="2400" dirty="0" smtClean="0"/>
              <a:t>How much does Helena need to deposit into an account to collect $50 000 at the end of 3 years if the account is paying 5.2% p.a. compounded quarterly?</a:t>
            </a:r>
            <a:endParaRPr lang="en-US" sz="2400" dirty="0"/>
          </a:p>
        </p:txBody>
      </p:sp>
    </p:spTree>
    <p:extLst>
      <p:ext uri="{BB962C8B-B14F-4D97-AF65-F5344CB8AC3E}">
        <p14:creationId xmlns:p14="http://schemas.microsoft.com/office/powerpoint/2010/main" val="30114027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151 #1-7</a:t>
            </a:r>
            <a:endParaRPr lang="en-US" dirty="0"/>
          </a:p>
        </p:txBody>
      </p:sp>
    </p:spTree>
    <p:extLst>
      <p:ext uri="{BB962C8B-B14F-4D97-AF65-F5344CB8AC3E}">
        <p14:creationId xmlns:p14="http://schemas.microsoft.com/office/powerpoint/2010/main" val="26670251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Another example, but this one is different</a:t>
            </a:r>
            <a:endParaRPr lang="en-US" sz="2800" dirty="0"/>
          </a:p>
        </p:txBody>
      </p:sp>
      <p:sp>
        <p:nvSpPr>
          <p:cNvPr id="3" name="Content Placeholder 2"/>
          <p:cNvSpPr>
            <a:spLocks noGrp="1"/>
          </p:cNvSpPr>
          <p:nvPr>
            <p:ph idx="1"/>
          </p:nvPr>
        </p:nvSpPr>
        <p:spPr/>
        <p:txBody>
          <a:bodyPr>
            <a:normAutofit/>
          </a:bodyPr>
          <a:lstStyle/>
          <a:p>
            <a:r>
              <a:rPr lang="en-US" sz="2800" dirty="0" smtClean="0"/>
              <a:t>HOW LONG must Magnus invest £4000 at 6.45% p.a. compounded half-yearly for it to amount to £10 000?</a:t>
            </a:r>
            <a:endParaRPr lang="en-US" sz="2800" dirty="0"/>
          </a:p>
        </p:txBody>
      </p:sp>
    </p:spTree>
    <p:extLst>
      <p:ext uri="{BB962C8B-B14F-4D97-AF65-F5344CB8AC3E}">
        <p14:creationId xmlns:p14="http://schemas.microsoft.com/office/powerpoint/2010/main" val="1767488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example</a:t>
            </a:r>
            <a:endParaRPr lang="en-US" dirty="0"/>
          </a:p>
        </p:txBody>
      </p:sp>
      <p:sp>
        <p:nvSpPr>
          <p:cNvPr id="3" name="Content Placeholder 2"/>
          <p:cNvSpPr>
            <a:spLocks noGrp="1"/>
          </p:cNvSpPr>
          <p:nvPr>
            <p:ph idx="1"/>
          </p:nvPr>
        </p:nvSpPr>
        <p:spPr/>
        <p:txBody>
          <a:bodyPr>
            <a:normAutofit/>
          </a:bodyPr>
          <a:lstStyle/>
          <a:p>
            <a:r>
              <a:rPr lang="en-US" sz="2800" dirty="0" err="1" smtClean="0"/>
              <a:t>Iman</a:t>
            </a:r>
            <a:r>
              <a:rPr lang="en-US" sz="2800" dirty="0" smtClean="0"/>
              <a:t> deposits $5000 in an account that compounds interest monthly.  2.5 years later the account totals $6000.  What is the annual rate of interest?</a:t>
            </a:r>
            <a:endParaRPr lang="en-US" sz="2800" dirty="0"/>
          </a:p>
        </p:txBody>
      </p:sp>
    </p:spTree>
    <p:extLst>
      <p:ext uri="{BB962C8B-B14F-4D97-AF65-F5344CB8AC3E}">
        <p14:creationId xmlns:p14="http://schemas.microsoft.com/office/powerpoint/2010/main" val="18818050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152 #11-13</a:t>
            </a:r>
            <a:endParaRPr lang="en-US" dirty="0"/>
          </a:p>
        </p:txBody>
      </p:sp>
    </p:spTree>
    <p:extLst>
      <p:ext uri="{BB962C8B-B14F-4D97-AF65-F5344CB8AC3E}">
        <p14:creationId xmlns:p14="http://schemas.microsoft.com/office/powerpoint/2010/main" val="14879162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a:t>
            </a:r>
            <a:r>
              <a:rPr lang="en-US" dirty="0" err="1" smtClean="0"/>
              <a:t>Tlw</a:t>
            </a:r>
            <a:r>
              <a:rPr lang="en-US" dirty="0" smtClean="0"/>
              <a:t> apply depreciation.</a:t>
            </a:r>
            <a:endParaRPr lang="en-US" dirty="0"/>
          </a:p>
        </p:txBody>
      </p:sp>
      <p:sp>
        <p:nvSpPr>
          <p:cNvPr id="3" name="Content Placeholder 2"/>
          <p:cNvSpPr>
            <a:spLocks noGrp="1"/>
          </p:cNvSpPr>
          <p:nvPr>
            <p:ph idx="1"/>
          </p:nvPr>
        </p:nvSpPr>
        <p:spPr/>
        <p:txBody>
          <a:bodyPr/>
          <a:lstStyle/>
          <a:p>
            <a:r>
              <a:rPr lang="en-US" dirty="0" smtClean="0"/>
              <a:t>Depreciation is a loss in value of an item over time.</a:t>
            </a:r>
          </a:p>
          <a:p>
            <a:pPr lvl="1"/>
            <a:r>
              <a:rPr lang="en-US" dirty="0" smtClean="0"/>
              <a:t>What are things that you know that depreciate?</a:t>
            </a:r>
            <a:endParaRPr lang="en-US" dirty="0"/>
          </a:p>
        </p:txBody>
      </p:sp>
    </p:spTree>
    <p:extLst>
      <p:ext uri="{BB962C8B-B14F-4D97-AF65-F5344CB8AC3E}">
        <p14:creationId xmlns:p14="http://schemas.microsoft.com/office/powerpoint/2010/main" val="30156010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that 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Suppose a truck is bought at $36 000 and depreciates 25% per year.</a:t>
                </a:r>
              </a:p>
              <a:p>
                <a:pPr lvl="1"/>
                <a:r>
                  <a:rPr lang="en-US" dirty="0" smtClean="0"/>
                  <a:t>The truck is only worth 75% of the original value.</a:t>
                </a:r>
              </a:p>
              <a:p>
                <a:pPr lvl="1"/>
                <a:r>
                  <a:rPr lang="en-US" dirty="0" smtClean="0"/>
                  <a:t>Year 1: 36 000 x .75 =  27 000</a:t>
                </a:r>
              </a:p>
              <a:p>
                <a:pPr lvl="1"/>
                <a:r>
                  <a:rPr lang="en-US" dirty="0" smtClean="0"/>
                  <a:t>Year 2:  36 000 x .75 x .75 = 20250</a:t>
                </a:r>
              </a:p>
              <a:p>
                <a:pPr lvl="1"/>
                <a:r>
                  <a:rPr lang="en-US" dirty="0" smtClean="0"/>
                  <a:t>Year 3:  36 000 x .75 x .75 x .75 = 15188</a:t>
                </a:r>
              </a:p>
              <a:p>
                <a:pPr lvl="1"/>
                <a:r>
                  <a:rPr lang="en-US" dirty="0" smtClean="0"/>
                  <a:t>N years:  </a:t>
                </a:r>
                <a14:m>
                  <m:oMath xmlns:m="http://schemas.openxmlformats.org/officeDocument/2006/math">
                    <m:r>
                      <a:rPr lang="en-US" b="0" i="1" smtClean="0">
                        <a:latin typeface="Cambria Math"/>
                      </a:rPr>
                      <m:t>36 000 </m:t>
                    </m:r>
                    <m:r>
                      <a:rPr lang="en-US" b="0" i="1" smtClean="0">
                        <a:latin typeface="Cambria Math"/>
                      </a:rPr>
                      <m:t>𝑥</m:t>
                    </m:r>
                    <m:r>
                      <a:rPr lang="en-US" b="0" i="1" smtClean="0">
                        <a:latin typeface="Cambria Math"/>
                      </a:rPr>
                      <m:t> </m:t>
                    </m:r>
                    <m:sSup>
                      <m:sSupPr>
                        <m:ctrlPr>
                          <a:rPr lang="en-US" b="0" i="1" smtClean="0">
                            <a:latin typeface="Cambria Math"/>
                          </a:rPr>
                        </m:ctrlPr>
                      </m:sSupPr>
                      <m:e>
                        <m:r>
                          <a:rPr lang="en-US" b="0" i="1" smtClean="0">
                            <a:latin typeface="Cambria Math"/>
                          </a:rPr>
                          <m:t>.75</m:t>
                        </m:r>
                      </m:e>
                      <m:sup>
                        <m:r>
                          <a:rPr lang="en-US" b="0" i="1" smtClean="0">
                            <a:latin typeface="Cambria Math"/>
                          </a:rPr>
                          <m:t>𝑛</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t="-1617"/>
                </a:stretch>
              </a:blipFill>
            </p:spPr>
            <p:txBody>
              <a:bodyPr/>
              <a:lstStyle/>
              <a:p>
                <a:r>
                  <a:rPr lang="en-US">
                    <a:noFill/>
                  </a:rPr>
                  <a:t> </a:t>
                </a:r>
              </a:p>
            </p:txBody>
          </p:sp>
        </mc:Fallback>
      </mc:AlternateContent>
    </p:spTree>
    <p:extLst>
      <p:ext uri="{BB962C8B-B14F-4D97-AF65-F5344CB8AC3E}">
        <p14:creationId xmlns:p14="http://schemas.microsoft.com/office/powerpoint/2010/main" val="1584581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Explicit 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𝑛</m:t>
                        </m:r>
                      </m:sub>
                    </m:sSub>
                    <m:r>
                      <a:rPr lang="en-US" b="0" i="1" smtClean="0">
                        <a:latin typeface="Cambria Math"/>
                      </a:rPr>
                      <m:t>=</m:t>
                    </m:r>
                    <m:r>
                      <a:rPr lang="en-US" b="0" i="1" smtClean="0">
                        <a:latin typeface="Cambria Math"/>
                      </a:rPr>
                      <m:t>𝑛</m:t>
                    </m:r>
                    <m:r>
                      <a:rPr lang="en-US" b="0" i="1" smtClean="0">
                        <a:latin typeface="Cambria Math"/>
                      </a:rPr>
                      <m:t>+2</m:t>
                    </m:r>
                  </m:oMath>
                </a14:m>
                <a:endParaRPr lang="en-US" b="0" dirty="0" smtClean="0"/>
              </a:p>
              <a:p>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1</m:t>
                        </m:r>
                      </m:sub>
                    </m:sSub>
                  </m:oMath>
                </a14:m>
                <a:r>
                  <a:rPr lang="en-US" dirty="0" smtClean="0"/>
                  <a:t>=</a:t>
                </a:r>
              </a:p>
              <a:p>
                <a14:m>
                  <m:oMath xmlns:m="http://schemas.openxmlformats.org/officeDocument/2006/math">
                    <m:sSub>
                      <m:sSubPr>
                        <m:ctrlPr>
                          <a:rPr lang="en-US" i="1">
                            <a:latin typeface="Cambria Math"/>
                          </a:rPr>
                        </m:ctrlPr>
                      </m:sSubPr>
                      <m:e>
                        <m:r>
                          <a:rPr lang="en-US" i="1">
                            <a:latin typeface="Cambria Math"/>
                          </a:rPr>
                          <m:t>𝑢</m:t>
                        </m:r>
                      </m:e>
                      <m:sub>
                        <m:r>
                          <a:rPr lang="en-US" b="0" i="1" smtClean="0">
                            <a:latin typeface="Cambria Math"/>
                          </a:rPr>
                          <m:t>2</m:t>
                        </m:r>
                      </m:sub>
                    </m:sSub>
                  </m:oMath>
                </a14:m>
                <a:r>
                  <a:rPr lang="en-US" dirty="0" smtClean="0"/>
                  <a:t>=</a:t>
                </a:r>
              </a:p>
              <a:p>
                <a14:m>
                  <m:oMath xmlns:m="http://schemas.openxmlformats.org/officeDocument/2006/math">
                    <m:sSub>
                      <m:sSubPr>
                        <m:ctrlPr>
                          <a:rPr lang="en-US" i="1">
                            <a:latin typeface="Cambria Math"/>
                          </a:rPr>
                        </m:ctrlPr>
                      </m:sSubPr>
                      <m:e>
                        <m:r>
                          <a:rPr lang="en-US" i="1">
                            <a:latin typeface="Cambria Math"/>
                          </a:rPr>
                          <m:t>𝑢</m:t>
                        </m:r>
                      </m:e>
                      <m:sub>
                        <m:r>
                          <a:rPr lang="en-US" b="0" i="1" smtClean="0">
                            <a:latin typeface="Cambria Math"/>
                          </a:rPr>
                          <m:t>3</m:t>
                        </m:r>
                      </m:sub>
                    </m:sSub>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057403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Depreciation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annual multiplier is </a:t>
                </a:r>
                <a14:m>
                  <m:oMath xmlns:m="http://schemas.openxmlformats.org/officeDocument/2006/math">
                    <m:d>
                      <m:dPr>
                        <m:ctrlPr>
                          <a:rPr lang="en-US" i="1" smtClean="0">
                            <a:latin typeface="Cambria Math"/>
                          </a:rPr>
                        </m:ctrlPr>
                      </m:dPr>
                      <m:e>
                        <m:r>
                          <a:rPr lang="en-US" b="0" i="1" smtClean="0">
                            <a:latin typeface="Cambria Math"/>
                          </a:rPr>
                          <m:t>1+</m:t>
                        </m:r>
                        <m:f>
                          <m:fPr>
                            <m:ctrlPr>
                              <a:rPr lang="en-US" b="0" i="1" smtClean="0">
                                <a:latin typeface="Cambria Math"/>
                              </a:rPr>
                            </m:ctrlPr>
                          </m:fPr>
                          <m:num>
                            <m:r>
                              <a:rPr lang="en-US" b="0" i="1" smtClean="0">
                                <a:latin typeface="Cambria Math"/>
                              </a:rPr>
                              <m:t>𝑟</m:t>
                            </m:r>
                          </m:num>
                          <m:den>
                            <m:r>
                              <a:rPr lang="en-US" b="0" i="1" smtClean="0">
                                <a:latin typeface="Cambria Math"/>
                              </a:rPr>
                              <m:t>100</m:t>
                            </m:r>
                          </m:den>
                        </m:f>
                      </m:e>
                    </m:d>
                  </m:oMath>
                </a14:m>
                <a:r>
                  <a:rPr lang="en-US" dirty="0" smtClean="0"/>
                  <a:t>, r is negative!</a:t>
                </a:r>
                <a:r>
                  <a:rPr lang="en-US" dirty="0"/>
                  <a:t> </a:t>
                </a:r>
                <a:endParaRPr lang="en-US" dirty="0" smtClean="0"/>
              </a:p>
              <a:p>
                <a14:m>
                  <m:oMath xmlns:m="http://schemas.openxmlformats.org/officeDocument/2006/math">
                    <m:r>
                      <a:rPr lang="en-US" i="1">
                        <a:latin typeface="Cambria Math"/>
                      </a:rPr>
                      <m:t>𝐹𝑉</m:t>
                    </m:r>
                    <m:r>
                      <a:rPr lang="en-US" i="1">
                        <a:latin typeface="Cambria Math"/>
                      </a:rPr>
                      <m:t>=</m:t>
                    </m:r>
                    <m:r>
                      <a:rPr lang="en-US" i="1">
                        <a:latin typeface="Cambria Math"/>
                      </a:rPr>
                      <m:t>𝑃𝑉</m:t>
                    </m:r>
                    <m:r>
                      <a:rPr lang="en-US" i="1">
                        <a:latin typeface="Cambria Math"/>
                      </a:rPr>
                      <m:t> </m:t>
                    </m:r>
                    <m:r>
                      <a:rPr lang="en-US" i="1">
                        <a:latin typeface="Cambria Math"/>
                      </a:rPr>
                      <m:t>𝑥</m:t>
                    </m:r>
                    <m:sSup>
                      <m:sSupPr>
                        <m:ctrlPr>
                          <a:rPr lang="en-US" i="1">
                            <a:latin typeface="Cambria Math"/>
                          </a:rPr>
                        </m:ctrlPr>
                      </m:sSupPr>
                      <m:e>
                        <m:d>
                          <m:dPr>
                            <m:ctrlPr>
                              <a:rPr lang="en-US" i="1">
                                <a:latin typeface="Cambria Math"/>
                              </a:rPr>
                            </m:ctrlPr>
                          </m:dPr>
                          <m:e>
                            <m:r>
                              <a:rPr lang="en-US" i="1">
                                <a:latin typeface="Cambria Math"/>
                              </a:rPr>
                              <m:t>1+</m:t>
                            </m:r>
                            <m:f>
                              <m:fPr>
                                <m:ctrlPr>
                                  <a:rPr lang="en-US" i="1">
                                    <a:latin typeface="Cambria Math"/>
                                  </a:rPr>
                                </m:ctrlPr>
                              </m:fPr>
                              <m:num>
                                <m:r>
                                  <a:rPr lang="en-US" i="1">
                                    <a:latin typeface="Cambria Math"/>
                                  </a:rPr>
                                  <m:t>𝑟</m:t>
                                </m:r>
                              </m:num>
                              <m:den>
                                <m:r>
                                  <a:rPr lang="en-US" i="1">
                                    <a:latin typeface="Cambria Math"/>
                                  </a:rPr>
                                  <m:t>100</m:t>
                                </m:r>
                              </m:den>
                            </m:f>
                          </m:e>
                        </m:d>
                      </m:e>
                      <m:sup>
                        <m:r>
                          <a:rPr lang="en-US" i="1">
                            <a:latin typeface="Cambria Math"/>
                          </a:rPr>
                          <m:t>𝑛</m:t>
                        </m:r>
                      </m:sup>
                    </m:sSup>
                  </m:oMath>
                </a14:m>
                <a:endParaRPr lang="en-US" dirty="0" smtClean="0"/>
              </a:p>
              <a:p>
                <a:pPr lvl="1"/>
                <a:r>
                  <a:rPr lang="en-US" dirty="0" smtClean="0"/>
                  <a:t>Where have we seen this before?</a:t>
                </a:r>
                <a:endParaRPr lang="en-US" dirty="0"/>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2" r="-1333"/>
                </a:stretch>
              </a:blipFill>
            </p:spPr>
            <p:txBody>
              <a:bodyPr/>
              <a:lstStyle/>
              <a:p>
                <a:r>
                  <a:rPr lang="en-US">
                    <a:noFill/>
                  </a:rPr>
                  <a:t> </a:t>
                </a:r>
              </a:p>
            </p:txBody>
          </p:sp>
        </mc:Fallback>
      </mc:AlternateContent>
    </p:spTree>
    <p:extLst>
      <p:ext uri="{BB962C8B-B14F-4D97-AF65-F5344CB8AC3E}">
        <p14:creationId xmlns:p14="http://schemas.microsoft.com/office/powerpoint/2010/main" val="39814688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An industrial washer was purchased for £2400 and depreciated 15% each year.</a:t>
            </a:r>
          </a:p>
          <a:p>
            <a:r>
              <a:rPr lang="en-US" dirty="0" smtClean="0"/>
              <a:t>Find its value after 6 years.</a:t>
            </a:r>
          </a:p>
          <a:p>
            <a:endParaRPr lang="en-US" dirty="0"/>
          </a:p>
          <a:p>
            <a:r>
              <a:rPr lang="en-US" dirty="0" smtClean="0"/>
              <a:t>How much value has it lost?</a:t>
            </a:r>
            <a:endParaRPr lang="en-US" dirty="0"/>
          </a:p>
        </p:txBody>
      </p:sp>
    </p:spTree>
    <p:extLst>
      <p:ext uri="{BB962C8B-B14F-4D97-AF65-F5344CB8AC3E}">
        <p14:creationId xmlns:p14="http://schemas.microsoft.com/office/powerpoint/2010/main" val="989852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example</a:t>
            </a:r>
            <a:endParaRPr lang="en-US" dirty="0"/>
          </a:p>
        </p:txBody>
      </p:sp>
      <p:sp>
        <p:nvSpPr>
          <p:cNvPr id="3" name="Content Placeholder 2"/>
          <p:cNvSpPr>
            <a:spLocks noGrp="1"/>
          </p:cNvSpPr>
          <p:nvPr>
            <p:ph idx="1"/>
          </p:nvPr>
        </p:nvSpPr>
        <p:spPr/>
        <p:txBody>
          <a:bodyPr/>
          <a:lstStyle/>
          <a:p>
            <a:r>
              <a:rPr lang="en-US" dirty="0" smtClean="0"/>
              <a:t>A vending machine is bought for $15 000 is sold 3 years later for $9540.  Calculate its annual rate of depreciation.</a:t>
            </a:r>
            <a:endParaRPr lang="en-US" dirty="0"/>
          </a:p>
        </p:txBody>
      </p:sp>
    </p:spTree>
    <p:extLst>
      <p:ext uri="{BB962C8B-B14F-4D97-AF65-F5344CB8AC3E}">
        <p14:creationId xmlns:p14="http://schemas.microsoft.com/office/powerpoint/2010/main" val="4405403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152 #1-5</a:t>
            </a:r>
            <a:endParaRPr lang="en-US" dirty="0"/>
          </a:p>
        </p:txBody>
      </p:sp>
    </p:spTree>
    <p:extLst>
      <p:ext uri="{BB962C8B-B14F-4D97-AF65-F5344CB8AC3E}">
        <p14:creationId xmlns:p14="http://schemas.microsoft.com/office/powerpoint/2010/main" val="3844318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Representation</a:t>
            </a:r>
            <a:endParaRPr lang="en-US" dirty="0"/>
          </a:p>
        </p:txBody>
      </p:sp>
      <p:sp>
        <p:nvSpPr>
          <p:cNvPr id="3" name="Content Placeholder 2"/>
          <p:cNvSpPr>
            <a:spLocks noGrp="1"/>
          </p:cNvSpPr>
          <p:nvPr>
            <p:ph idx="1"/>
          </p:nvPr>
        </p:nvSpPr>
        <p:spPr/>
        <p:txBody>
          <a:bodyPr/>
          <a:lstStyle/>
          <a:p>
            <a:r>
              <a:rPr lang="en-US" dirty="0" smtClean="0"/>
              <a:t>Do not join the dots!  Why?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868" y="2209800"/>
            <a:ext cx="4222981"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745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general term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Represented by symbol with subscript </a:t>
                </a:r>
                <a14:m>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𝑛</m:t>
                        </m:r>
                      </m:sub>
                    </m:sSub>
                  </m:oMath>
                </a14:m>
                <a:r>
                  <a:rPr lang="en-US" dirty="0" smtClean="0"/>
                  <a:t> or </a:t>
                </a:r>
                <a14:m>
                  <m:oMath xmlns:m="http://schemas.openxmlformats.org/officeDocument/2006/math">
                    <m:sSub>
                      <m:sSubPr>
                        <m:ctrlPr>
                          <a:rPr lang="en-US" i="1">
                            <a:latin typeface="Cambria Math"/>
                          </a:rPr>
                        </m:ctrlPr>
                      </m:sSubPr>
                      <m:e>
                        <m:r>
                          <a:rPr lang="en-US" b="0" i="1" smtClean="0">
                            <a:latin typeface="Cambria Math"/>
                          </a:rPr>
                          <m:t>𝑇</m:t>
                        </m:r>
                      </m:e>
                      <m:sub>
                        <m:r>
                          <a:rPr lang="en-US" i="1">
                            <a:latin typeface="Cambria Math"/>
                          </a:rPr>
                          <m:t>𝑛</m:t>
                        </m:r>
                      </m:sub>
                    </m:sSub>
                  </m:oMath>
                </a14:m>
                <a:endParaRPr lang="en-US" dirty="0" smtClean="0"/>
              </a:p>
              <a:p>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𝑢</m:t>
                            </m:r>
                          </m:e>
                          <m:sub>
                            <m:r>
                              <a:rPr lang="en-US" b="0" i="1" smtClean="0">
                                <a:latin typeface="Cambria Math"/>
                              </a:rPr>
                              <m:t>𝑛</m:t>
                            </m:r>
                          </m:sub>
                        </m:sSub>
                      </m:e>
                    </m:d>
                    <m:r>
                      <a:rPr lang="en-US" b="0" i="1" smtClean="0">
                        <a:latin typeface="Cambria Math"/>
                      </a:rPr>
                      <m:t> </m:t>
                    </m:r>
                  </m:oMath>
                </a14:m>
                <a:r>
                  <a:rPr lang="en-US" dirty="0" smtClean="0"/>
                  <a:t>:  the sequence created by using </a:t>
                </a:r>
                <a14:m>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𝑛</m:t>
                        </m:r>
                      </m:sub>
                    </m:sSub>
                  </m:oMath>
                </a14:m>
                <a:r>
                  <a:rPr lang="en-US" dirty="0" smtClean="0"/>
                  <a:t> as the nth term.</a:t>
                </a:r>
              </a:p>
              <a:p>
                <a:r>
                  <a:rPr lang="en-US" dirty="0" smtClean="0"/>
                  <a:t>Function Notation:  </a:t>
                </a:r>
                <a14:m>
                  <m:oMath xmlns:m="http://schemas.openxmlformats.org/officeDocument/2006/math">
                    <m:r>
                      <a:rPr lang="en-US" b="0" i="1" smtClean="0">
                        <a:latin typeface="Cambria Math"/>
                      </a:rPr>
                      <m:t>𝑛</m:t>
                    </m:r>
                    <m:r>
                      <a:rPr lang="en-US" b="0" i="1" smtClean="0">
                        <a:latin typeface="Cambria Math"/>
                        <a:ea typeface="Cambria Math"/>
                      </a:rPr>
                      <m:t>→</m:t>
                    </m:r>
                    <m:sSub>
                      <m:sSubPr>
                        <m:ctrlPr>
                          <a:rPr lang="en-US" i="1">
                            <a:latin typeface="Cambria Math"/>
                          </a:rPr>
                        </m:ctrlPr>
                      </m:sSubPr>
                      <m:e>
                        <m:r>
                          <a:rPr lang="en-US" i="1">
                            <a:latin typeface="Cambria Math"/>
                          </a:rPr>
                          <m:t>𝑢</m:t>
                        </m:r>
                      </m:e>
                      <m:sub>
                        <m:r>
                          <a:rPr lang="en-US" i="1">
                            <a:latin typeface="Cambria Math"/>
                          </a:rPr>
                          <m:t>𝑛</m:t>
                        </m:r>
                      </m:sub>
                    </m:sSub>
                  </m:oMath>
                </a14:m>
                <a:r>
                  <a:rPr lang="en-US" dirty="0" smtClean="0"/>
                  <a:t>, </a:t>
                </a:r>
                <a14:m>
                  <m:oMath xmlns:m="http://schemas.openxmlformats.org/officeDocument/2006/math">
                    <m:r>
                      <a:rPr lang="en-US" b="0" i="1" dirty="0" smtClean="0">
                        <a:latin typeface="Cambria Math"/>
                      </a:rPr>
                      <m:t>𝑛</m:t>
                    </m:r>
                    <m:r>
                      <a:rPr lang="en-US" b="0" i="1" dirty="0" smtClean="0">
                        <a:latin typeface="Cambria Math"/>
                        <a:ea typeface="Cambria Math"/>
                      </a:rPr>
                      <m:t>∈</m:t>
                    </m:r>
                    <m:sSup>
                      <m:sSupPr>
                        <m:ctrlPr>
                          <a:rPr lang="en-US" b="0" i="1" dirty="0" smtClean="0">
                            <a:latin typeface="Cambria Math"/>
                            <a:ea typeface="Cambria Math"/>
                          </a:rPr>
                        </m:ctrlPr>
                      </m:sSupPr>
                      <m:e>
                        <m:r>
                          <a:rPr lang="en-US" b="0" i="1" dirty="0" smtClean="0">
                            <a:latin typeface="Cambria Math"/>
                            <a:ea typeface="Cambria Math"/>
                          </a:rPr>
                          <m:t>ℤ</m:t>
                        </m:r>
                      </m:e>
                      <m:sup>
                        <m:r>
                          <a:rPr lang="en-US" b="0" i="1" dirty="0" smtClean="0">
                            <a:latin typeface="Cambria Math"/>
                            <a:ea typeface="Cambria Math"/>
                          </a:rPr>
                          <m:t>+</m:t>
                        </m:r>
                      </m:sup>
                    </m:sSup>
                  </m:oMath>
                </a14:m>
                <a:endParaRPr lang="en-US" dirty="0" smtClean="0"/>
              </a:p>
              <a:p>
                <a:endParaRPr lang="en-US" dirty="0"/>
              </a:p>
              <a:p>
                <a:r>
                  <a:rPr lang="en-US" dirty="0" smtClean="0"/>
                  <a:t>Try p. 130 #1, 6</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02" t="-1617" r="-2175"/>
                </a:stretch>
              </a:blipFill>
            </p:spPr>
            <p:txBody>
              <a:bodyPr/>
              <a:lstStyle/>
              <a:p>
                <a:r>
                  <a:rPr lang="en-US">
                    <a:noFill/>
                  </a:rPr>
                  <a:t> </a:t>
                </a:r>
              </a:p>
            </p:txBody>
          </p:sp>
        </mc:Fallback>
      </mc:AlternateContent>
    </p:spTree>
    <p:extLst>
      <p:ext uri="{BB962C8B-B14F-4D97-AF65-F5344CB8AC3E}">
        <p14:creationId xmlns:p14="http://schemas.microsoft.com/office/powerpoint/2010/main" val="131007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267</TotalTime>
  <Words>2300</Words>
  <Application>Microsoft Office PowerPoint</Application>
  <PresentationFormat>On-screen Show (4:3)</PresentationFormat>
  <Paragraphs>267</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Trek</vt:lpstr>
      <vt:lpstr>PowerPoint Presentation</vt:lpstr>
      <vt:lpstr>Opening Problem</vt:lpstr>
      <vt:lpstr>5A:  TLW identify a sequence and apply them.</vt:lpstr>
      <vt:lpstr>Number sequence</vt:lpstr>
      <vt:lpstr>Example</vt:lpstr>
      <vt:lpstr> 5B:  TLW find the general term of a number sequence.  </vt:lpstr>
      <vt:lpstr>Explicit formula</vt:lpstr>
      <vt:lpstr>Graphical Representation</vt:lpstr>
      <vt:lpstr>The general term</vt:lpstr>
      <vt:lpstr>Fibonacci sequence</vt:lpstr>
      <vt:lpstr>5C TLW identify arithmetic sequences and apply them.</vt:lpstr>
      <vt:lpstr>Why Arithmetic?</vt:lpstr>
      <vt:lpstr>Formula</vt:lpstr>
      <vt:lpstr>Example</vt:lpstr>
      <vt:lpstr>Example</vt:lpstr>
      <vt:lpstr>Try these</vt:lpstr>
      <vt:lpstr>Some more 5C and using your gdc</vt:lpstr>
      <vt:lpstr>Example</vt:lpstr>
      <vt:lpstr>Try these</vt:lpstr>
      <vt:lpstr>Example</vt:lpstr>
      <vt:lpstr>Try</vt:lpstr>
      <vt:lpstr>5D:  Tlw identify geometric sequence and apply them.</vt:lpstr>
      <vt:lpstr>Geometric sequence</vt:lpstr>
      <vt:lpstr>Formula</vt:lpstr>
      <vt:lpstr>try</vt:lpstr>
      <vt:lpstr>example</vt:lpstr>
      <vt:lpstr>Try</vt:lpstr>
      <vt:lpstr>Example</vt:lpstr>
      <vt:lpstr>try</vt:lpstr>
      <vt:lpstr>Geometric sequence problems</vt:lpstr>
      <vt:lpstr>example</vt:lpstr>
      <vt:lpstr>Example</vt:lpstr>
      <vt:lpstr>5E TLW identify a series and apply them.</vt:lpstr>
      <vt:lpstr>Sum of an arithmetic series</vt:lpstr>
      <vt:lpstr>Example</vt:lpstr>
      <vt:lpstr>Example</vt:lpstr>
      <vt:lpstr>Try these</vt:lpstr>
      <vt:lpstr>More 5e</vt:lpstr>
      <vt:lpstr>TrY these</vt:lpstr>
      <vt:lpstr>Geometric series</vt:lpstr>
      <vt:lpstr>Sum of a finite geometric series</vt:lpstr>
      <vt:lpstr>Example</vt:lpstr>
      <vt:lpstr>Example Again?  </vt:lpstr>
      <vt:lpstr>Try these</vt:lpstr>
      <vt:lpstr>GDC and a Geometric series</vt:lpstr>
      <vt:lpstr>Try these</vt:lpstr>
      <vt:lpstr>Theory of knowledge</vt:lpstr>
      <vt:lpstr>PowerPoint Presentation</vt:lpstr>
      <vt:lpstr>PowerPoint Presentation</vt:lpstr>
      <vt:lpstr>PowerPoint Presentation</vt:lpstr>
      <vt:lpstr>5F:  Tlw apply compound interest.</vt:lpstr>
      <vt:lpstr>How does it work?</vt:lpstr>
      <vt:lpstr>Compound interest formula</vt:lpstr>
      <vt:lpstr>Example, it’s about time.</vt:lpstr>
      <vt:lpstr>Different compounding periods</vt:lpstr>
      <vt:lpstr>Example</vt:lpstr>
      <vt:lpstr>Interest earned</vt:lpstr>
      <vt:lpstr>Example</vt:lpstr>
      <vt:lpstr>Try These</vt:lpstr>
      <vt:lpstr>GDC and Compound interest problems</vt:lpstr>
      <vt:lpstr>Let’s Try It out.</vt:lpstr>
      <vt:lpstr>You need to know…</vt:lpstr>
      <vt:lpstr>Example with the GDC</vt:lpstr>
      <vt:lpstr>Try These</vt:lpstr>
      <vt:lpstr>Another example, but this one is different</vt:lpstr>
      <vt:lpstr>Yet another example</vt:lpstr>
      <vt:lpstr>Try These</vt:lpstr>
      <vt:lpstr>5G:  Tlw apply depreciation.</vt:lpstr>
      <vt:lpstr>How does that work?</vt:lpstr>
      <vt:lpstr>Depreciation</vt:lpstr>
      <vt:lpstr>example</vt:lpstr>
      <vt:lpstr>The final example</vt:lpstr>
      <vt:lpstr>Assignment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dc:creator>
  <cp:lastModifiedBy>Monika</cp:lastModifiedBy>
  <cp:revision>33</cp:revision>
  <dcterms:created xsi:type="dcterms:W3CDTF">2012-09-30T17:07:12Z</dcterms:created>
  <dcterms:modified xsi:type="dcterms:W3CDTF">2012-10-18T14:30:02Z</dcterms:modified>
</cp:coreProperties>
</file>