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344" r:id="rId17"/>
    <p:sldId id="272" r:id="rId18"/>
    <p:sldId id="273" r:id="rId19"/>
    <p:sldId id="271" r:id="rId20"/>
    <p:sldId id="345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1" r:id="rId58"/>
    <p:sldId id="312" r:id="rId59"/>
    <p:sldId id="313" r:id="rId60"/>
    <p:sldId id="314" r:id="rId61"/>
    <p:sldId id="315" r:id="rId62"/>
    <p:sldId id="316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1" r:id="rId75"/>
    <p:sldId id="332" r:id="rId76"/>
    <p:sldId id="333" r:id="rId77"/>
    <p:sldId id="334" r:id="rId78"/>
    <p:sldId id="330" r:id="rId79"/>
    <p:sldId id="335" r:id="rId80"/>
    <p:sldId id="336" r:id="rId81"/>
    <p:sldId id="337" r:id="rId82"/>
    <p:sldId id="338" r:id="rId83"/>
    <p:sldId id="339" r:id="rId84"/>
    <p:sldId id="340" r:id="rId85"/>
    <p:sldId id="341" r:id="rId86"/>
    <p:sldId id="342" r:id="rId87"/>
    <p:sldId id="343" r:id="rId8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7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E93D62B5-D4F4-4E86-A410-A7794237C8D1}" type="datetimeFigureOut">
              <a:rPr lang="en-US" smtClean="0"/>
              <a:t>9/27/2012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57B4EB7A-083E-437F-9E9C-1E8168C5DE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D62B5-D4F4-4E86-A410-A7794237C8D1}" type="datetimeFigureOut">
              <a:rPr lang="en-US" smtClean="0"/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4EB7A-083E-437F-9E9C-1E8168C5DE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D62B5-D4F4-4E86-A410-A7794237C8D1}" type="datetimeFigureOut">
              <a:rPr lang="en-US" smtClean="0"/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4EB7A-083E-437F-9E9C-1E8168C5DE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D62B5-D4F4-4E86-A410-A7794237C8D1}" type="datetimeFigureOut">
              <a:rPr lang="en-US" smtClean="0"/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4EB7A-083E-437F-9E9C-1E8168C5DE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D62B5-D4F4-4E86-A410-A7794237C8D1}" type="datetimeFigureOut">
              <a:rPr lang="en-US" smtClean="0"/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4EB7A-083E-437F-9E9C-1E8168C5DE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D62B5-D4F4-4E86-A410-A7794237C8D1}" type="datetimeFigureOut">
              <a:rPr lang="en-US" smtClean="0"/>
              <a:t>9/27/2012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4EB7A-083E-437F-9E9C-1E8168C5DE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93D62B5-D4F4-4E86-A410-A7794237C8D1}" type="datetimeFigureOut">
              <a:rPr lang="en-US" smtClean="0"/>
              <a:t>9/27/2012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7B4EB7A-083E-437F-9E9C-1E8168C5DE0C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E93D62B5-D4F4-4E86-A410-A7794237C8D1}" type="datetimeFigureOut">
              <a:rPr lang="en-US" smtClean="0"/>
              <a:t>9/27/2012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57B4EB7A-083E-437F-9E9C-1E8168C5DE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D62B5-D4F4-4E86-A410-A7794237C8D1}" type="datetimeFigureOut">
              <a:rPr lang="en-US" smtClean="0"/>
              <a:t>9/27/2012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4EB7A-083E-437F-9E9C-1E8168C5DE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D62B5-D4F4-4E86-A410-A7794237C8D1}" type="datetimeFigureOut">
              <a:rPr lang="en-US" smtClean="0"/>
              <a:t>9/27/2012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4EB7A-083E-437F-9E9C-1E8168C5DE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D62B5-D4F4-4E86-A410-A7794237C8D1}" type="datetimeFigureOut">
              <a:rPr lang="en-US" smtClean="0"/>
              <a:t>9/27/2012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4EB7A-083E-437F-9E9C-1E8168C5DE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E93D62B5-D4F4-4E86-A410-A7794237C8D1}" type="datetimeFigureOut">
              <a:rPr lang="en-US" smtClean="0"/>
              <a:t>9/27/2012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7B4EB7A-083E-437F-9E9C-1E8168C5DE0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Equations and Formulae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0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Another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Solve:  5  – 3(-1 + x) = x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CD begin p. 96 #1a – c, #3a, b</a:t>
            </a:r>
          </a:p>
          <a:p>
            <a:r>
              <a:rPr lang="en-US" dirty="0" smtClean="0"/>
              <a:t>DP you will also do #4, but not yet.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80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Expand it and solve it.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−3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4+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2+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327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the others and include p. 97 #1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2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4C:  TLW solve equations with fractions.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0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rid of fractions!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Solve: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2−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222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Again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Solve: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+6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−4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CD begin p. 99 #1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253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Up!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Solve.</a:t>
                </a:r>
              </a:p>
              <a:p>
                <a:r>
                  <a:rPr lang="en-US" dirty="0" smtClean="0"/>
                  <a:t>3(x-3) -4(x-5) = 2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</a:rPr>
                          <m:t>4</m:t>
                        </m:r>
                        <m:r>
                          <a:rPr lang="en-US" sz="36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3600" b="0" i="1" smtClean="0">
                            <a:latin typeface="Cambria Math"/>
                          </a:rPr>
                          <m:t>−9</m:t>
                        </m:r>
                      </m:num>
                      <m:den>
                        <m:r>
                          <a:rPr lang="en-US" sz="36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3600" b="0" i="1" smtClean="0">
                        <a:latin typeface="Cambria Math"/>
                      </a:rPr>
                      <m:t>=8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551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different?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+2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1−2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224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Solve: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+8</m:t>
                        </m:r>
                      </m:den>
                    </m:f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DP:  p. 99 #1-4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650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4D:  TLW solve equations using the GDC.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15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p = -2, q = 3 and r = 4, find </a:t>
            </a:r>
          </a:p>
          <a:p>
            <a:pPr lvl="1"/>
            <a:r>
              <a:rPr lang="en-US" dirty="0" smtClean="0"/>
              <a:t>p + 5q				</a:t>
            </a:r>
            <a:r>
              <a:rPr lang="en-US" dirty="0" err="1" smtClean="0"/>
              <a:t>pr</a:t>
            </a:r>
            <a:r>
              <a:rPr lang="en-US" dirty="0" smtClean="0"/>
              <a:t> – 7q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93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1143000"/>
            <a:ext cx="8229600" cy="1066800"/>
          </a:xfrm>
        </p:spPr>
        <p:txBody>
          <a:bodyPr/>
          <a:lstStyle/>
          <a:p>
            <a:r>
              <a:rPr lang="en-US" dirty="0" smtClean="0"/>
              <a:t>Warm Up!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Solve</a:t>
                </a:r>
              </a:p>
              <a:p>
                <a:r>
                  <a:rPr lang="en-US" dirty="0" smtClean="0"/>
                  <a:t>3(2x + 1) – 2(2x + 1) =10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+1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+3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941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Solve:  4.6x – 8.9 = 7.2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Equation must be set equal to zero first.</a:t>
            </a:r>
          </a:p>
          <a:p>
            <a:r>
              <a:rPr lang="en-US" dirty="0" smtClean="0"/>
              <a:t>Press Math button and arrow down and select Solver.</a:t>
            </a:r>
          </a:p>
          <a:p>
            <a:r>
              <a:rPr lang="en-US" dirty="0" smtClean="0"/>
              <a:t>Type in equation.</a:t>
            </a:r>
          </a:p>
          <a:p>
            <a:r>
              <a:rPr lang="en-US" dirty="0" smtClean="0"/>
              <a:t>Place cursor on “x =“</a:t>
            </a:r>
          </a:p>
          <a:p>
            <a:r>
              <a:rPr lang="en-US" dirty="0"/>
              <a:t>P</a:t>
            </a:r>
            <a:r>
              <a:rPr lang="en-US" dirty="0" smtClean="0"/>
              <a:t>ress </a:t>
            </a:r>
            <a:r>
              <a:rPr lang="en-US" dirty="0"/>
              <a:t>Alpha then Enter</a:t>
            </a:r>
          </a:p>
        </p:txBody>
      </p:sp>
    </p:spTree>
    <p:extLst>
      <p:ext uri="{BB962C8B-B14F-4D97-AF65-F5344CB8AC3E}">
        <p14:creationId xmlns:p14="http://schemas.microsoft.com/office/powerpoint/2010/main" val="79896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this be used?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It’s good to know when you DON’T have the skills to solve the equation.</a:t>
            </a:r>
          </a:p>
          <a:p>
            <a:endParaRPr lang="en-US" dirty="0"/>
          </a:p>
          <a:p>
            <a:r>
              <a:rPr lang="en-US" dirty="0" smtClean="0"/>
              <a:t>Use it to check answers.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44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Graphically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Solve:  2.8x – 4.39 = 1.6</a:t>
                </a:r>
              </a:p>
              <a:p>
                <a:r>
                  <a:rPr lang="en-US" dirty="0" smtClean="0"/>
                  <a:t>Go to Y=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=2.8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 −4.39</m:t>
                    </m:r>
                  </m:oMath>
                </a14:m>
                <a:endParaRPr lang="en-US" b="0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=1.6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Press 2</a:t>
                </a:r>
                <a:r>
                  <a:rPr lang="en-US" baseline="30000" dirty="0" smtClean="0"/>
                  <a:t>nd</a:t>
                </a:r>
                <a:r>
                  <a:rPr lang="en-US" dirty="0" smtClean="0"/>
                  <a:t> Trace and select Intersect</a:t>
                </a:r>
              </a:p>
              <a:p>
                <a:r>
                  <a:rPr lang="en-US" dirty="0" smtClean="0"/>
                  <a:t>Press Enter 3 times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557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w grams of weight are placed on a spring balance, the scale reads R mm.  The reading is given by the rule   R = 0.4w + 5</a:t>
            </a:r>
          </a:p>
          <a:p>
            <a:pPr lvl="1"/>
            <a:r>
              <a:rPr lang="en-US" dirty="0" smtClean="0"/>
              <a:t>R = 27				R = 42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45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Try These!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P. 100 #1, 2, 4-6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1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4E:  TLW problem solve with linear equations.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38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to Guide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Font typeface="+mj-lt"/>
              <a:buAutoNum type="arabicPeriod"/>
            </a:pPr>
            <a:r>
              <a:rPr lang="en-US" dirty="0" smtClean="0"/>
              <a:t>Decide what’s unknown and label with variables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What operations do you need to use?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Write an equation.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Solve it.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Write it in a sentence complete with label.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Check it.</a:t>
            </a:r>
          </a:p>
        </p:txBody>
      </p:sp>
    </p:spTree>
    <p:extLst>
      <p:ext uri="{BB962C8B-B14F-4D97-AF65-F5344CB8AC3E}">
        <p14:creationId xmlns:p14="http://schemas.microsoft.com/office/powerpoint/2010/main" val="428945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4325112"/>
          </a:xfrm>
        </p:spPr>
        <p:txBody>
          <a:bodyPr/>
          <a:lstStyle/>
          <a:p>
            <a:r>
              <a:rPr lang="en-US" dirty="0" smtClean="0"/>
              <a:t>When a number is doubled and then subtracted from 3, the result is -17.  Find the number.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69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888736"/>
          </a:xfrm>
        </p:spPr>
        <p:txBody>
          <a:bodyPr/>
          <a:lstStyle/>
          <a:p>
            <a:r>
              <a:rPr lang="en-US" dirty="0" smtClean="0"/>
              <a:t>When a certain number is trebled then decreased by 1, the result is twice as much as 5 more than the number.  What’s the number?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736336"/>
          </a:xfrm>
        </p:spPr>
        <p:txBody>
          <a:bodyPr>
            <a:normAutofit/>
          </a:bodyPr>
          <a:lstStyle/>
          <a:p>
            <a:r>
              <a:rPr lang="en-US" sz="1800" dirty="0" smtClean="0"/>
              <a:t>Holly is studying overseas and makes a lot of calls back home.  She is comparing two different mobile phone plans, both of which give free local calls, but which charge international calls at different rates.  Plan  A costs €25 for the monthly access fee and international calls are billed at 17 cents per minute.  Plan B costs only €10 for the monthly access fee but international calls are billed at 23 cents per minute</a:t>
            </a:r>
          </a:p>
          <a:p>
            <a:r>
              <a:rPr lang="en-US" sz="1800" dirty="0" smtClean="0"/>
              <a:t>Things to think about:</a:t>
            </a:r>
          </a:p>
          <a:p>
            <a:pPr lvl="1"/>
            <a:r>
              <a:rPr lang="en-US" sz="1600" dirty="0" smtClean="0"/>
              <a:t>Can you write a formula for each plan that connects total cost €C with the number of minutes m used on international calls per month?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 smtClean="0"/>
              <a:t>Use the formula to find the total cost for each plan if Holly’s international calls total</a:t>
            </a:r>
          </a:p>
          <a:p>
            <a:pPr lvl="2"/>
            <a:r>
              <a:rPr lang="en-US" sz="1400" dirty="0" smtClean="0"/>
              <a:t>150 minutes per month			300 minutes per month</a:t>
            </a:r>
          </a:p>
          <a:p>
            <a:pPr lvl="1"/>
            <a:endParaRPr lang="en-US" sz="1400" dirty="0" smtClean="0"/>
          </a:p>
          <a:p>
            <a:pPr lvl="1"/>
            <a:endParaRPr lang="en-US" sz="1400" dirty="0"/>
          </a:p>
          <a:p>
            <a:pPr lvl="1"/>
            <a:r>
              <a:rPr lang="en-US" sz="1400" dirty="0" smtClean="0"/>
              <a:t>Find the values of m such that the cost of each plan is the same.</a:t>
            </a:r>
          </a:p>
          <a:p>
            <a:pPr lvl="1"/>
            <a:endParaRPr lang="en-US" sz="1400" dirty="0"/>
          </a:p>
          <a:p>
            <a:pPr lvl="1"/>
            <a:r>
              <a:rPr lang="en-US" sz="1400" dirty="0" smtClean="0"/>
              <a:t>What advice would you give Holly regarding her choice of plans?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412659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/>
              <a:t>Using a box to organize.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325112"/>
          </a:xfrm>
        </p:spPr>
        <p:txBody>
          <a:bodyPr/>
          <a:lstStyle/>
          <a:p>
            <a:r>
              <a:rPr lang="en-US" sz="2000" dirty="0" err="1" smtClean="0"/>
              <a:t>Malikah’s</a:t>
            </a:r>
            <a:r>
              <a:rPr lang="en-US" sz="2000" dirty="0" smtClean="0"/>
              <a:t> mom is presently four times as old as </a:t>
            </a:r>
            <a:r>
              <a:rPr lang="en-US" sz="2000" dirty="0" err="1" smtClean="0"/>
              <a:t>Malikah</a:t>
            </a:r>
            <a:r>
              <a:rPr lang="en-US" sz="2000" dirty="0" smtClean="0"/>
              <a:t>.  In 6 year’s time her mom will be 3 times as old as </a:t>
            </a:r>
            <a:r>
              <a:rPr lang="en-US" sz="2000" dirty="0" err="1" smtClean="0"/>
              <a:t>Malikah</a:t>
            </a:r>
            <a:r>
              <a:rPr lang="en-US" sz="2000" dirty="0" smtClean="0"/>
              <a:t> is then.  How old is </a:t>
            </a:r>
            <a:r>
              <a:rPr lang="en-US" sz="2000" dirty="0" err="1" smtClean="0"/>
              <a:t>Malikah</a:t>
            </a:r>
            <a:r>
              <a:rPr lang="en-US" sz="2000" dirty="0" smtClean="0"/>
              <a:t> now?</a:t>
            </a:r>
          </a:p>
          <a:p>
            <a:pPr lvl="1"/>
            <a:r>
              <a:rPr lang="en-US" dirty="0" smtClean="0"/>
              <a:t>Need to write equation for the same year.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3871622"/>
              </p:ext>
            </p:extLst>
          </p:nvPr>
        </p:nvGraphicFramePr>
        <p:xfrm>
          <a:off x="4876800" y="2971800"/>
          <a:ext cx="3962400" cy="1600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0800"/>
                <a:gridCol w="1320800"/>
                <a:gridCol w="1320800"/>
              </a:tblGrid>
              <a:tr h="74126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 6 years</a:t>
                      </a:r>
                      <a:endParaRPr lang="en-US" dirty="0"/>
                    </a:p>
                  </a:txBody>
                  <a:tcPr/>
                </a:tc>
              </a:tr>
              <a:tr h="42946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Malikah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29465">
                <a:tc>
                  <a:txBody>
                    <a:bodyPr/>
                    <a:lstStyle/>
                    <a:p>
                      <a:r>
                        <a:rPr lang="en-US" dirty="0" smtClean="0"/>
                        <a:t>Mom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543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60136"/>
          </a:xfrm>
        </p:spPr>
        <p:txBody>
          <a:bodyPr/>
          <a:lstStyle/>
          <a:p>
            <a:r>
              <a:rPr lang="en-US" dirty="0" smtClean="0"/>
              <a:t>Carl has only 20¢ coins and 50¢ coins in his wallet.  He has 3 more 50¢ coins than 20¢, and their total value is $2.90.  How many 20¢ coins does Carl have?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92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You’re on your own, unless you’re nice to me.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P. 101-103 #1-10, CD skip #3 and 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29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3F  TLW substitute values into formulas.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Formulas connect two or more variables to each other.</a:t>
            </a:r>
          </a:p>
          <a:p>
            <a:endParaRPr lang="en-US" dirty="0"/>
          </a:p>
          <a:p>
            <a:r>
              <a:rPr lang="en-US" dirty="0" smtClean="0"/>
              <a:t>What are some formulas you know?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49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66800"/>
                <a:ext cx="8229600" cy="5507736"/>
              </a:xfrm>
            </p:spPr>
            <p:txBody>
              <a:bodyPr>
                <a:normAutofit/>
              </a:bodyPr>
              <a:lstStyle/>
              <a:p>
                <a:r>
                  <a:rPr lang="en-US" sz="1800" dirty="0" smtClean="0"/>
                  <a:t>The acceleration of a falling raindrop is given by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𝑎</m:t>
                    </m:r>
                    <m:r>
                      <a:rPr lang="en-US" sz="1800" b="0" i="1" smtClean="0">
                        <a:latin typeface="Cambria Math"/>
                      </a:rPr>
                      <m:t>=</m:t>
                    </m:r>
                    <m:r>
                      <a:rPr lang="en-US" sz="1800" b="0" i="1" smtClean="0">
                        <a:latin typeface="Cambria Math"/>
                      </a:rPr>
                      <m:t>𝑔</m:t>
                    </m:r>
                    <m:r>
                      <a:rPr lang="en-US" sz="1800" b="0" i="1" smtClean="0">
                        <a:latin typeface="Cambria Math"/>
                      </a:rPr>
                      <m:t> −1.96</m:t>
                    </m:r>
                    <m:r>
                      <a:rPr lang="en-US" sz="1800" b="0" i="1" smtClean="0">
                        <a:latin typeface="Cambria Math"/>
                      </a:rPr>
                      <m:t>𝑣</m:t>
                    </m:r>
                    <m:r>
                      <a:rPr lang="en-US" sz="1800" b="0" i="1" smtClean="0">
                        <a:latin typeface="Cambria Math"/>
                      </a:rPr>
                      <m:t> </m:t>
                    </m:r>
                    <m:r>
                      <a:rPr lang="en-US" sz="1800" b="0" i="1" smtClean="0">
                        <a:latin typeface="Cambria Math"/>
                      </a:rPr>
                      <m:t>𝑚</m:t>
                    </m:r>
                    <m:sSup>
                      <m:sSup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/>
                          </a:rPr>
                          <m:t>𝑠</m:t>
                        </m:r>
                      </m:e>
                      <m:sup>
                        <m:r>
                          <a:rPr lang="en-US" sz="1800" b="0" i="1" smtClean="0">
                            <a:latin typeface="Cambria Math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US" sz="1800" dirty="0" smtClean="0"/>
                  <a:t>  where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𝑔</m:t>
                    </m:r>
                    <m:r>
                      <a:rPr lang="en-US" sz="1800" b="0" i="1" smtClean="0">
                        <a:latin typeface="Cambria Math"/>
                      </a:rPr>
                      <m:t>=9.8 </m:t>
                    </m:r>
                    <m:r>
                      <a:rPr lang="en-US" sz="1800" b="0" i="1" smtClean="0">
                        <a:latin typeface="Cambria Math"/>
                      </a:rPr>
                      <m:t>𝑚</m:t>
                    </m:r>
                    <m:sSup>
                      <m:sSup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/>
                          </a:rPr>
                          <m:t>𝑠</m:t>
                        </m:r>
                      </m:e>
                      <m:sup>
                        <m:r>
                          <a:rPr lang="en-US" sz="1800" b="0" i="1" smtClean="0">
                            <a:latin typeface="Cambria Math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US" sz="1800" dirty="0" smtClean="0"/>
                  <a:t>  is the gravitational constant and v is the speed of the raindrop.</a:t>
                </a:r>
              </a:p>
              <a:p>
                <a:r>
                  <a:rPr lang="en-US" sz="1800" dirty="0" smtClean="0"/>
                  <a:t>Find:</a:t>
                </a:r>
              </a:p>
              <a:p>
                <a:pPr lvl="1"/>
                <a:r>
                  <a:rPr lang="en-US" sz="1800" dirty="0" smtClean="0"/>
                  <a:t>The acceleration of the raindrop before it starts falling</a:t>
                </a:r>
              </a:p>
              <a:p>
                <a:pPr lvl="1"/>
                <a:endParaRPr lang="en-US" sz="1800" dirty="0"/>
              </a:p>
              <a:p>
                <a:pPr lvl="1"/>
                <a:endParaRPr lang="en-US" sz="1800" dirty="0" smtClean="0"/>
              </a:p>
              <a:p>
                <a:pPr lvl="1"/>
                <a:r>
                  <a:rPr lang="en-US" sz="1800" dirty="0" smtClean="0"/>
                  <a:t>The acceleration of the raindrop when its speed reaches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3 </m:t>
                    </m:r>
                    <m:sSup>
                      <m:sSup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/>
                          </a:rPr>
                          <m:t>𝑚𝑠</m:t>
                        </m:r>
                      </m:e>
                      <m:sup>
                        <m:r>
                          <a:rPr lang="en-US" sz="1800" b="0" i="1" smtClean="0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endParaRPr lang="en-US" sz="1800" b="0" dirty="0" smtClean="0"/>
              </a:p>
              <a:p>
                <a:pPr lvl="1"/>
                <a:endParaRPr lang="en-US" sz="1800" dirty="0"/>
              </a:p>
              <a:p>
                <a:pPr lvl="1"/>
                <a:endParaRPr lang="en-US" sz="1800" b="0" dirty="0" smtClean="0"/>
              </a:p>
              <a:p>
                <a:pPr lvl="1"/>
                <a:r>
                  <a:rPr lang="en-US" sz="1800" dirty="0" smtClean="0"/>
                  <a:t>The speed of the raindrop for which it does not accelerated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66800"/>
                <a:ext cx="8229600" cy="5507736"/>
              </a:xfrm>
              <a:blipFill rotWithShape="1">
                <a:blip r:embed="rId2"/>
                <a:stretch>
                  <a:fillRect t="-553" r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830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For You to Shine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P. 104 #1-8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80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4G:  TLW rearrange formulas.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You can rearrange formulas to make equivalent formula that is easier to work with.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59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Volume of a Cone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𝑉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/>
                        <a:ea typeface="Cambria Math"/>
                      </a:rPr>
                      <m:t>𝜋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h</m:t>
                    </m:r>
                  </m:oMath>
                </a14:m>
                <a:r>
                  <a:rPr lang="en-US" dirty="0" smtClean="0"/>
                  <a:t>  (V is the subject) can also be written as:</a:t>
                </a:r>
              </a:p>
              <a:p>
                <a:pPr lvl="1"/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h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 smtClean="0"/>
                  <a:t>		What’s the subject?</a:t>
                </a:r>
              </a:p>
              <a:p>
                <a:pPr lvl="1"/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𝑟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𝑉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h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dirty="0" smtClean="0"/>
                  <a:t>		What’s the subject?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r="-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635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It’s like solving an equation for a variable.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y the subject of 3x – 7y = 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07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x the subject of 7x + 3y = 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60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 to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Expression-variables and numbers but no =</a:t>
            </a:r>
          </a:p>
          <a:p>
            <a:pPr lvl="1"/>
            <a:r>
              <a:rPr lang="en-US" dirty="0" smtClean="0"/>
              <a:t>Simplify or Evaluate</a:t>
            </a:r>
            <a:endParaRPr lang="en-US" dirty="0"/>
          </a:p>
          <a:p>
            <a:r>
              <a:rPr lang="en-US" dirty="0" smtClean="0"/>
              <a:t>Equation- variables and numbers but with =</a:t>
            </a:r>
          </a:p>
          <a:p>
            <a:pPr lvl="1"/>
            <a:r>
              <a:rPr lang="en-US" dirty="0" smtClean="0"/>
              <a:t>Solve</a:t>
            </a:r>
            <a:endParaRPr lang="en-US" dirty="0"/>
          </a:p>
          <a:p>
            <a:r>
              <a:rPr lang="en-US" dirty="0" smtClean="0"/>
              <a:t>Formula- connects the values of variables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6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1219200"/>
                <a:ext cx="8229600" cy="5257800"/>
              </a:xfrm>
            </p:spPr>
            <p:txBody>
              <a:bodyPr anchor="t">
                <a:normAutofit/>
              </a:bodyPr>
              <a:lstStyle/>
              <a:p>
                <a:r>
                  <a:rPr lang="en-US" dirty="0" smtClean="0"/>
                  <a:t>Make z the subject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</m:den>
                    </m:f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Try these:  p. 106 #3, 4, 5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1219200"/>
                <a:ext cx="8229600" cy="5257800"/>
              </a:xfrm>
              <a:blipFill rotWithShape="1">
                <a:blip r:embed="rId2"/>
                <a:stretch>
                  <a:fillRect l="-2593" t="-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265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 smtClean="0"/>
              <a:t>Rearrangement and Substitution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229600" cy="5202936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 smtClean="0"/>
                  <a:t>Sometimes it helps to rearrange the formula first and then substitute.</a:t>
                </a:r>
              </a:p>
              <a:p>
                <a:endParaRPr lang="en-US" sz="2000" dirty="0"/>
              </a:p>
              <a:p>
                <a:r>
                  <a:rPr lang="en-US" sz="2000" dirty="0" smtClean="0"/>
                  <a:t>Write r as the subject: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𝐶</m:t>
                    </m:r>
                    <m:r>
                      <a:rPr lang="en-US" sz="2000" b="0" i="1" smtClean="0">
                        <a:latin typeface="Cambria Math"/>
                      </a:rPr>
                      <m:t>=2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𝑟</m:t>
                    </m:r>
                  </m:oMath>
                </a14:m>
                <a:endParaRPr lang="en-US" sz="2000" b="0" dirty="0" smtClean="0">
                  <a:ea typeface="Cambria Math"/>
                </a:endParaRPr>
              </a:p>
              <a:p>
                <a:endParaRPr lang="en-US" sz="2000" dirty="0" smtClean="0"/>
              </a:p>
              <a:p>
                <a:endParaRPr lang="en-US" sz="2000" dirty="0"/>
              </a:p>
              <a:p>
                <a:endParaRPr lang="en-US" sz="2000" dirty="0" smtClean="0"/>
              </a:p>
              <a:p>
                <a:r>
                  <a:rPr lang="en-US" sz="2000" dirty="0" smtClean="0"/>
                  <a:t>Find the radius when the circumference is:</a:t>
                </a:r>
              </a:p>
              <a:p>
                <a:pPr lvl="1"/>
                <a:r>
                  <a:rPr lang="en-US" sz="2000" dirty="0" smtClean="0"/>
                  <a:t>10 cm				20 cm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229600" cy="5202936"/>
              </a:xfrm>
              <a:blipFill rotWithShape="1">
                <a:blip r:embed="rId2"/>
                <a:stretch>
                  <a:fillRect t="-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780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Try These Now!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P, 107 #1-4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87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4H  TLW solve simultaneous equations.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many ways to solve simultaneous equations and we will look at a few.</a:t>
            </a:r>
          </a:p>
          <a:p>
            <a:r>
              <a:rPr lang="en-US" dirty="0" smtClean="0"/>
              <a:t>You need to find a solution that must be true for all the equations at the same time</a:t>
            </a:r>
          </a:p>
          <a:p>
            <a:r>
              <a:rPr lang="en-US" dirty="0" smtClean="0"/>
              <a:t>What does the solution represent graphically?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06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with a GDC (</a:t>
            </a:r>
            <a:r>
              <a:rPr lang="en-US" dirty="0" err="1" smtClean="0"/>
              <a:t>Polysmlt</a:t>
            </a:r>
            <a:r>
              <a:rPr lang="en-US" dirty="0" smtClean="0"/>
              <a:t> 2)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Solve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 −3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=4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+2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=19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067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Graphical Method and the GDC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Solve: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=3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 −2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=13</m:t>
                            </m:r>
                          </m:e>
                        </m:eqArr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Must have all equations with y as the subject.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140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Algebraic Methods-Substitution	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000" dirty="0" smtClean="0"/>
                  <a:t>Only use if one equation has x or y as the subject.</a:t>
                </a:r>
              </a:p>
              <a:p>
                <a:r>
                  <a:rPr lang="en-US" sz="2000" dirty="0" smtClean="0"/>
                  <a:t>Solve: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000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𝑦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=3+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𝑥</m:t>
                            </m:r>
                          </m:e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 −4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𝑦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=−16</m:t>
                            </m:r>
                          </m:e>
                        </m:eqArr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442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=2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+5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=4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+10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24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Equations are in  ax + by = c   format</a:t>
            </a:r>
          </a:p>
          <a:p>
            <a:r>
              <a:rPr lang="en-US" dirty="0" smtClean="0"/>
              <a:t>Get one set of variables with the same size and opposite signs</a:t>
            </a:r>
          </a:p>
          <a:p>
            <a:pPr lvl="1"/>
            <a:r>
              <a:rPr lang="en-US" dirty="0" smtClean="0"/>
              <a:t>Add them together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16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 −3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=4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+2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=19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C:\Users\Monika\AppData\Local\Microsoft\Windows\Temporary Internet Files\Content.IE5\DE4CGPLA\MM900046463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775" y="5246688"/>
            <a:ext cx="1038225" cy="146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3"/>
          <p:cNvSpPr/>
          <p:nvPr/>
        </p:nvSpPr>
        <p:spPr>
          <a:xfrm>
            <a:off x="6172200" y="3581400"/>
            <a:ext cx="2819400" cy="158881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Look for variables with </a:t>
            </a:r>
            <a:r>
              <a:rPr lang="en-US" dirty="0" err="1" smtClean="0"/>
              <a:t>opposi</a:t>
            </a:r>
            <a:r>
              <a:rPr lang="en-US" dirty="0" smtClean="0"/>
              <a:t> </a:t>
            </a:r>
            <a:r>
              <a:rPr lang="en-US" dirty="0" err="1" smtClean="0"/>
              <a:t>sign</a:t>
            </a:r>
            <a:r>
              <a:rPr lang="en-US" dirty="0" err="1"/>
              <a:t>te</a:t>
            </a:r>
            <a:r>
              <a:rPr lang="en-US" dirty="0" err="1" smtClean="0"/>
              <a:t>s</a:t>
            </a:r>
            <a:r>
              <a:rPr lang="en-US" dirty="0" smtClean="0"/>
              <a:t> or the same coefficient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39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 ax + b = 0, highest exponent = 1</a:t>
            </a:r>
          </a:p>
          <a:p>
            <a:endParaRPr lang="en-US" dirty="0"/>
          </a:p>
          <a:p>
            <a:r>
              <a:rPr lang="en-US" dirty="0" smtClean="0"/>
              <a:t>Solve:  8 – 4x = -2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18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to Solve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4H.3 p. 111 #1-2 a-c only</a:t>
            </a:r>
          </a:p>
          <a:p>
            <a:r>
              <a:rPr lang="en-US" dirty="0" smtClean="0"/>
              <a:t>4H.4 p. 112 #2-4</a:t>
            </a:r>
          </a:p>
          <a:p>
            <a:r>
              <a:rPr lang="en-US" dirty="0" smtClean="0"/>
              <a:t>Check with GDC!</a:t>
            </a:r>
          </a:p>
          <a:p>
            <a:endParaRPr lang="en-US" dirty="0"/>
          </a:p>
          <a:p>
            <a:pPr marL="10972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12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4I:  TLW problem solve using simultaneous equations.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76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to Help You Solve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Font typeface="+mj-lt"/>
              <a:buAutoNum type="arabicPeriod"/>
            </a:pPr>
            <a:r>
              <a:rPr lang="en-US" dirty="0" smtClean="0"/>
              <a:t>What unknowns represent x and y?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Two variables = 2 equations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Solve it.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Check it.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Write your answer in a sentence with labels.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92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07736"/>
          </a:xfrm>
        </p:spPr>
        <p:txBody>
          <a:bodyPr/>
          <a:lstStyle/>
          <a:p>
            <a:r>
              <a:rPr lang="en-US" dirty="0" smtClean="0"/>
              <a:t>Find two numbers which have a sum of 37 and a difference of 11.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20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Try These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P. 113 #1 and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11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83936"/>
          </a:xfrm>
        </p:spPr>
        <p:txBody>
          <a:bodyPr/>
          <a:lstStyle/>
          <a:p>
            <a:r>
              <a:rPr lang="en-US" dirty="0" smtClean="0"/>
              <a:t>Two adults’ tickets and three children’s tickets to a baseball match cost $45, while 3 adults’ and 4 children’s tickets cost $64.  Find the cost of each type of ticket.</a:t>
            </a:r>
            <a:endParaRPr lang="en-US" dirty="0"/>
          </a:p>
        </p:txBody>
      </p:sp>
      <p:pic>
        <p:nvPicPr>
          <p:cNvPr id="2050" name="Picture 2" descr="C:\Users\Monika\AppData\Local\Microsoft\Windows\Temporary Internet Files\Content.IE5\K0O7W0UI\MC90043246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4" y="4953000"/>
            <a:ext cx="189547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04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CD  p.114 #3-6</a:t>
            </a:r>
          </a:p>
          <a:p>
            <a:r>
              <a:rPr lang="en-US" dirty="0" smtClean="0"/>
              <a:t>DP p. 114 #3-10</a:t>
            </a:r>
          </a:p>
          <a:p>
            <a:pPr lvl="1"/>
            <a:r>
              <a:rPr lang="en-US" dirty="0" smtClean="0"/>
              <a:t>Remember:  Distance = Rate *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Factoring Quadratics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14400" y="2362200"/>
                <a:ext cx="7315200" cy="3886200"/>
              </a:xfrm>
            </p:spPr>
            <p:txBody>
              <a:bodyPr/>
              <a:lstStyle/>
              <a:p>
                <a:r>
                  <a:rPr lang="en-US" b="1" dirty="0" smtClean="0">
                    <a:latin typeface="Papyrus" pitchFamily="66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latin typeface="Cambria Math"/>
                      </a:rPr>
                      <m:t>+</m:t>
                    </m:r>
                    <m:r>
                      <a:rPr lang="en-US" b="1" i="1" smtClean="0">
                        <a:latin typeface="Cambria Math"/>
                      </a:rPr>
                      <m:t>𝒃𝒙</m:t>
                    </m:r>
                    <m:r>
                      <a:rPr lang="en-US" b="1" i="1" smtClean="0">
                        <a:latin typeface="Cambria Math"/>
                      </a:rPr>
                      <m:t>+</m:t>
                    </m:r>
                    <m:r>
                      <a:rPr lang="en-US" b="1" i="1" smtClean="0">
                        <a:latin typeface="Cambria Math"/>
                      </a:rPr>
                      <m:t>𝒄</m:t>
                    </m:r>
                  </m:oMath>
                </a14:m>
                <a:endParaRPr lang="en-US" b="1" dirty="0" smtClean="0">
                  <a:latin typeface="Papyrus" pitchFamily="66" charset="0"/>
                </a:endParaRPr>
              </a:p>
              <a:p>
                <a:r>
                  <a:rPr lang="en-US" b="1" dirty="0" smtClean="0">
                    <a:latin typeface="Papyrus" pitchFamily="66" charset="0"/>
                  </a:rPr>
                  <a:t>Why do we factor?</a:t>
                </a:r>
              </a:p>
              <a:p>
                <a:pPr lvl="1"/>
                <a:r>
                  <a:rPr lang="en-US" b="1" dirty="0" smtClean="0">
                    <a:latin typeface="Papyrus" pitchFamily="66" charset="0"/>
                  </a:rPr>
                  <a:t>Solve non linear equations</a:t>
                </a:r>
              </a:p>
              <a:p>
                <a:pPr lvl="1"/>
                <a:r>
                  <a:rPr lang="en-US" b="1" dirty="0" smtClean="0">
                    <a:latin typeface="Papyrus" pitchFamily="66" charset="0"/>
                  </a:rPr>
                  <a:t>Find intercepts</a:t>
                </a:r>
                <a:endParaRPr lang="en-US" b="1" dirty="0">
                  <a:latin typeface="Papyrus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2362200"/>
                <a:ext cx="7315200" cy="3886200"/>
              </a:xfrm>
              <a:blipFill rotWithShape="1">
                <a:blip r:embed="rId2"/>
                <a:stretch>
                  <a:fillRect t="-1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637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How To…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90600" y="1964749"/>
                <a:ext cx="7010400" cy="4525963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𝒃𝒙</m:t>
                      </m:r>
                      <m:r>
                        <a:rPr lang="en-US" b="1" i="1">
                          <a:latin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𝒄</m:t>
                      </m:r>
                    </m:oMath>
                  </m:oMathPara>
                </a14:m>
                <a:endParaRPr lang="en-US" b="1" dirty="0" smtClean="0">
                  <a:latin typeface="Papyrus" pitchFamily="66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Papyrus" pitchFamily="66" charset="0"/>
                  </a:rPr>
                  <a:t>Find the factors  (x +      )(x  +      )</a:t>
                </a:r>
                <a:endParaRPr lang="en-US" b="1" dirty="0">
                  <a:latin typeface="Papyrus" pitchFamily="66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90600" y="1964749"/>
                <a:ext cx="7010400" cy="4525963"/>
              </a:xfrm>
              <a:blipFill rotWithShape="1">
                <a:blip r:embed="rId2"/>
                <a:stretch>
                  <a:fillRect l="-1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4284406" y="2311810"/>
            <a:ext cx="304800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562600" y="2352368"/>
            <a:ext cx="304800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4363064" y="2750575"/>
            <a:ext cx="4572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5056239" y="2769010"/>
            <a:ext cx="6858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267200" y="35814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These numbers should multiply to </a:t>
            </a:r>
            <a:r>
              <a:rPr lang="en-US" i="1" dirty="0" smtClean="0"/>
              <a:t>c</a:t>
            </a:r>
            <a:r>
              <a:rPr lang="en-US" dirty="0" smtClean="0"/>
              <a:t> and add to </a:t>
            </a:r>
            <a:r>
              <a:rPr lang="en-US" i="1" dirty="0" smtClean="0"/>
              <a:t>b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57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19200" y="1600200"/>
                <a:ext cx="6629400" cy="4525963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−7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+12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 smtClean="0"/>
              </a:p>
              <a:p>
                <a:pPr marL="0" indent="0" algn="ctr">
                  <a:buNone/>
                </a:pPr>
                <a:r>
                  <a:rPr lang="en-US" dirty="0" smtClean="0"/>
                  <a:t>(x           )(x         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19200" y="1600200"/>
                <a:ext cx="6629400" cy="4525963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826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Fractions!  Say What?!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We get rid of fractions!</a:t>
                </a:r>
              </a:p>
              <a:p>
                <a:r>
                  <a:rPr lang="en-US" dirty="0" smtClean="0"/>
                  <a:t>Multiply both  sides by the LCD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+7=5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774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71600" y="1600200"/>
                <a:ext cx="6553200" cy="4525963"/>
              </a:xfrm>
            </p:spPr>
            <p:txBody>
              <a:bodyPr/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+3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−10</m:t>
                      </m:r>
                    </m:oMath>
                  </m:oMathPara>
                </a14:m>
                <a:endParaRPr lang="en-US" dirty="0" smtClean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 smtClean="0"/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1600" y="1600200"/>
                <a:ext cx="6553200" cy="4525963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37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533400" y="685800"/>
                <a:ext cx="8229600" cy="1066800"/>
              </a:xfrm>
            </p:spPr>
            <p:txBody>
              <a:bodyPr/>
              <a:lstStyle/>
              <a:p>
                <a:r>
                  <a:rPr lang="en-US" dirty="0" smtClean="0"/>
                  <a:t>What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≠1</m:t>
                    </m:r>
                  </m:oMath>
                </a14:m>
                <a:r>
                  <a:rPr lang="en-US" dirty="0" smtClean="0"/>
                  <a:t>?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33400" y="685800"/>
                <a:ext cx="8229600" cy="1066800"/>
              </a:xfrm>
              <a:blipFill rotWithShape="1">
                <a:blip r:embed="rId2"/>
                <a:stretch>
                  <a:fillRect l="-2667" b="-6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19200" y="1600200"/>
                <a:ext cx="7010400" cy="4525963"/>
              </a:xfrm>
            </p:spPr>
            <p:txBody>
              <a:bodyPr/>
              <a:lstStyle/>
              <a:p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𝑏𝑥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</m:oMath>
                </a14:m>
                <a:endParaRPr lang="en-US" b="0" dirty="0" smtClean="0"/>
              </a:p>
              <a:p>
                <a:endParaRPr lang="en-US" dirty="0"/>
              </a:p>
              <a:p>
                <a:endParaRPr lang="en-US" b="0" dirty="0" smtClean="0"/>
              </a:p>
              <a:p>
                <a:r>
                  <a:rPr lang="en-US" dirty="0"/>
                  <a:t>The Youngberg Method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19200" y="1600200"/>
                <a:ext cx="7010400" cy="4525963"/>
              </a:xfrm>
              <a:blipFill rotWithShape="1">
                <a:blip r:embed="rId3"/>
                <a:stretch>
                  <a:fillRect l="-1913"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C:\Users\Monika\AppData\Local\Microsoft\Windows\Temporary Internet Files\Content.IE5\AM1I8PN9\MP900442470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6000"/>
            <a:ext cx="6477000" cy="43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41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066800"/>
          </a:xfrm>
        </p:spPr>
        <p:txBody>
          <a:bodyPr/>
          <a:lstStyle/>
          <a:p>
            <a:r>
              <a:rPr lang="en-US" dirty="0" smtClean="0"/>
              <a:t>The Youngberg Method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990600" y="1600200"/>
                <a:ext cx="3505200" cy="45259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𝑏𝑥</m:t>
                    </m:r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𝑐</m:t>
                    </m:r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Multiply </a:t>
                </a:r>
                <a:r>
                  <a:rPr lang="en-US" i="1" dirty="0" smtClean="0"/>
                  <a:t>a</a:t>
                </a:r>
                <a:r>
                  <a:rPr lang="en-US" dirty="0" smtClean="0"/>
                  <a:t>  to </a:t>
                </a:r>
                <a:r>
                  <a:rPr lang="en-US" i="1" dirty="0" smtClean="0"/>
                  <a:t>c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Factor the new trinomial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Divide off </a:t>
                </a:r>
                <a:r>
                  <a:rPr lang="en-US" i="1" dirty="0" smtClean="0"/>
                  <a:t>a</a:t>
                </a:r>
                <a:r>
                  <a:rPr lang="en-US" dirty="0" smtClean="0"/>
                  <a:t> and reduce fractions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Bottoms UP!</a:t>
                </a: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990600" y="1600200"/>
                <a:ext cx="3505200" cy="4525963"/>
              </a:xfrm>
              <a:blipFill rotWithShape="1">
                <a:blip r:embed="rId2"/>
                <a:stretch>
                  <a:fillRect l="-3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3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+5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+2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862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4J:  TLW solve quadratic equations.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Quadratic: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𝑏𝑥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</a:rPr>
                      <m:t>=0, </m:t>
                    </m:r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𝑎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Solutions are called roots or zeros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190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Solving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593" b="-6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Solve by doing the opposite!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must be alone;  no x term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𝑘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</m:ra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x =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±</m:t>
                    </m:r>
                    <m:rad>
                      <m:radPr>
                        <m:degHide m:val="on"/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</m:rad>
                  </m:oMath>
                </a14:m>
                <a:r>
                  <a:rPr lang="en-US" dirty="0" smtClean="0"/>
                  <a:t>		Why are there two answers?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386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Solve: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3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−1=8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549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5−2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=11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5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+3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=36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190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−4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=7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854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Try These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4J.1 p. 116 #1a-d, 2a-c,  h (DP only)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58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One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den>
                    </m:f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+2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=6</m:t>
                    </m:r>
                  </m:oMath>
                </a14:m>
                <a:endParaRPr lang="en-US" b="0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Try These:  p. 95 #2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380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Null Factor Law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Lines have at most one solution:  2x + 3 =11, x=8</a:t>
                </a:r>
              </a:p>
              <a:p>
                <a:r>
                  <a:rPr lang="en-US" dirty="0" smtClean="0"/>
                  <a:t>Quadratics have up to 2 solutions</a:t>
                </a:r>
              </a:p>
              <a:p>
                <a:pPr lvl="1"/>
                <a:r>
                  <a:rPr lang="en-US" dirty="0" smtClean="0"/>
                  <a:t>(x+2)(x-2)=0;  x =2 and -2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dirty="0" smtClean="0"/>
                  <a:t>;    x =2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=-4;  none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408" r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323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Null Facto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a*b = 0, then a = 0 or b = 0</a:t>
            </a:r>
          </a:p>
          <a:p>
            <a:r>
              <a:rPr lang="en-US" dirty="0" smtClean="0"/>
              <a:t>Must factor quadratic</a:t>
            </a:r>
          </a:p>
          <a:p>
            <a:r>
              <a:rPr lang="en-US" dirty="0" smtClean="0"/>
              <a:t>Set each factor = zero</a:t>
            </a:r>
          </a:p>
          <a:p>
            <a:pPr lvl="1"/>
            <a:r>
              <a:rPr lang="en-US" dirty="0" smtClean="0"/>
              <a:t>Example:  3x(x – 5) = 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66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(x – 4)(3x + 7)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Assignment:  p. 117 4J.2  #1-2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73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Quadratics and the GDC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Polysmlt 2</a:t>
                </a:r>
              </a:p>
              <a:p>
                <a:r>
                  <a:rPr lang="en-US" dirty="0" smtClean="0"/>
                  <a:t>Must be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𝑏𝑥</m:t>
                    </m:r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𝑐</m:t>
                    </m:r>
                    <m:r>
                      <a:rPr lang="en-US" i="1">
                        <a:latin typeface="Cambria Math"/>
                      </a:rPr>
                      <m:t>=0</m:t>
                    </m:r>
                  </m:oMath>
                </a14:m>
                <a:r>
                  <a:rPr lang="en-US" dirty="0" smtClean="0"/>
                  <a:t> format</a:t>
                </a:r>
              </a:p>
              <a:p>
                <a:r>
                  <a:rPr lang="en-US" dirty="0" smtClean="0"/>
                  <a:t>Solve: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2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+4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=7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endParaRPr lang="en-US" dirty="0"/>
              </a:p>
              <a:p>
                <a:r>
                  <a:rPr lang="en-US" dirty="0" smtClean="0"/>
                  <a:t>Try p. 118 #1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738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3(x-1) + x(x +2) =3</a:t>
            </a:r>
          </a:p>
          <a:p>
            <a:pPr lvl="1"/>
            <a:r>
              <a:rPr lang="en-US" dirty="0" smtClean="0"/>
              <a:t>What’s wrong with this picture?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50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Try These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4J.3 p.118  #3  CD a and b; DP a, b, 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78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=−7</m:t>
                        </m:r>
                      </m:e>
                    </m:d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Try p.119 #4  CD:  a and b   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                      DP a, b, d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720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Graphing for Solutions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8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−2=9</m:t>
                    </m:r>
                  </m:oMath>
                </a14:m>
                <a:endParaRPr lang="en-US" b="0" dirty="0" smtClean="0"/>
              </a:p>
              <a:p>
                <a:r>
                  <a:rPr lang="en-US" dirty="0" smtClean="0"/>
                  <a:t>Rewrite as two equations!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=8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−2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=9                    </m:t>
                            </m:r>
                          </m:e>
                        </m:eqArr>
                      </m:e>
                    </m:d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Where do they intersect?</a:t>
                </a:r>
              </a:p>
              <a:p>
                <a:r>
                  <a:rPr lang="en-US" dirty="0" smtClean="0"/>
                  <a:t>Was it factorable?</a:t>
                </a:r>
              </a:p>
              <a:p>
                <a:r>
                  <a:rPr lang="en-US" dirty="0" smtClean="0"/>
                  <a:t>Try p. 120 #5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440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Quadratic Formula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When it’s NOT factorable  and no GDC</a:t>
                </a:r>
              </a:p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𝑏𝑥</m:t>
                    </m:r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𝑐</m:t>
                    </m:r>
                    <m:r>
                      <a:rPr lang="en-US" i="1">
                        <a:latin typeface="Cambria Math"/>
                      </a:rPr>
                      <m:t>=0</m:t>
                    </m:r>
                  </m:oMath>
                </a14:m>
                <a:r>
                  <a:rPr lang="en-US" dirty="0" smtClean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−4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𝑎𝑐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Substitute</a:t>
                </a:r>
              </a:p>
              <a:p>
                <a:r>
                  <a:rPr lang="en-US" dirty="0" smtClean="0"/>
                  <a:t>Solve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960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−2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−6</m:t>
                    </m:r>
                    <m:r>
                      <a:rPr lang="en-US" i="1">
                        <a:latin typeface="Cambria Math"/>
                      </a:rPr>
                      <m:t>=0</m:t>
                    </m:r>
                  </m:oMath>
                </a14:m>
                <a:r>
                  <a:rPr lang="en-US" dirty="0" smtClean="0"/>
                  <a:t>		</a:t>
                </a:r>
                <a:r>
                  <a:rPr lang="en-US" dirty="0"/>
                  <a:t> </a:t>
                </a:r>
                <a:r>
                  <a:rPr lang="en-US" dirty="0" smtClean="0"/>
                  <a:t>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3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−6</m:t>
                    </m:r>
                    <m:r>
                      <a:rPr lang="en-US" i="1">
                        <a:latin typeface="Cambria Math"/>
                      </a:rPr>
                      <m:t>=0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463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than one variable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Solve:  4(2x + 5)  -3(x – 2) = 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97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Try These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P.121 CD #1a-f</a:t>
            </a:r>
          </a:p>
          <a:p>
            <a:r>
              <a:rPr lang="en-US" dirty="0" smtClean="0"/>
              <a:t>           DP #1, 2a, b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Final assignment:  CD p. 121 #1 g-I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DP p. 120 #7, p.121 #1g-i, 2c-f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00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4K:  TLW problem solve with quadratics.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Solving “real world” problems looking for real,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r>
                  <a:rPr lang="en-US" dirty="0" smtClean="0"/>
                  <a:t>, answers</a:t>
                </a:r>
              </a:p>
              <a:p>
                <a:pPr lvl="1"/>
                <a:r>
                  <a:rPr lang="en-US" dirty="0"/>
                  <a:t>If there aren’t any real roots, then no real </a:t>
                </a:r>
                <a:r>
                  <a:rPr lang="en-US" dirty="0" smtClean="0"/>
                  <a:t>solutions</a:t>
                </a:r>
                <a:endParaRPr lang="en-US" dirty="0"/>
              </a:p>
              <a:p>
                <a:r>
                  <a:rPr lang="en-US" dirty="0" smtClean="0"/>
                  <a:t>Think About:</a:t>
                </a:r>
              </a:p>
              <a:p>
                <a:pPr lvl="1"/>
                <a:r>
                  <a:rPr lang="en-US" dirty="0" smtClean="0"/>
                  <a:t>Can you have negative solutions if you are solving for length?  What else?</a:t>
                </a:r>
              </a:p>
              <a:p>
                <a:pPr lvl="1"/>
                <a:r>
                  <a:rPr lang="en-US" dirty="0" smtClean="0"/>
                  <a:t>If you are solving for “how many people” , can you have a decimal or fraction?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408" r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619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Transfer words into an equation</a:t>
            </a:r>
          </a:p>
          <a:p>
            <a:r>
              <a:rPr lang="en-US" dirty="0" smtClean="0"/>
              <a:t>Solve it</a:t>
            </a:r>
          </a:p>
          <a:p>
            <a:r>
              <a:rPr lang="en-US" dirty="0" smtClean="0"/>
              <a:t>Do you have reasonable solutions?</a:t>
            </a:r>
          </a:p>
          <a:p>
            <a:r>
              <a:rPr lang="en-US" dirty="0" smtClean="0"/>
              <a:t>Write answer in a sentence with labels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34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736336"/>
              </a:xfrm>
            </p:spPr>
            <p:txBody>
              <a:bodyPr/>
              <a:lstStyle/>
              <a:p>
                <a:r>
                  <a:rPr lang="en-US" dirty="0" smtClean="0"/>
                  <a:t>A rectangle has length 3 cm longer than its width.  Its area is 42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𝑐𝑚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.  </m:t>
                    </m:r>
                  </m:oMath>
                </a14:m>
                <a:r>
                  <a:rPr lang="en-US" dirty="0" smtClean="0"/>
                  <a:t>  Find its width.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736336"/>
              </a:xfrm>
              <a:blipFill rotWithShape="1">
                <a:blip r:embed="rId2"/>
                <a:stretch>
                  <a:fillRect t="-1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6705600" y="1905000"/>
            <a:ext cx="2133600" cy="1066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77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07736"/>
          </a:xfrm>
        </p:spPr>
        <p:txBody>
          <a:bodyPr/>
          <a:lstStyle/>
          <a:p>
            <a:r>
              <a:rPr lang="en-US" dirty="0" smtClean="0"/>
              <a:t>Two integers differ by 12 and the sum of their squares is 74.  Find the integers.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59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CD p.123 #6-8</a:t>
            </a:r>
          </a:p>
          <a:p>
            <a:r>
              <a:rPr lang="en-US" dirty="0" smtClean="0"/>
              <a:t>DP p.123 #1-8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1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8229600" cy="5660136"/>
              </a:xfrm>
            </p:spPr>
            <p:txBody>
              <a:bodyPr/>
              <a:lstStyle/>
              <a:p>
                <a:r>
                  <a:rPr lang="en-US" dirty="0" smtClean="0"/>
                  <a:t>Is it possible to bend 12 cm length of wire to form the shorter sides of a right triangle with area of 20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𝑐𝑚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.  Use technology to solve.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8229600" cy="5660136"/>
              </a:xfrm>
              <a:blipFill rotWithShape="1">
                <a:blip r:embed="rId2"/>
                <a:stretch>
                  <a:fillRect t="-10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Triangle 3"/>
          <p:cNvSpPr/>
          <p:nvPr/>
        </p:nvSpPr>
        <p:spPr>
          <a:xfrm>
            <a:off x="7010400" y="2362200"/>
            <a:ext cx="1905000" cy="1905000"/>
          </a:xfrm>
          <a:prstGeom prst="rtTriangl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67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CD p.123 #9, 10, 11</a:t>
            </a:r>
          </a:p>
          <a:p>
            <a:r>
              <a:rPr lang="en-US" dirty="0" smtClean="0"/>
              <a:t>DP p. 123 #9-14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8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Solve:  4x – 3 = 3x + 7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82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502</TotalTime>
  <Words>2275</Words>
  <Application>Microsoft Office PowerPoint</Application>
  <PresentationFormat>On-screen Show (4:3)</PresentationFormat>
  <Paragraphs>335</Paragraphs>
  <Slides>87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88" baseType="lpstr">
      <vt:lpstr>Urban</vt:lpstr>
      <vt:lpstr>Chapter 4</vt:lpstr>
      <vt:lpstr>Warm Up</vt:lpstr>
      <vt:lpstr>PowerPoint Presentation</vt:lpstr>
      <vt:lpstr>Vocabulary to Know</vt:lpstr>
      <vt:lpstr>Linear Equation</vt:lpstr>
      <vt:lpstr>Fractions!  Say What?!</vt:lpstr>
      <vt:lpstr>Another One</vt:lpstr>
      <vt:lpstr>More than one variable</vt:lpstr>
      <vt:lpstr>Another</vt:lpstr>
      <vt:lpstr>And Another</vt:lpstr>
      <vt:lpstr>Expand it and solve it.</vt:lpstr>
      <vt:lpstr>DP</vt:lpstr>
      <vt:lpstr>4C:  TLW solve equations with fractions.</vt:lpstr>
      <vt:lpstr>Get rid of fractions!</vt:lpstr>
      <vt:lpstr>Again</vt:lpstr>
      <vt:lpstr>Warm Up!</vt:lpstr>
      <vt:lpstr>What’s different?</vt:lpstr>
      <vt:lpstr>Another</vt:lpstr>
      <vt:lpstr>4D:  TLW solve equations using the GDC.</vt:lpstr>
      <vt:lpstr>Warm Up!</vt:lpstr>
      <vt:lpstr>Solve:  4.6x – 8.9 = 7.2</vt:lpstr>
      <vt:lpstr>How can this be used?</vt:lpstr>
      <vt:lpstr>Solving Graphically</vt:lpstr>
      <vt:lpstr>Examples</vt:lpstr>
      <vt:lpstr>Try These!</vt:lpstr>
      <vt:lpstr>4E:  TLW problem solve with linear equations.</vt:lpstr>
      <vt:lpstr>Steps to Guide You</vt:lpstr>
      <vt:lpstr>PowerPoint Presentation</vt:lpstr>
      <vt:lpstr>PowerPoint Presentation</vt:lpstr>
      <vt:lpstr>Using a box to organize.</vt:lpstr>
      <vt:lpstr>PowerPoint Presentation</vt:lpstr>
      <vt:lpstr>You’re on your own, unless you’re nice to me.</vt:lpstr>
      <vt:lpstr>3F  TLW substitute values into formulas.</vt:lpstr>
      <vt:lpstr>PowerPoint Presentation</vt:lpstr>
      <vt:lpstr>Time For You to Shine</vt:lpstr>
      <vt:lpstr>4G:  TLW rearrange formulas.</vt:lpstr>
      <vt:lpstr>Volume of a Cone</vt:lpstr>
      <vt:lpstr>It’s like solving an equation for a variable.</vt:lpstr>
      <vt:lpstr>Make x the subject of 7x + 3y = d</vt:lpstr>
      <vt:lpstr>Make z the subject of y=x/z     Try these:  p. 106 #3, 4, 5</vt:lpstr>
      <vt:lpstr>Rearrangement and Substitution</vt:lpstr>
      <vt:lpstr>Try These Now!</vt:lpstr>
      <vt:lpstr>4H  TLW solve simultaneous equations.</vt:lpstr>
      <vt:lpstr>Solving with a GDC (Polysmlt 2)</vt:lpstr>
      <vt:lpstr>Graphical Method and the GDC</vt:lpstr>
      <vt:lpstr>Algebraic Methods-Substitution </vt:lpstr>
      <vt:lpstr>Example</vt:lpstr>
      <vt:lpstr>Elimination</vt:lpstr>
      <vt:lpstr>Example</vt:lpstr>
      <vt:lpstr>Time to Solve</vt:lpstr>
      <vt:lpstr>4I:  TLW problem solve using simultaneous equations.</vt:lpstr>
      <vt:lpstr>Steps to Help You Solve</vt:lpstr>
      <vt:lpstr>PowerPoint Presentation</vt:lpstr>
      <vt:lpstr>Try These</vt:lpstr>
      <vt:lpstr>PowerPoint Presentation</vt:lpstr>
      <vt:lpstr>Assignment</vt:lpstr>
      <vt:lpstr>Factoring Quadratics</vt:lpstr>
      <vt:lpstr>How To…</vt:lpstr>
      <vt:lpstr>Examples</vt:lpstr>
      <vt:lpstr>PowerPoint Presentation</vt:lpstr>
      <vt:lpstr>What if a≠1?</vt:lpstr>
      <vt:lpstr>The Youngberg Method</vt:lpstr>
      <vt:lpstr>4J:  TLW solve quadratic equations.</vt:lpstr>
      <vt:lpstr>Solving x^2=k</vt:lpstr>
      <vt:lpstr>Example</vt:lpstr>
      <vt:lpstr>Example</vt:lpstr>
      <vt:lpstr>Example</vt:lpstr>
      <vt:lpstr>Example</vt:lpstr>
      <vt:lpstr>Try These</vt:lpstr>
      <vt:lpstr>The Null Factor Law</vt:lpstr>
      <vt:lpstr>The Null Facto Law</vt:lpstr>
      <vt:lpstr>Example</vt:lpstr>
      <vt:lpstr>Quadratics and the GDC</vt:lpstr>
      <vt:lpstr>Example</vt:lpstr>
      <vt:lpstr>Try These</vt:lpstr>
      <vt:lpstr>Example</vt:lpstr>
      <vt:lpstr>Graphing for Solutions</vt:lpstr>
      <vt:lpstr>Quadratic Formula</vt:lpstr>
      <vt:lpstr>Example</vt:lpstr>
      <vt:lpstr>Try These</vt:lpstr>
      <vt:lpstr>4K:  TLW problem solve with quadratics.</vt:lpstr>
      <vt:lpstr>Process</vt:lpstr>
      <vt:lpstr>PowerPoint Presentation</vt:lpstr>
      <vt:lpstr>PowerPoint Presentation</vt:lpstr>
      <vt:lpstr>Assignment</vt:lpstr>
      <vt:lpstr>PowerPoint Presentation</vt:lpstr>
      <vt:lpstr>Assignment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</dc:title>
  <dc:creator>Monika</dc:creator>
  <cp:lastModifiedBy>Monika</cp:lastModifiedBy>
  <cp:revision>32</cp:revision>
  <dcterms:created xsi:type="dcterms:W3CDTF">2012-09-06T20:38:29Z</dcterms:created>
  <dcterms:modified xsi:type="dcterms:W3CDTF">2012-09-27T14:34:02Z</dcterms:modified>
</cp:coreProperties>
</file>