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14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5D350F-5E8D-4350-9FA5-9D890E5E597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63008E-72AF-4897-A6FD-76F134E850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D350F-5E8D-4350-9FA5-9D890E5E597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3008E-72AF-4897-A6FD-76F134E85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45D350F-5E8D-4350-9FA5-9D890E5E597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63008E-72AF-4897-A6FD-76F134E85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D350F-5E8D-4350-9FA5-9D890E5E597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3008E-72AF-4897-A6FD-76F134E85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5D350F-5E8D-4350-9FA5-9D890E5E597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63008E-72AF-4897-A6FD-76F134E850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D350F-5E8D-4350-9FA5-9D890E5E597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3008E-72AF-4897-A6FD-76F134E85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D350F-5E8D-4350-9FA5-9D890E5E597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3008E-72AF-4897-A6FD-76F134E85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D350F-5E8D-4350-9FA5-9D890E5E597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3008E-72AF-4897-A6FD-76F134E85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5D350F-5E8D-4350-9FA5-9D890E5E597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3008E-72AF-4897-A6FD-76F134E85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D350F-5E8D-4350-9FA5-9D890E5E597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3008E-72AF-4897-A6FD-76F134E85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5D350F-5E8D-4350-9FA5-9D890E5E597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3008E-72AF-4897-A6FD-76F134E850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45D350F-5E8D-4350-9FA5-9D890E5E597D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63008E-72AF-4897-A6FD-76F134E850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../Math%20Studies%20Book/Mathematics%20StSL.ex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Goal:  TLW identify increasing and decreasing functions.</a:t>
            </a:r>
            <a:endParaRPr lang="en-US" dirty="0"/>
          </a:p>
        </p:txBody>
      </p:sp>
      <p:pic>
        <p:nvPicPr>
          <p:cNvPr id="1026" name="Picture 2" descr="C:\Users\MONIKA\AppData\Local\Microsoft\Windows\Temporary Internet Files\Content.IE5\DUMH1PAQ\MM90036530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0485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NIKA\AppData\Local\Microsoft\Windows\Temporary Internet Files\Content.IE5\DUMH1PAQ\MM90036530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21B:  TLW find stationary points and interpret them.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23" y="1676400"/>
            <a:ext cx="7239000" cy="4846320"/>
          </a:xfrm>
        </p:spPr>
        <p:txBody>
          <a:bodyPr/>
          <a:lstStyle/>
          <a:p>
            <a:r>
              <a:rPr lang="en-US" dirty="0" smtClean="0"/>
              <a:t>A stationary point of a function could be a local maximum, a local minimum or a horizontal inflection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9600" y="4724400"/>
            <a:ext cx="6934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3581400"/>
            <a:ext cx="0" cy="2514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248439" y="3767470"/>
            <a:ext cx="5656521" cy="1913860"/>
          </a:xfrm>
          <a:custGeom>
            <a:avLst/>
            <a:gdLst>
              <a:gd name="connsiteX0" fmla="*/ 0 w 5656521"/>
              <a:gd name="connsiteY0" fmla="*/ 1913860 h 1913860"/>
              <a:gd name="connsiteX1" fmla="*/ 1233377 w 5656521"/>
              <a:gd name="connsiteY1" fmla="*/ 255181 h 1913860"/>
              <a:gd name="connsiteX2" fmla="*/ 3593805 w 5656521"/>
              <a:gd name="connsiteY2" fmla="*/ 1339702 h 1913860"/>
              <a:gd name="connsiteX3" fmla="*/ 5656521 w 5656521"/>
              <a:gd name="connsiteY3" fmla="*/ 0 h 191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6521" h="1913860">
                <a:moveTo>
                  <a:pt x="0" y="1913860"/>
                </a:moveTo>
                <a:cubicBezTo>
                  <a:pt x="317205" y="1132367"/>
                  <a:pt x="634410" y="350874"/>
                  <a:pt x="1233377" y="255181"/>
                </a:cubicBezTo>
                <a:cubicBezTo>
                  <a:pt x="1832345" y="159488"/>
                  <a:pt x="2856615" y="1382232"/>
                  <a:pt x="3593805" y="1339702"/>
                </a:cubicBezTo>
                <a:cubicBezTo>
                  <a:pt x="4330995" y="1297172"/>
                  <a:pt x="4993758" y="648586"/>
                  <a:pt x="565652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48439" y="3962400"/>
            <a:ext cx="24091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5105400"/>
            <a:ext cx="2362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44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Stationary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minimum:  minimum in entire domain</a:t>
            </a:r>
          </a:p>
          <a:p>
            <a:r>
              <a:rPr lang="en-US" dirty="0" smtClean="0"/>
              <a:t>Local minimum:  a turning point; f’(x) = 0</a:t>
            </a:r>
          </a:p>
          <a:p>
            <a:pPr lvl="1"/>
            <a:r>
              <a:rPr lang="en-US" dirty="0" smtClean="0"/>
              <a:t>Slope changes from negative to positive</a:t>
            </a:r>
          </a:p>
          <a:p>
            <a:r>
              <a:rPr lang="en-US" dirty="0" smtClean="0"/>
              <a:t>Global maximum:  maximum in entire domain</a:t>
            </a:r>
          </a:p>
          <a:p>
            <a:r>
              <a:rPr lang="en-US" dirty="0" smtClean="0"/>
              <a:t>Local maximum:  a turning point; f’(x) =0</a:t>
            </a:r>
          </a:p>
          <a:p>
            <a:pPr lvl="1"/>
            <a:r>
              <a:rPr lang="en-US" dirty="0" smtClean="0"/>
              <a:t>Slope changes from positive to negative</a:t>
            </a:r>
          </a:p>
          <a:p>
            <a:r>
              <a:rPr lang="en-US" dirty="0" smtClean="0"/>
              <a:t>Horizontal or Stationary Point of Inflection: </a:t>
            </a:r>
          </a:p>
          <a:p>
            <a:pPr lvl="1"/>
            <a:r>
              <a:rPr lang="en-US" dirty="0" smtClean="0"/>
              <a:t>Curve doesn’t change shape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3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and classify all stationary 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−9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+5.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5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35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Sometimes the endpoints could be a maximum or minimum.</a:t>
                </a:r>
              </a:p>
              <a:p>
                <a:r>
                  <a:rPr lang="en-US" dirty="0" smtClean="0"/>
                  <a:t>Find the greatest and least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−6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+5</m:t>
                    </m:r>
                  </m:oMath>
                </a14:m>
                <a:r>
                  <a:rPr lang="en-US" dirty="0" smtClean="0"/>
                  <a:t> on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≤5.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5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45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P.593 #1,2,4, and 5 every other letter, 6-10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21C:  </a:t>
            </a:r>
            <a:r>
              <a:rPr lang="en-US" dirty="0" err="1" smtClean="0"/>
              <a:t>Tlw</a:t>
            </a:r>
            <a:r>
              <a:rPr lang="en-US" dirty="0" smtClean="0"/>
              <a:t> interpret rates of changes.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 gives rate of changes in y with respect to x</a:t>
                </a:r>
              </a:p>
              <a:p>
                <a:r>
                  <a:rPr lang="en-US" dirty="0" smtClean="0"/>
                  <a:t>If y increases as x increases,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is positive</a:t>
                </a:r>
              </a:p>
              <a:p>
                <a:r>
                  <a:rPr lang="en-US" dirty="0" smtClean="0"/>
                  <a:t>If y decreases as x increases,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is negative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rates of changes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Temperature</a:t>
                </a:r>
              </a:p>
              <a:p>
                <a:r>
                  <a:rPr lang="en-US" dirty="0" smtClean="0"/>
                  <a:t>Height of tree as it grows.</a:t>
                </a:r>
              </a:p>
              <a:p>
                <a:r>
                  <a:rPr lang="en-US" dirty="0" smtClean="0"/>
                  <a:t>Models</a:t>
                </a:r>
              </a:p>
              <a:p>
                <a:pPr lvl="1"/>
                <a:r>
                  <a:rPr lang="en-US" dirty="0" smtClean="0"/>
                  <a:t>s(t) = distance travelled by runner 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= s’(t) is the instantaneous speed of runners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H(t)= height above ground of a person riding in a Ferris wheel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H’(t) is instantaneous assent on Ferris wheel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5" t="-1132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4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volume of air in a hot air balloon after t minutes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+10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+2 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≤8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Find:</a:t>
                </a:r>
              </a:p>
              <a:p>
                <a:pPr marL="749808" lvl="1" indent="-457200">
                  <a:buAutoNum type="alphaLcPeriod"/>
                </a:pPr>
                <a:r>
                  <a:rPr lang="en-US" dirty="0" smtClean="0"/>
                  <a:t>The initial volume of air in the balloon</a:t>
                </a:r>
              </a:p>
              <a:p>
                <a:pPr marL="749808" lvl="1" indent="-457200">
                  <a:buAutoNum type="alphaLcPeriod"/>
                </a:pPr>
                <a:r>
                  <a:rPr lang="en-US" dirty="0" smtClean="0"/>
                  <a:t>The volume when t = 8 minutes</a:t>
                </a:r>
              </a:p>
              <a:p>
                <a:pPr marL="749808" lvl="1" indent="-457200">
                  <a:buAutoNum type="alphaL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749808" lvl="1" indent="-457200">
                  <a:buAutoNum type="alphaLcPeriod"/>
                </a:pPr>
                <a:r>
                  <a:rPr lang="en-US" dirty="0" smtClean="0"/>
                  <a:t>The rate of increase in volume when t=4 minutes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5" t="-1132" r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9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596 #1-6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21C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Rates of Change</a:t>
                </a:r>
              </a:p>
              <a:p>
                <a:pPr lvl="1"/>
                <a:r>
                  <a:rPr lang="en-US" dirty="0"/>
                  <a:t>Rates not always defined with </a:t>
                </a:r>
                <a:r>
                  <a:rPr lang="en-US" dirty="0" smtClean="0"/>
                  <a:t>time</a:t>
                </a:r>
              </a:p>
              <a:p>
                <a:r>
                  <a:rPr lang="en-US" dirty="0" smtClean="0"/>
                  <a:t>Cost function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𝑑𝐶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/>
                  <a:t> = instantaneous rate of change in cost with respect to # of items made</a:t>
                </a:r>
              </a:p>
              <a:p>
                <a:r>
                  <a:rPr lang="en-US" dirty="0" smtClean="0"/>
                  <a:t>Profit:  R(x) – C(x)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𝑑𝑃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 = rate of change in profit with respect to # number of items sold</a:t>
                </a:r>
              </a:p>
              <a:p>
                <a:pPr marL="29260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5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1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and Decreasing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look at the intervals over which a function increases and/or decreases.</a:t>
            </a:r>
          </a:p>
          <a:p>
            <a:r>
              <a:rPr lang="en-US" dirty="0" smtClean="0"/>
              <a:t>Increasing:  as x increases then y increases</a:t>
            </a:r>
          </a:p>
          <a:p>
            <a:r>
              <a:rPr lang="en-US" dirty="0" smtClean="0"/>
              <a:t>Decreasing:  as x increases then y decreases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cost of producing x items in a factory each day is given by: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0.000 13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+0.002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+2200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           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cost of labor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raw  	      </a:t>
                </a:r>
                <a:r>
                  <a:rPr lang="en-US" dirty="0" smtClean="0"/>
                  <a:t> fixed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			  material	       </a:t>
                </a:r>
                <a:r>
                  <a:rPr lang="en-US" dirty="0" smtClean="0"/>
                  <a:t>costs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			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costs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Find C’(x)	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Find C’(150) and interpret.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Find C(151)-C(150) and compare with b.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7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7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597 #1-9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21D:  </a:t>
            </a:r>
            <a:r>
              <a:rPr lang="en-US" dirty="0" err="1" smtClean="0"/>
              <a:t>optimisation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need to find maximum/minimum of a function</a:t>
            </a:r>
          </a:p>
          <a:p>
            <a:r>
              <a:rPr lang="en-US" dirty="0" smtClean="0"/>
              <a:t>Optimum solution</a:t>
            </a:r>
          </a:p>
          <a:p>
            <a:r>
              <a:rPr lang="en-US" dirty="0" smtClean="0"/>
              <a:t>Doesn’t always occur f’(x)=0, also look at endpoints of domain.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Optimal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Sign diagram test:  f’(a)=0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000" dirty="0" smtClean="0"/>
                  <a:t>Graphical y=f(x)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Steps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 smtClean="0"/>
                  <a:t>Draw a diagram 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 smtClean="0"/>
                  <a:t>Create a formula to be optimized– single term(x)</a:t>
                </a:r>
              </a:p>
              <a:p>
                <a:pPr marL="246888" lvl="1" indent="0">
                  <a:buNone/>
                </a:pPr>
                <a:r>
                  <a:rPr lang="en-US" sz="1800" dirty="0" smtClean="0"/>
                  <a:t>	Write any restrictions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 smtClean="0"/>
                  <a:t>Take 1</a:t>
                </a:r>
                <a:r>
                  <a:rPr lang="en-US" sz="2000" baseline="30000" dirty="0" smtClean="0"/>
                  <a:t>st</a:t>
                </a:r>
                <a:r>
                  <a:rPr lang="en-US" sz="2000" dirty="0" smtClean="0"/>
                  <a:t> derivative = zero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 smtClean="0"/>
                  <a:t>Restrict domain;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	Test endpoints and f’(x) = 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42" t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781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4 liter container must have a square base, vertical sides and an open top.  Find the most economical shape which minimizes the surface area of material needed.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4762500" y="3733800"/>
            <a:ext cx="2133600" cy="18288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329218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29300" y="3661513"/>
            <a:ext cx="0" cy="3008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476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p. 601 #8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 smtClean="0"/>
                  <a:t>Radioactive waste is to be disposed of in fully enclosed lead boxes of inner volume 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dirty="0" smtClean="0"/>
                  <a:t>.  The base of the box has dimensions in the ratio 2:1.</a:t>
                </a:r>
              </a:p>
              <a:p>
                <a:r>
                  <a:rPr lang="en-US" sz="1800" dirty="0" smtClean="0"/>
                  <a:t>What is the inner length of the box?</a:t>
                </a:r>
              </a:p>
              <a:p>
                <a:r>
                  <a:rPr lang="en-US" sz="1800" dirty="0" smtClean="0"/>
                  <a:t>Explain  why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h</m:t>
                    </m:r>
                    <m:r>
                      <a:rPr lang="en-US" sz="1800" b="0" i="1" smtClean="0">
                        <a:latin typeface="Cambria Math"/>
                      </a:rPr>
                      <m:t>=100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Explain why the inner surface area of the box is given by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     </m:t>
                    </m:r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600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𝑑𝐴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1800" dirty="0" smtClean="0"/>
                  <a:t>.  Hence find x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𝑑𝐴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Find the minimum surface area of the box.</a:t>
                </a:r>
              </a:p>
              <a:p>
                <a:r>
                  <a:rPr lang="en-US" sz="1800" dirty="0" smtClean="0"/>
                  <a:t>Sketch the optimum box shape, showing all dimensions.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55" r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631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P.601 #1-9, skip #8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71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square sheet of metal 12 cm x 12 cm has smaller squares cut from its corners as shown.</a:t>
            </a:r>
          </a:p>
          <a:p>
            <a:r>
              <a:rPr lang="en-US" sz="2000" dirty="0" smtClean="0"/>
              <a:t>What sized square should be cut out so that when the sheet is bent into an open box it will hold the maximum amount of liquid?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267200" y="3505200"/>
            <a:ext cx="3048000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3505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86550" y="5556398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77833" y="5556398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7815" y="3560135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2600" y="609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cm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cm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3962400" y="3505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>
            <a:off x="3962400" y="4865132"/>
            <a:ext cx="0" cy="1198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77833" y="6280666"/>
            <a:ext cx="12847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15100" y="6280666"/>
            <a:ext cx="781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be 19"/>
          <p:cNvSpPr/>
          <p:nvPr/>
        </p:nvSpPr>
        <p:spPr>
          <a:xfrm>
            <a:off x="457200" y="4495800"/>
            <a:ext cx="2438400" cy="76200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00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p. 603 #11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athletics track has two “straights” of length l m and two semi-circular ends of radius x m.  The perimeter of the track is 400 m.</a:t>
                </a:r>
              </a:p>
              <a:p>
                <a:r>
                  <a:rPr lang="en-US" dirty="0" smtClean="0"/>
                  <a:t>Show that l = 200 -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x  and hence write down the possible values that x may have.</a:t>
                </a:r>
              </a:p>
              <a:p>
                <a:r>
                  <a:rPr lang="en-US" dirty="0" smtClean="0"/>
                  <a:t>Show that the area inside the track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=400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What value of l and x produce the largest area inside the track?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5" t="-1132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428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P.603 #10, 13,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0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F(x) is increasing if f(a)&lt;f(b) when a &lt;b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F(x) is decreasing if f(a)&gt;f(b) when a&lt;b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6400" y="2057400"/>
            <a:ext cx="0" cy="1905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8200" y="3429000"/>
            <a:ext cx="2819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76400" y="4495800"/>
            <a:ext cx="0" cy="2133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19200" y="6172200"/>
            <a:ext cx="2438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5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Optimization </a:t>
            </a:r>
            <a:r>
              <a:rPr lang="en-US" dirty="0" smtClean="0"/>
              <a:t>using technology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9416"/>
                <a:ext cx="4876800" cy="4846320"/>
              </a:xfrm>
            </p:spPr>
            <p:txBody>
              <a:bodyPr/>
              <a:lstStyle/>
              <a:p>
                <a:r>
                  <a:rPr lang="en-US" sz="2000" dirty="0" smtClean="0"/>
                  <a:t>Use our GDC to help us solve problems.</a:t>
                </a:r>
              </a:p>
              <a:p>
                <a:r>
                  <a:rPr lang="en-US" sz="2000" dirty="0" smtClean="0"/>
                  <a:t>The distance from A to P is given by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𝑢𝑛𝑖𝑡𝑠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a.  Show, using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𝑃𝑄𝐴</m:t>
                    </m:r>
                  </m:oMath>
                </a14:m>
                <a:r>
                  <a:rPr lang="en-US" sz="2000" dirty="0" smtClean="0"/>
                  <a:t>, how this formula was obtained.</a:t>
                </a:r>
              </a:p>
              <a:p>
                <a:pPr marL="457200" indent="-457200">
                  <a:buAutoNum type="alphaLcPeriod" startAt="2"/>
                </a:pPr>
                <a:r>
                  <a:rPr lang="en-US" sz="2000" dirty="0" smtClean="0"/>
                  <a:t>Explain why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5−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 marL="457200" indent="-457200">
                  <a:buAutoNum type="alphaLcPeriod" startAt="2"/>
                </a:pPr>
                <a:r>
                  <a:rPr lang="en-US" sz="2000" dirty="0" smtClean="0"/>
                  <a:t>Sketch the graph of D against x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≤6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buAutoNum type="alphaLcPeriod" startAt="2"/>
                </a:pPr>
                <a:r>
                  <a:rPr lang="en-US" sz="2000" dirty="0" smtClean="0"/>
                  <a:t>Find the smallest value of D and the value of x where it occurs. GDC!</a:t>
                </a:r>
              </a:p>
              <a:p>
                <a:pPr marL="457200" indent="-457200">
                  <a:buAutoNum type="alphaLcPeriod" startAt="2"/>
                </a:pPr>
                <a:r>
                  <a:rPr lang="en-US" sz="2000" dirty="0" smtClean="0"/>
                  <a:t>Interpret the results from d.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9416"/>
                <a:ext cx="4876800" cy="4846320"/>
              </a:xfrm>
              <a:blipFill rotWithShape="0">
                <a:blip r:embed="rId2"/>
                <a:stretch>
                  <a:fillRect l="-1250" t="-755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6324600" y="1981200"/>
            <a:ext cx="0" cy="2743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38800" y="4191000"/>
            <a:ext cx="2971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5867400" y="1143000"/>
            <a:ext cx="2266122" cy="3031122"/>
          </a:xfrm>
          <a:custGeom>
            <a:avLst/>
            <a:gdLst>
              <a:gd name="connsiteX0" fmla="*/ 0 w 2266122"/>
              <a:gd name="connsiteY0" fmla="*/ 2126974 h 3031122"/>
              <a:gd name="connsiteX1" fmla="*/ 616226 w 2266122"/>
              <a:gd name="connsiteY1" fmla="*/ 2922104 h 3031122"/>
              <a:gd name="connsiteX2" fmla="*/ 2266122 w 2266122"/>
              <a:gd name="connsiteY2" fmla="*/ 0 h 303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122" h="3031122">
                <a:moveTo>
                  <a:pt x="0" y="2126974"/>
                </a:moveTo>
                <a:cubicBezTo>
                  <a:pt x="119269" y="2701787"/>
                  <a:pt x="238539" y="3276600"/>
                  <a:pt x="616226" y="2922104"/>
                </a:cubicBezTo>
                <a:cubicBezTo>
                  <a:pt x="993913" y="2567608"/>
                  <a:pt x="1630017" y="1283804"/>
                  <a:pt x="226612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7239000" y="2895600"/>
            <a:ext cx="894522" cy="114300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77001" y="253289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24699" y="4191000"/>
            <a:ext cx="41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33522" y="3733800"/>
            <a:ext cx="1010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A(5, 1)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7239000" y="3733800"/>
            <a:ext cx="3048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31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664"/>
            <a:ext cx="8001000" cy="64557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closed pizza box is folded from a sheet of cardboard 64 cm by 40 cm.  To do this, equal squares of side length x cm are cut from two corners of the short side, and two equal rectangles of width x cm are cut from the long side as shown.</a:t>
            </a:r>
          </a:p>
          <a:p>
            <a:r>
              <a:rPr lang="en-US" sz="2000" dirty="0" smtClean="0"/>
              <a:t>Find the dimensions of the lid and the base of the box in terms of x.</a:t>
            </a:r>
          </a:p>
          <a:p>
            <a:r>
              <a:rPr lang="en-US" sz="2000" dirty="0" smtClean="0"/>
              <a:t>Find the volume of the box in terms of x.</a:t>
            </a:r>
          </a:p>
          <a:p>
            <a:r>
              <a:rPr lang="en-US" sz="2000" dirty="0" smtClean="0"/>
              <a:t>What is the maximum possible volume of the box?</a:t>
            </a:r>
          </a:p>
          <a:p>
            <a:r>
              <a:rPr lang="en-US" sz="2000" dirty="0" smtClean="0"/>
              <a:t>What are the dimensions of the box which has the maximum volume?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63117">
            <a:off x="2614241" y="1275430"/>
            <a:ext cx="2589047" cy="76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p. 606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P,604-605 #1, 2, 4,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look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14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intervals where f(x) is:</a:t>
            </a:r>
          </a:p>
          <a:p>
            <a:r>
              <a:rPr lang="en-US" dirty="0" smtClean="0"/>
              <a:t>Increasing</a:t>
            </a:r>
          </a:p>
          <a:p>
            <a:r>
              <a:rPr lang="en-US" dirty="0" smtClean="0"/>
              <a:t>decreasing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10200" y="2362200"/>
            <a:ext cx="0" cy="3200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71800" y="4495800"/>
            <a:ext cx="510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3232298" y="3104699"/>
            <a:ext cx="4763386" cy="2257845"/>
          </a:xfrm>
          <a:custGeom>
            <a:avLst/>
            <a:gdLst>
              <a:gd name="connsiteX0" fmla="*/ 0 w 4763386"/>
              <a:gd name="connsiteY0" fmla="*/ 2232845 h 2257845"/>
              <a:gd name="connsiteX1" fmla="*/ 723014 w 4763386"/>
              <a:gd name="connsiteY1" fmla="*/ 8 h 2257845"/>
              <a:gd name="connsiteX2" fmla="*/ 3444949 w 4763386"/>
              <a:gd name="connsiteY2" fmla="*/ 2254110 h 2257845"/>
              <a:gd name="connsiteX3" fmla="*/ 4763386 w 4763386"/>
              <a:gd name="connsiteY3" fmla="*/ 425310 h 225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3386" h="2257845">
                <a:moveTo>
                  <a:pt x="0" y="2232845"/>
                </a:moveTo>
                <a:cubicBezTo>
                  <a:pt x="74428" y="1114654"/>
                  <a:pt x="148856" y="-3536"/>
                  <a:pt x="723014" y="8"/>
                </a:cubicBezTo>
                <a:cubicBezTo>
                  <a:pt x="1297172" y="3552"/>
                  <a:pt x="2771554" y="2183226"/>
                  <a:pt x="3444949" y="2254110"/>
                </a:cubicBezTo>
                <a:cubicBezTo>
                  <a:pt x="4118344" y="2324994"/>
                  <a:pt x="4440865" y="1375152"/>
                  <a:pt x="4763386" y="4253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2699266"/>
            <a:ext cx="141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(-1, 3)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0544" y="556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(2, -4)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4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to help determine intervals where a function is increasing/decreasing</a:t>
            </a:r>
          </a:p>
          <a:p>
            <a:r>
              <a:rPr lang="en-US" dirty="0" smtClean="0"/>
              <a:t>Critical Values:  when f’(x) = 0  or f’(x) is undefined.</a:t>
            </a:r>
          </a:p>
          <a:p>
            <a:pPr lvl="1"/>
            <a:r>
              <a:rPr lang="en-US" dirty="0" smtClean="0"/>
              <a:t>Means gradient is zero</a:t>
            </a:r>
          </a:p>
          <a:p>
            <a:pPr lvl="1"/>
            <a:r>
              <a:rPr lang="en-US" dirty="0" smtClean="0"/>
              <a:t>What type of line is the tangent?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0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Take derivative and set = zero</a:t>
                </a:r>
              </a:p>
              <a:p>
                <a:r>
                  <a:rPr lang="en-US" dirty="0" smtClean="0"/>
                  <a:t>Set up sign diagram with the values</a:t>
                </a:r>
              </a:p>
              <a:p>
                <a:r>
                  <a:rPr lang="en-US" dirty="0" smtClean="0"/>
                  <a:t>Use derivative to determine when slope is positive or negative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5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80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intervals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−12</m:t>
                    </m:r>
                    <m:r>
                      <a:rPr lang="en-US" sz="1800" b="0" i="1" smtClean="0"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</a:rPr>
                      <m:t>−5</m:t>
                    </m:r>
                  </m:oMath>
                </a14:m>
                <a:r>
                  <a:rPr lang="en-US" dirty="0" smtClean="0"/>
                  <a:t> is increasing or decreasing.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5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80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P.589 #1 all, 2 every other even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00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810</Words>
  <Application>Microsoft Office PowerPoint</Application>
  <PresentationFormat>On-screen Show (4:3)</PresentationFormat>
  <Paragraphs>163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Cambria Math</vt:lpstr>
      <vt:lpstr>Trebuchet MS</vt:lpstr>
      <vt:lpstr>Wingdings</vt:lpstr>
      <vt:lpstr>Wingdings 2</vt:lpstr>
      <vt:lpstr>Opulent</vt:lpstr>
      <vt:lpstr>Chapter 21</vt:lpstr>
      <vt:lpstr>Increasing and Decreasing</vt:lpstr>
      <vt:lpstr>Rules</vt:lpstr>
      <vt:lpstr>Let’s take a look</vt:lpstr>
      <vt:lpstr>Example</vt:lpstr>
      <vt:lpstr>Sign Diagrams</vt:lpstr>
      <vt:lpstr>Examples</vt:lpstr>
      <vt:lpstr>Example</vt:lpstr>
      <vt:lpstr>Assignment</vt:lpstr>
      <vt:lpstr>21B:  TLW find stationary points and interpret them.</vt:lpstr>
      <vt:lpstr>Stationary Points</vt:lpstr>
      <vt:lpstr>Example</vt:lpstr>
      <vt:lpstr>example</vt:lpstr>
      <vt:lpstr>Assignment</vt:lpstr>
      <vt:lpstr>21C:  Tlw interpret rates of changes.</vt:lpstr>
      <vt:lpstr>Time rates of changes</vt:lpstr>
      <vt:lpstr>Example</vt:lpstr>
      <vt:lpstr>Assignment</vt:lpstr>
      <vt:lpstr>21C continued</vt:lpstr>
      <vt:lpstr>Example</vt:lpstr>
      <vt:lpstr>Assignment</vt:lpstr>
      <vt:lpstr>21D:  optimisation</vt:lpstr>
      <vt:lpstr>Testing Optimal Solutions</vt:lpstr>
      <vt:lpstr>Example</vt:lpstr>
      <vt:lpstr>Example p. 601 #8</vt:lpstr>
      <vt:lpstr>Assignment</vt:lpstr>
      <vt:lpstr>Example</vt:lpstr>
      <vt:lpstr>Example p. 603 #11</vt:lpstr>
      <vt:lpstr>Assignment</vt:lpstr>
      <vt:lpstr>Optimization using technology</vt:lpstr>
      <vt:lpstr>PowerPoint Presentation</vt:lpstr>
      <vt:lpstr>Theory of Knowledge</vt:lpstr>
      <vt:lpstr>Assignment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</dc:title>
  <dc:creator>MONIKA</dc:creator>
  <cp:lastModifiedBy>Monika Riegels</cp:lastModifiedBy>
  <cp:revision>20</cp:revision>
  <dcterms:created xsi:type="dcterms:W3CDTF">2013-02-12T22:01:04Z</dcterms:created>
  <dcterms:modified xsi:type="dcterms:W3CDTF">2013-02-20T15:41:11Z</dcterms:modified>
</cp:coreProperties>
</file>