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weeks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110</c:v>
                </c:pt>
                <c:pt idx="4">
                  <c:v>140</c:v>
                </c:pt>
                <c:pt idx="5">
                  <c:v>189</c:v>
                </c:pt>
                <c:pt idx="6">
                  <c:v>240</c:v>
                </c:pt>
                <c:pt idx="7">
                  <c:v>310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28416"/>
        <c:axId val="85629952"/>
      </c:lineChart>
      <c:catAx>
        <c:axId val="856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629952"/>
        <c:crosses val="autoZero"/>
        <c:auto val="1"/>
        <c:lblAlgn val="ctr"/>
        <c:lblOffset val="100"/>
        <c:noMultiLvlLbl val="0"/>
      </c:catAx>
      <c:valAx>
        <c:axId val="8562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62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12994350282482"/>
          <c:y val="0.84603548354532609"/>
          <c:w val="0.22887005649717515"/>
          <c:h val="7.44508552810209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99B72288-7953-4939-A754-7772B02AF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AFA2-5791-4F4D-BDE9-447F65EBD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492DA-5E2C-44BE-AFC0-2E26E60D6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CF665-BC6B-4C9B-A967-A835B04EF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E1997-9747-470E-98C0-3C62767EB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246C6-27FE-4E19-872B-288F0064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F890-C94B-4B9A-92C3-B32FDC6D3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C4D37-0306-4B2F-AFEA-F1177EC8F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A15A4-7ED9-487C-8677-9FF8EC549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4C41-B44A-42C6-B821-76115E89F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0957-B818-4035-B2F6-F0113A9A3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4F8D8CB-8978-46EE-9A44-E4F471893F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Math%20Studies%20Book/contents/demos/136.e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Math%20Studies%20Book/contents/demos/242.e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Chapter 20</a:t>
            </a:r>
            <a:b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Differential Calculus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20A:  TLW describe rates of change.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8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Instantaneous Rate of 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of an object at a particular instant.</a:t>
            </a:r>
          </a:p>
          <a:p>
            <a:r>
              <a:rPr lang="en-US" dirty="0" smtClean="0"/>
              <a:t>Rate of change is the gradient of the tangent to the graph at that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P.565 #1-2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Finding the gradient of a tangent algebraically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drew in a tangent and approximated the gradient.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472609" y="3339548"/>
            <a:ext cx="2683565" cy="2108295"/>
          </a:xfrm>
          <a:custGeom>
            <a:avLst/>
            <a:gdLst>
              <a:gd name="connsiteX0" fmla="*/ 0 w 2683565"/>
              <a:gd name="connsiteY0" fmla="*/ 238539 h 2108295"/>
              <a:gd name="connsiteX1" fmla="*/ 1371600 w 2683565"/>
              <a:gd name="connsiteY1" fmla="*/ 2107095 h 2108295"/>
              <a:gd name="connsiteX2" fmla="*/ 2683565 w 2683565"/>
              <a:gd name="connsiteY2" fmla="*/ 0 h 21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3565" h="2108295">
                <a:moveTo>
                  <a:pt x="0" y="238539"/>
                </a:moveTo>
                <a:cubicBezTo>
                  <a:pt x="462169" y="1192695"/>
                  <a:pt x="924339" y="2146851"/>
                  <a:pt x="1371600" y="2107095"/>
                </a:cubicBezTo>
                <a:cubicBezTo>
                  <a:pt x="1818861" y="2067339"/>
                  <a:pt x="2251213" y="1033669"/>
                  <a:pt x="2683565" y="0"/>
                </a:cubicBezTo>
              </a:path>
            </a:pathLst>
          </a:cu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800600" y="5029200"/>
            <a:ext cx="2355574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42" y="3339548"/>
            <a:ext cx="3759890" cy="26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566</a:t>
            </a:r>
          </a:p>
          <a:p>
            <a:r>
              <a:rPr lang="en-US" dirty="0" smtClean="0"/>
              <a:t>Let’s do this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9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Algebraic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Gradient of FM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2400" dirty="0" smtClean="0"/>
                  <a:t>As M gets closer to F, then h gets closer to 0, so the 2 + h gets closer to 2.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70556" y="2590800"/>
            <a:ext cx="3243627" cy="24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the algebraic method to find the gradient of the tangent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at the point where x = 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2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568 #1 every other letter, 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Write without a denominator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5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20C:  TLW find the derivative of a function.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267200" cy="3962400"/>
          </a:xfrm>
        </p:spPr>
        <p:txBody>
          <a:bodyPr/>
          <a:lstStyle/>
          <a:p>
            <a:r>
              <a:rPr lang="en-US" dirty="0" smtClean="0"/>
              <a:t>Non linear function</a:t>
            </a:r>
          </a:p>
          <a:p>
            <a:r>
              <a:rPr lang="en-US" dirty="0" smtClean="0"/>
              <a:t>Gradient is different as you move along the curve.</a:t>
            </a:r>
          </a:p>
          <a:p>
            <a:pPr lvl="1"/>
            <a:r>
              <a:rPr lang="en-US" dirty="0" smtClean="0"/>
              <a:t>Gradient function for any x, find gradient</a:t>
            </a:r>
          </a:p>
          <a:p>
            <a:pPr lvl="2"/>
            <a:r>
              <a:rPr lang="en-US" dirty="0" smtClean="0"/>
              <a:t>Derived function/Derivative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495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Rate: </a:t>
            </a:r>
            <a:r>
              <a:rPr lang="en-US" sz="2000" dirty="0" smtClean="0"/>
              <a:t>comparison between two quantities of different kinds.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Speed: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𝑘𝑚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Fuel Efficiency: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𝑘𝑚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Scoring Rate:  points per grade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64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y in terms of x, we represent it by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dirty="0" smtClean="0"/>
                  <a:t>f(x) derivative is f’(x)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2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know that the gradient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at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is 2x.  </a:t>
                </a:r>
              </a:p>
              <a:p>
                <a:r>
                  <a:rPr lang="en-US" dirty="0" smtClean="0"/>
                  <a:t>Rule: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What if n = 0?  </a:t>
                </a:r>
              </a:p>
              <a:p>
                <a:pPr lvl="2"/>
                <a:r>
                  <a:rPr lang="en-US" dirty="0" smtClean="0"/>
                  <a:t>It disappears!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derivative!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y=3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1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Find f’(x)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Find f’(1)</a:t>
                </a:r>
              </a:p>
              <a:p>
                <a:pPr lvl="1"/>
                <a:r>
                  <a:rPr lang="en-US" sz="1800" dirty="0" smtClean="0"/>
                  <a:t>What  does this represent?</a:t>
                </a:r>
                <a:endParaRPr 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59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P.571 #1b and 3</a:t>
            </a:r>
          </a:p>
          <a:p>
            <a:endParaRPr lang="en-US" dirty="0"/>
          </a:p>
          <a:p>
            <a:r>
              <a:rPr lang="en-US" dirty="0" smtClean="0"/>
              <a:t>On your own:  p. 571 #1a, c, d, 2,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1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Process for finding the gradient of a function.</a:t>
            </a:r>
          </a:p>
          <a:p>
            <a:r>
              <a:rPr lang="en-US" sz="2400" dirty="0" smtClean="0"/>
              <a:t>Rules: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397213"/>
                  </p:ext>
                </p:extLst>
              </p:nvPr>
            </p:nvGraphicFramePr>
            <p:xfrm>
              <a:off x="1447800" y="3276600"/>
              <a:ext cx="6096000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Function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f(x)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f’(x)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 constant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A</a:t>
                          </a:r>
                          <a:r>
                            <a:rPr lang="en-US" baseline="0" dirty="0" smtClean="0"/>
                            <a:t> constant multiple of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𝑎𝑛𝑥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Multiple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u(x)</a:t>
                          </a:r>
                          <a:r>
                            <a:rPr lang="en-US" baseline="0" dirty="0" smtClean="0"/>
                            <a:t> +v(x)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u‘(x) + v’(x)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397213"/>
                  </p:ext>
                </p:extLst>
              </p:nvPr>
            </p:nvGraphicFramePr>
            <p:xfrm>
              <a:off x="1447800" y="3276600"/>
              <a:ext cx="6096000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Function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f(x)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f’(x)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 constant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" t="-211667" r="-200300" b="-3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11667" r="-99701" b="-3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601" t="-211667" b="-376667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" t="-124667" r="-200300" b="-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24667" r="-99701" b="-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601" t="-124667" b="-50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Multiple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u(x)</a:t>
                          </a:r>
                          <a:r>
                            <a:rPr lang="en-US" baseline="0" dirty="0" smtClean="0"/>
                            <a:t> +v(x)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u‘(x) + v’(x)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518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f’(x):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+2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f’(x):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80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, find f’(x).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573 #1-3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76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Finding the gradient of a function.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gradient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Find the gradient of the tangent to the function at the point where x = 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65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Josef typed 213 words in 3 minutes and made 6 errors, whereas Marie typed 260 words in 4 minutes and made 7 errors.  Compare their performance using rates.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Josef’s typing rate</a:t>
            </a:r>
          </a:p>
          <a:p>
            <a:r>
              <a:rPr lang="en-US" sz="2400" dirty="0" smtClean="0"/>
              <a:t>Josef’s error rate</a:t>
            </a:r>
          </a:p>
          <a:p>
            <a:r>
              <a:rPr lang="en-US" sz="2400" dirty="0" smtClean="0"/>
              <a:t>Marie’s typing rate</a:t>
            </a:r>
          </a:p>
          <a:p>
            <a:r>
              <a:rPr lang="en-US" sz="2400" dirty="0" smtClean="0"/>
              <a:t>Marie’s error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3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P.572 #4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1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the GDC to find the gradient of the tangent.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Use your GDC to find the gradient of the tangent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000" dirty="0" smtClean="0"/>
                  <a:t> at the point where x = -2.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Graph the function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2</a:t>
                </a:r>
                <a:r>
                  <a:rPr lang="en-US" sz="2000" baseline="30000" dirty="0" smtClean="0"/>
                  <a:t>nd</a:t>
                </a:r>
                <a:r>
                  <a:rPr lang="en-US" sz="2000" dirty="0" smtClean="0"/>
                  <a:t> Trace and choose 6:dy/dx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Enter in the value; -2 press ENTER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70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2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Consider the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Expand the brackets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Hence find f’(x)</a:t>
                </a:r>
              </a:p>
              <a:p>
                <a:r>
                  <a:rPr lang="en-US" sz="1800" dirty="0" smtClean="0"/>
                  <a:t>Hence find the gradient of the tangent to y = f(x) at the point where x = -2 without the GDC.</a:t>
                </a:r>
              </a:p>
              <a:p>
                <a:r>
                  <a:rPr lang="en-US" sz="1800" dirty="0" smtClean="0"/>
                  <a:t>Check your answer with the GDC.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22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90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dirty="0" smtClean="0"/>
                  <a:t>x,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and interpret its meaning.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902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what point on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does the tangent have gradient 13?</a:t>
                </a:r>
              </a:p>
              <a:p>
                <a:pPr lvl="1"/>
                <a:r>
                  <a:rPr lang="en-US" dirty="0" smtClean="0"/>
                  <a:t>How is this different than other questions we’ve done?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870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P.574-576 #6-12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85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tangent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at the point (2,7) has a gradient of 3.  Find a and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671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P.576 #13-16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20E:  TLW find the equation of tangents.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3200400" cy="3962400"/>
          </a:xfrm>
        </p:spPr>
        <p:txBody>
          <a:bodyPr/>
          <a:lstStyle/>
          <a:p>
            <a:r>
              <a:rPr lang="en-US" sz="2000" dirty="0" smtClean="0"/>
              <a:t>Find the equation of tangent line.</a:t>
            </a:r>
          </a:p>
          <a:p>
            <a:pPr lvl="1"/>
            <a:r>
              <a:rPr lang="en-US" sz="1800" dirty="0" smtClean="0"/>
              <a:t>Find the gradient at the point A.</a:t>
            </a:r>
          </a:p>
          <a:p>
            <a:pPr lvl="1"/>
            <a:r>
              <a:rPr lang="en-US" sz="1800" dirty="0" smtClean="0"/>
              <a:t>Substitute gradient and point A into  y=</a:t>
            </a:r>
            <a:r>
              <a:rPr lang="en-US" sz="1800" dirty="0" err="1" smtClean="0"/>
              <a:t>mx+b</a:t>
            </a:r>
            <a:r>
              <a:rPr lang="en-US" sz="1800" dirty="0" smtClean="0"/>
              <a:t> to find b.</a:t>
            </a:r>
          </a:p>
          <a:p>
            <a:pPr marL="914400" lvl="2" indent="0">
              <a:buNone/>
            </a:pP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42952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02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equation of the tangent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at the point where x=1.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35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P.560 #1-5 odds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technology to find the equation of the tangent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−7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+3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Enter graph in Y=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PRGM and choose 5:Tangent(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Type in 2 and press ENTER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04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P.578 #1a-f without GDC and g-j with GDC.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88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Consider the curve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−6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+8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Find the equation of the tangent to this curve at the point where x = 0.</a:t>
                </a:r>
              </a:p>
              <a:p>
                <a:r>
                  <a:rPr lang="en-US" sz="2400" dirty="0" smtClean="0"/>
                  <a:t>At what point does this tangent meet the curve again?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0" t="-107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478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P.578 #2 and 3 every other letter, 4 </a:t>
            </a:r>
          </a:p>
          <a:p>
            <a:pPr lvl="1"/>
            <a:r>
              <a:rPr lang="en-US" dirty="0" smtClean="0"/>
              <a:t>DP also does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8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20F TLW find </a:t>
            </a:r>
            <a:r>
              <a:rPr lang="en-US" sz="2800" dirty="0" err="1" smtClean="0"/>
              <a:t>normals</a:t>
            </a:r>
            <a:r>
              <a:rPr lang="en-US" sz="2800" dirty="0" smtClean="0"/>
              <a:t> to curves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normal</a:t>
                </a:r>
                <a:r>
                  <a:rPr lang="en-US" sz="2000" dirty="0" smtClean="0"/>
                  <a:t> to a curve is a line which is perpendicular to the tangent at the point of contact.</a:t>
                </a:r>
              </a:p>
              <a:p>
                <a:r>
                  <a:rPr lang="en-US" sz="2000" dirty="0" smtClean="0"/>
                  <a:t>The gradient of a normal at x = a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The tangent line and normal line are perpendicular!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776" t="-1077" r="-3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2209799"/>
            <a:ext cx="3962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84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Find the equation of the normal to </a:t>
                </a: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−4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400" dirty="0" smtClean="0"/>
                  <a:t>  at x = 4.</a:t>
                </a:r>
                <a:endParaRPr lang="en-US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0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315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equation of the normal to: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 at x = 1.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157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coordinates of the point where the normal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at     (1, -2) meets the curve again.</a:t>
                </a:r>
              </a:p>
              <a:p>
                <a:pPr lvl="1"/>
                <a:r>
                  <a:rPr lang="en-US" dirty="0" smtClean="0"/>
                  <a:t>That means find the other point of intersection!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729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coordinates of the point where the normal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 at x = -2 meets the x-axis.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425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P.581 #1a, c, e, 2-6, skip 4a</a:t>
            </a:r>
          </a:p>
          <a:p>
            <a:r>
              <a:rPr lang="en-US" dirty="0" smtClean="0"/>
              <a:t>Read over Theory of Knowledge p. </a:t>
            </a:r>
            <a:r>
              <a:rPr lang="en-US" smtClean="0"/>
              <a:t>582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6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1 p. 561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..\Math Studies Book\contents\demos\136.exe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Rate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Straight line:  constant rate of change in one quantity with respect to the other </a:t>
            </a:r>
          </a:p>
          <a:p>
            <a:r>
              <a:rPr lang="en-US" sz="2800" dirty="0" smtClean="0"/>
              <a:t>Curve line:  can find </a:t>
            </a:r>
            <a:r>
              <a:rPr lang="en-US" sz="2800" u="sng" dirty="0" smtClean="0"/>
              <a:t>average</a:t>
            </a:r>
            <a:r>
              <a:rPr lang="en-US" sz="2800" dirty="0" smtClean="0"/>
              <a:t> rate of change between two points by finding gradient of chord.</a:t>
            </a:r>
          </a:p>
          <a:p>
            <a:pPr lvl="1"/>
            <a:r>
              <a:rPr lang="en-US" sz="2400" dirty="0" smtClean="0"/>
              <a:t>Will vary depending on two points picked</a:t>
            </a:r>
          </a:p>
          <a:p>
            <a:pPr lvl="1"/>
            <a:r>
              <a:rPr lang="en-US" sz="2400" dirty="0" smtClean="0"/>
              <a:t>Need to focus on an interval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Eample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The number of mice in a colony was recorded on a weekly basis.</a:t>
            </a:r>
          </a:p>
          <a:p>
            <a:r>
              <a:rPr lang="en-US" sz="2000" dirty="0" smtClean="0"/>
              <a:t>Estimate the average rate of increase in population for:</a:t>
            </a:r>
          </a:p>
          <a:p>
            <a:pPr lvl="1"/>
            <a:r>
              <a:rPr lang="en-US" sz="1600" dirty="0" smtClean="0"/>
              <a:t>The period from week 3 to week 6</a:t>
            </a:r>
          </a:p>
          <a:p>
            <a:pPr lvl="1"/>
            <a:r>
              <a:rPr lang="en-US" sz="1600" dirty="0" smtClean="0"/>
              <a:t>The seven week period</a:t>
            </a:r>
          </a:p>
          <a:p>
            <a:r>
              <a:rPr lang="en-US" sz="2000" dirty="0" smtClean="0"/>
              <a:t>What is the overall trend in the population growth over this period?</a:t>
            </a:r>
          </a:p>
          <a:p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8884098"/>
              </p:ext>
            </p:extLst>
          </p:nvPr>
        </p:nvGraphicFramePr>
        <p:xfrm>
          <a:off x="4495800" y="1524000"/>
          <a:ext cx="449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0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P.563 #1-2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20B:  TLW find instantaneous rates of change.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 2</a:t>
            </a:r>
          </a:p>
          <a:p>
            <a:r>
              <a:rPr lang="en-US" dirty="0" smtClean="0">
                <a:hlinkClick r:id="rId2" action="ppaction://hlinkfile"/>
              </a:rPr>
              <a:t>..\Math Studies Book\contents\demos\242.exe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49395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 design template">
  <a:themeElements>
    <a:clrScheme name="Office Them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template</Template>
  <TotalTime>246</TotalTime>
  <Words>1373</Words>
  <Application>Microsoft Office PowerPoint</Application>
  <PresentationFormat>On-screen Show (4:3)</PresentationFormat>
  <Paragraphs>184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Geometric design template</vt:lpstr>
      <vt:lpstr>Chapter 20 Differential Calculus</vt:lpstr>
      <vt:lpstr>Rate: comparison between two quantities of different kinds.</vt:lpstr>
      <vt:lpstr>Example</vt:lpstr>
      <vt:lpstr>Assignment</vt:lpstr>
      <vt:lpstr>Investigation 1 p. 561</vt:lpstr>
      <vt:lpstr>Average Rate of Change</vt:lpstr>
      <vt:lpstr>Eample 2</vt:lpstr>
      <vt:lpstr>Assignment</vt:lpstr>
      <vt:lpstr>20B:  TLW find instantaneous rates of change.</vt:lpstr>
      <vt:lpstr>Instantaneous Rate of Change</vt:lpstr>
      <vt:lpstr>Assignment</vt:lpstr>
      <vt:lpstr>Finding the gradient of a tangent algebraically</vt:lpstr>
      <vt:lpstr>Investigation 3</vt:lpstr>
      <vt:lpstr>Simplify</vt:lpstr>
      <vt:lpstr>The Algebraic Method</vt:lpstr>
      <vt:lpstr>Example</vt:lpstr>
      <vt:lpstr>Assignment</vt:lpstr>
      <vt:lpstr>Write without a denominator</vt:lpstr>
      <vt:lpstr>20C:  TLW find the derivative of a function.</vt:lpstr>
      <vt:lpstr>Derivative</vt:lpstr>
      <vt:lpstr>Finding the derivative</vt:lpstr>
      <vt:lpstr>Find the derivative!</vt:lpstr>
      <vt:lpstr>Example</vt:lpstr>
      <vt:lpstr>Together</vt:lpstr>
      <vt:lpstr>Rules for Differentiation</vt:lpstr>
      <vt:lpstr>Examples</vt:lpstr>
      <vt:lpstr>Example</vt:lpstr>
      <vt:lpstr>Assignment</vt:lpstr>
      <vt:lpstr>Finding the gradient of a function.</vt:lpstr>
      <vt:lpstr>Assignment</vt:lpstr>
      <vt:lpstr>Use the GDC to find the gradient of the tangent.</vt:lpstr>
      <vt:lpstr>Example</vt:lpstr>
      <vt:lpstr>Example</vt:lpstr>
      <vt:lpstr>Example</vt:lpstr>
      <vt:lpstr>Assignment</vt:lpstr>
      <vt:lpstr>Example </vt:lpstr>
      <vt:lpstr>Assignment</vt:lpstr>
      <vt:lpstr>20E:  TLW find the equation of tangents.</vt:lpstr>
      <vt:lpstr>Example</vt:lpstr>
      <vt:lpstr>Example</vt:lpstr>
      <vt:lpstr>Assignment</vt:lpstr>
      <vt:lpstr>Example</vt:lpstr>
      <vt:lpstr>Assignment</vt:lpstr>
      <vt:lpstr>20F TLW find normals to curves</vt:lpstr>
      <vt:lpstr>Example</vt:lpstr>
      <vt:lpstr>Example</vt:lpstr>
      <vt:lpstr>Example</vt:lpstr>
      <vt:lpstr>Example</vt:lpstr>
      <vt:lpstr>Assignment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Differential Calculus</dc:title>
  <dc:creator>MONIKA</dc:creator>
  <cp:lastModifiedBy>MONIKA</cp:lastModifiedBy>
  <cp:revision>25</cp:revision>
  <cp:lastPrinted>1601-01-01T00:00:00Z</cp:lastPrinted>
  <dcterms:created xsi:type="dcterms:W3CDTF">2013-01-21T15:53:07Z</dcterms:created>
  <dcterms:modified xsi:type="dcterms:W3CDTF">2013-01-27T18:26:54Z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TC010721371033</vt:lpwstr>
  </property>
</Properties>
</file>