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DB04-E05C-49E6-9451-6C95FAB9BF5E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50C6-9EA5-4827-954F-EF348B79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e.com/currencytable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Measurement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53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is defined as mass per unit volume.  an SI unit to represent density.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newton is defined as the force which accelerates a mass of 1 kg at the rate of 1 meter per second per second.  Write as a SI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wasn’t going to last long.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7347342"/>
                  </p:ext>
                </p:extLst>
              </p:nvPr>
            </p:nvGraphicFramePr>
            <p:xfrm>
              <a:off x="533400" y="1981200"/>
              <a:ext cx="8229600" cy="468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Quantity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Symbol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 equivalent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minute</a:t>
                          </a:r>
                        </a:p>
                        <a:p>
                          <a:r>
                            <a:rPr lang="en-US" dirty="0" smtClean="0"/>
                            <a:t>hour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</a:p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 s</a:t>
                          </a:r>
                        </a:p>
                        <a:p>
                          <a:r>
                            <a:rPr lang="en-US" dirty="0" smtClean="0"/>
                            <a:t>3600 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tonne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 kg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Capacity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liter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0.001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Area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hetare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10,000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Angle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degree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180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𝑟𝑎𝑑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176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Temperature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Celsius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⁰C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 – 273.15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Pressure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millibar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mb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 Pa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Distance at sea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Nautical mile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1.852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Speed</a:t>
                          </a:r>
                          <a:r>
                            <a:rPr lang="en-US" baseline="0" dirty="0" smtClean="0"/>
                            <a:t> at sea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Knot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Kn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1.852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𝑘𝑚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Energy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Kilowatt</a:t>
                          </a:r>
                          <a:r>
                            <a:rPr lang="en-US" baseline="0" dirty="0" smtClean="0"/>
                            <a:t> hour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kWh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3.6 MJ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7347342"/>
                  </p:ext>
                </p:extLst>
              </p:nvPr>
            </p:nvGraphicFramePr>
            <p:xfrm>
              <a:off x="533400" y="1981200"/>
              <a:ext cx="8229600" cy="4683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Quantity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Symbol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 equivalent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minute</a:t>
                          </a:r>
                        </a:p>
                        <a:p>
                          <a:r>
                            <a:rPr lang="en-US" dirty="0" smtClean="0"/>
                            <a:t>hour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</a:p>
                        <a:p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 s</a:t>
                          </a:r>
                        </a:p>
                        <a:p>
                          <a:r>
                            <a:rPr lang="en-US" dirty="0" smtClean="0"/>
                            <a:t>3600 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tonne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 kg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Capacity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liter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0" t="-386667" b="-8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Area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hetare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0" t="-478689" b="-713115"/>
                          </a:stretch>
                        </a:blipFill>
                      </a:tcPr>
                    </a:tc>
                  </a:tr>
                  <a:tr h="55930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Angle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degree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0" t="-383696" b="-372826"/>
                          </a:stretch>
                        </a:blipFill>
                      </a:tcPr>
                    </a:tc>
                  </a:tr>
                  <a:tr h="5176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Temperature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Celsius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⁰C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 – 273.15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Pressure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millibar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mb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 Pa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Distance at sea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Nautical mile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1.852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Speed</a:t>
                          </a:r>
                          <a:r>
                            <a:rPr lang="en-US" baseline="0" dirty="0" smtClean="0"/>
                            <a:t> at sea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Knot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Kn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0" t="-106721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Energy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Kilowatt</a:t>
                          </a:r>
                          <a:r>
                            <a:rPr lang="en-US" baseline="0" dirty="0" smtClean="0"/>
                            <a:t> hour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kWh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3.6 MJ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1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or Larger Multiples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1938304"/>
                  </p:ext>
                </p:extLst>
              </p:nvPr>
            </p:nvGraphicFramePr>
            <p:xfrm>
              <a:off x="457200" y="1600200"/>
              <a:ext cx="8229600" cy="2932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nano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𝟎𝟎𝟎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𝟎𝟎𝟎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micro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1 000 000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milli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kilo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mega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=1 000 000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giga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=1 000 000 000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1938304"/>
                  </p:ext>
                </p:extLst>
              </p:nvPr>
            </p:nvGraphicFramePr>
            <p:xfrm>
              <a:off x="457200" y="1600200"/>
              <a:ext cx="8229600" cy="2932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nano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000" b="-396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micro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6061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6061" b="-300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milli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04000" b="-197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kilo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06667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mega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96721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giga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96721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33400" y="4953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writing the value of a measurement, the prefix used should give the value as a measure between 0.1 and 1000.  Which is why one nautical mile is written as 1.852 km and not 1852 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54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in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     H    D  (l g m)    d     c    m</a:t>
            </a:r>
          </a:p>
          <a:p>
            <a:pPr lvl="1"/>
            <a:r>
              <a:rPr lang="en-US" sz="2400" dirty="0" smtClean="0"/>
              <a:t>King Henry drinks lime green milk dead cows make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Convert  3540 mm into ________________ meters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Convert 7.14 kg into ___________ grams</a:t>
            </a:r>
          </a:p>
        </p:txBody>
      </p:sp>
    </p:spTree>
    <p:extLst>
      <p:ext uri="{BB962C8B-B14F-4D97-AF65-F5344CB8AC3E}">
        <p14:creationId xmlns:p14="http://schemas.microsoft.com/office/powerpoint/2010/main" val="9686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Meteric</a:t>
            </a:r>
            <a:r>
              <a:rPr lang="en-US" dirty="0" smtClean="0"/>
              <a:t>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conversion as a fraction with what you want to cancel in the denominator.</a:t>
            </a:r>
          </a:p>
          <a:p>
            <a:r>
              <a:rPr lang="en-US" dirty="0" smtClean="0"/>
              <a:t>Convert 4 hours and 12 minutes into seconds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15 knots into kilometers per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16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𝑘𝑚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Convert 54 kWh into MJ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3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use of SI notation help us to think of mathematics as a “universal language”?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47 #1-9,  Hint for #9:  Use Example 7 on page 46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2E Goal:  TLW round numbers.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is rounding numbers useful?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Population count</a:t>
                </a:r>
                <a:endParaRPr lang="en-US" dirty="0"/>
              </a:p>
              <a:p>
                <a:r>
                  <a:rPr lang="en-US" dirty="0" smtClean="0"/>
                  <a:t>We use to approximate answers.</a:t>
                </a:r>
              </a:p>
              <a:p>
                <a:r>
                  <a:rPr lang="en-US" dirty="0" smtClean="0"/>
                  <a:t>Symbol: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2C:  TLW 1.  Write numbers in scientific notation </a:t>
            </a:r>
            <a:br>
              <a:rPr lang="en-US" sz="2800" dirty="0" smtClean="0"/>
            </a:br>
            <a:r>
              <a:rPr lang="en-US" sz="2800" dirty="0" smtClean="0"/>
              <a:t>2.  Perform simple operations with numbers in scientific notation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Scientific Notation or Standard Form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 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&lt;10  </m:t>
                    </m:r>
                  </m:oMath>
                </a14:m>
                <a:r>
                  <a:rPr lang="en-US" dirty="0" smtClean="0"/>
                  <a:t>and k is and integer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a is between 1 and 10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right, if less than 5 round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right, if greater than or equal to 5 round up</a:t>
            </a:r>
          </a:p>
          <a:p>
            <a:r>
              <a:rPr lang="en-US" dirty="0" smtClean="0"/>
              <a:t>Round to the nearest 10: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48	 	583			5705</a:t>
            </a:r>
          </a:p>
        </p:txBody>
      </p:sp>
    </p:spTree>
    <p:extLst>
      <p:ext uri="{BB962C8B-B14F-4D97-AF65-F5344CB8AC3E}">
        <p14:creationId xmlns:p14="http://schemas.microsoft.com/office/powerpoint/2010/main" val="3919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try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2E.1  p. 48 #1-4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Decimals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traffic survey  showed that 1852 cars carried 4376 people. Which is more appropriate to write people per car?</a:t>
            </a:r>
          </a:p>
          <a:p>
            <a:r>
              <a:rPr lang="en-US" dirty="0" smtClean="0"/>
              <a:t>2.362 850 972      or    2.4 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round?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given a specific decimal place (</a:t>
            </a:r>
            <a:r>
              <a:rPr lang="en-US" dirty="0" err="1" smtClean="0"/>
              <a:t>d.p.</a:t>
            </a:r>
            <a:r>
              <a:rPr lang="en-US" dirty="0" smtClean="0"/>
              <a:t>) or significant figure (</a:t>
            </a:r>
            <a:r>
              <a:rPr lang="en-US" dirty="0" err="1" smtClean="0"/>
              <a:t>s.f.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Round to 1 decimal place (1 </a:t>
            </a:r>
            <a:r>
              <a:rPr lang="en-US" dirty="0" err="1" smtClean="0"/>
              <a:t>dp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3.27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Round to 2 </a:t>
            </a:r>
            <a:r>
              <a:rPr lang="en-US" dirty="0" err="1" smtClean="0"/>
              <a:t>dp</a:t>
            </a:r>
            <a:r>
              <a:rPr lang="en-US" dirty="0" smtClean="0"/>
              <a:t>:  6.3829</a:t>
            </a:r>
          </a:p>
        </p:txBody>
      </p:sp>
    </p:spTree>
    <p:extLst>
      <p:ext uri="{BB962C8B-B14F-4D97-AF65-F5344CB8AC3E}">
        <p14:creationId xmlns:p14="http://schemas.microsoft.com/office/powerpoint/2010/main" val="25114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to 2 </a:t>
            </a:r>
            <a:r>
              <a:rPr lang="en-US" dirty="0" err="1" smtClean="0"/>
              <a:t>dp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your GDC</a:t>
                </a:r>
              </a:p>
              <a:p>
                <a:r>
                  <a:rPr lang="en-US" dirty="0" smtClean="0"/>
                  <a:t>(2.8 + 3.7)(0.82 – 0.57)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18.5 −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12.2−4.3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5.2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49 – 50 # 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 (</a:t>
            </a:r>
            <a:r>
              <a:rPr lang="en-US" dirty="0" err="1" smtClean="0"/>
              <a:t>sf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round off to n significant figures look at  (n+1)</a:t>
            </a:r>
            <a:r>
              <a:rPr lang="en-US" dirty="0" err="1" smtClean="0"/>
              <a:t>th</a:t>
            </a:r>
            <a:r>
              <a:rPr lang="en-US" dirty="0" smtClean="0"/>
              <a:t> digit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(n + 1) digit is 0, 1, 2, 3, or 4 don’t change the nth digit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(n + 1) digit is 5, 6, 7, 8, 9 increase nth digit by 1</a:t>
            </a:r>
          </a:p>
          <a:p>
            <a:pPr marL="457200" lvl="1" indent="0">
              <a:buNone/>
            </a:pPr>
            <a:r>
              <a:rPr lang="en-US" dirty="0" smtClean="0"/>
              <a:t>Delete all digits after nth digit, replacing with 0s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Round to 2 </a:t>
            </a:r>
            <a:r>
              <a:rPr lang="en-US" sz="2800" dirty="0" err="1" smtClean="0"/>
              <a:t>s.f.</a:t>
            </a:r>
            <a:r>
              <a:rPr lang="en-US" sz="2800" dirty="0" smtClean="0"/>
              <a:t>:  7.182</a:t>
            </a:r>
          </a:p>
          <a:p>
            <a:endParaRPr lang="en-US" sz="2800" dirty="0"/>
          </a:p>
          <a:p>
            <a:r>
              <a:rPr lang="en-US" sz="2800" dirty="0" smtClean="0"/>
              <a:t>Round to 2 </a:t>
            </a:r>
            <a:r>
              <a:rPr lang="en-US" sz="2800" dirty="0" err="1" smtClean="0"/>
              <a:t>s.f.</a:t>
            </a:r>
            <a:r>
              <a:rPr lang="en-US" sz="2800" dirty="0" smtClean="0"/>
              <a:t>:  0.00132</a:t>
            </a:r>
          </a:p>
          <a:p>
            <a:endParaRPr lang="en-US" sz="2800" dirty="0" smtClean="0"/>
          </a:p>
          <a:p>
            <a:r>
              <a:rPr lang="en-US" sz="2800" dirty="0" smtClean="0"/>
              <a:t>Round to 1 </a:t>
            </a:r>
            <a:r>
              <a:rPr lang="en-US" sz="2800" dirty="0" err="1" smtClean="0"/>
              <a:t>s.f.</a:t>
            </a:r>
            <a:r>
              <a:rPr lang="en-US" sz="2800" dirty="0" smtClean="0"/>
              <a:t>:  423</a:t>
            </a:r>
          </a:p>
          <a:p>
            <a:endParaRPr lang="en-US" sz="2800" dirty="0"/>
          </a:p>
          <a:p>
            <a:r>
              <a:rPr lang="en-US" sz="2800" dirty="0" smtClean="0"/>
              <a:t>Round to 3 </a:t>
            </a:r>
            <a:r>
              <a:rPr lang="en-US" sz="2800" dirty="0" err="1" smtClean="0"/>
              <a:t>s.f.</a:t>
            </a:r>
            <a:r>
              <a:rPr lang="en-US" sz="2800" dirty="0" smtClean="0"/>
              <a:t>:  4.057</a:t>
            </a:r>
          </a:p>
          <a:p>
            <a:endParaRPr lang="en-US" sz="2800" dirty="0"/>
          </a:p>
          <a:p>
            <a:r>
              <a:rPr lang="en-US" sz="2800" dirty="0" smtClean="0"/>
              <a:t>IB exams round to 3 </a:t>
            </a:r>
            <a:r>
              <a:rPr lang="en-US" sz="2800" dirty="0" err="1" smtClean="0"/>
              <a:t>s.f.</a:t>
            </a:r>
            <a:r>
              <a:rPr lang="en-US" sz="2800" dirty="0" smtClean="0"/>
              <a:t> unless otherwise stated.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2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P.51 #1-8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3H:  Goal:  TLW find error and percentage error.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is close but NOT equal to the true value.</a:t>
            </a:r>
          </a:p>
          <a:p>
            <a:r>
              <a:rPr lang="en-US" dirty="0" smtClean="0"/>
              <a:t>Estimation is a value found by judgment/prediction instead of using accurate measurement.</a:t>
            </a:r>
          </a:p>
          <a:p>
            <a:r>
              <a:rPr lang="en-US" dirty="0" smtClean="0"/>
              <a:t>How do we account for this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in scientific notation.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9 448 800 000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0.000 000 053 04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4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Estimate the product:  38.7 x 5.1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Find the true value: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What is the approximation?</a:t>
                </a:r>
              </a:p>
              <a:p>
                <a:r>
                  <a:rPr lang="en-US" sz="2400" dirty="0" smtClean="0"/>
                  <a:t>Error is the difference between our measurement and the actual value.</a:t>
                </a:r>
              </a:p>
              <a:p>
                <a:pPr lvl="1"/>
                <a:r>
                  <a:rPr lang="en-US" sz="2000" dirty="0" smtClean="0"/>
                  <a:t>Error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Usually error is represented as a percentage.</a:t>
                </a:r>
              </a:p>
              <a:p>
                <a:pPr lvl="1"/>
                <a:r>
                  <a:rPr lang="en-US" dirty="0" smtClean="0"/>
                  <a:t>Look at the size of the error and ignore the sign.</a:t>
                </a:r>
              </a:p>
              <a:p>
                <a:pPr lvl="1"/>
                <a:r>
                  <a:rPr lang="en-US" dirty="0" smtClean="0"/>
                  <a:t>Percentage Error: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100%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5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estimate a fence length to be 70 m whereas its true length is 78.3 m.  Find to 1 </a:t>
            </a:r>
            <a:r>
              <a:rPr lang="en-US" dirty="0" err="1" smtClean="0"/>
              <a:t>d.p.</a:t>
            </a:r>
            <a:endParaRPr lang="en-US" dirty="0" smtClean="0"/>
          </a:p>
          <a:p>
            <a:pPr lvl="1"/>
            <a:r>
              <a:rPr lang="en-US" dirty="0" smtClean="0"/>
              <a:t>Error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Percentage Error</a:t>
            </a:r>
          </a:p>
        </p:txBody>
      </p:sp>
    </p:spTree>
    <p:extLst>
      <p:ext uri="{BB962C8B-B14F-4D97-AF65-F5344CB8AC3E}">
        <p14:creationId xmlns:p14="http://schemas.microsoft.com/office/powerpoint/2010/main" val="12519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Alan wants to lay carpet on his 4.2 m x 5.1 m lounge room floor.  He estimates the area of the lounge room by rounding to the nearest meter.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Estimate the area.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The carpet costs $39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  Find the cost using Alan’s estimate.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Find the actual area.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Find the percentage error.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Will Alan have enough carpet to cover his lounge?</a:t>
                </a:r>
              </a:p>
              <a:p>
                <a:r>
                  <a:rPr lang="en-US" sz="2000" dirty="0" smtClean="0"/>
                  <a:t>  How should he have rounded?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593" t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3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22 #1-7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2J:  TLW convert between different currencies.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Currency is the money of a country.</a:t>
            </a:r>
          </a:p>
          <a:p>
            <a:r>
              <a:rPr lang="en-US" dirty="0" smtClean="0"/>
              <a:t>When you go to a different country with different currency you must exchange it.</a:t>
            </a:r>
          </a:p>
          <a:p>
            <a:r>
              <a:rPr lang="en-US" dirty="0" smtClean="0"/>
              <a:t>Exchange Rate = how much your money is worth in a foreign currency.</a:t>
            </a:r>
          </a:p>
          <a:p>
            <a:pPr lvl="1"/>
            <a:r>
              <a:rPr lang="en-US" dirty="0" smtClean="0"/>
              <a:t>Rates are published and change all the time.</a:t>
            </a:r>
          </a:p>
          <a:p>
            <a:pPr lvl="1"/>
            <a:r>
              <a:rPr lang="en-US" dirty="0" smtClean="0"/>
              <a:t>Simple Currency Conversions :  no </a:t>
            </a:r>
            <a:r>
              <a:rPr lang="en-US" dirty="0" err="1" smtClean="0"/>
              <a:t>commision</a:t>
            </a:r>
            <a:r>
              <a:rPr lang="en-US" dirty="0" smtClean="0"/>
              <a:t> and no fees to pay for exchanging currency.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hlinkClick r:id="rId2"/>
              </a:rPr>
              <a:t>Exchange Rates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 British pound (GBP) = 1.65 Australian dollar (AUD)</a:t>
            </a:r>
          </a:p>
          <a:p>
            <a:r>
              <a:rPr lang="en-US" sz="2800" dirty="0" smtClean="0"/>
              <a:t>Convert 40 GBP to AUD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Convert 500 AUD to GBP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26525"/>
              </p:ext>
            </p:extLst>
          </p:nvPr>
        </p:nvGraphicFramePr>
        <p:xfrm>
          <a:off x="2057400" y="2514600"/>
          <a:ext cx="6781800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Hong Kong (HKD)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 (CNY)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r>
                        <a:rPr lang="en-US" baseline="0" dirty="0" smtClean="0"/>
                        <a:t> (JPY)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Hong Kong (HKD)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9.885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China (CNY)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12.106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Japan</a:t>
                      </a:r>
                      <a:r>
                        <a:rPr lang="en-US" baseline="0" dirty="0" smtClean="0"/>
                        <a:t> (JPY)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05089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Currency converting from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4648200"/>
            <a:ext cx="601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86600" y="1295399"/>
            <a:ext cx="1866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Currency converting </a:t>
            </a:r>
            <a:r>
              <a:rPr lang="en-US" dirty="0" smtClean="0"/>
              <a:t>to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43800" y="2895600"/>
            <a:ext cx="0" cy="1478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" y="5943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That means 1 CNY = 12.106 JPY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Convert 2000 CNY to JPY</a:t>
            </a:r>
          </a:p>
          <a:p>
            <a:pPr lvl="1"/>
            <a:r>
              <a:rPr lang="en-US" dirty="0" smtClean="0"/>
              <a:t>Just like other conversions  write as a fraction.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25805"/>
              </p:ext>
            </p:extLst>
          </p:nvPr>
        </p:nvGraphicFramePr>
        <p:xfrm>
          <a:off x="4876800" y="2667000"/>
          <a:ext cx="41148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4220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Hong Kong (HKD)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 (CNY)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r>
                        <a:rPr lang="en-US" baseline="0" dirty="0" smtClean="0"/>
                        <a:t> (JPY)</a:t>
                      </a:r>
                      <a:endParaRPr lang="en-US" dirty="0"/>
                    </a:p>
                  </a:txBody>
                  <a:tcPr/>
                </a:tc>
              </a:tr>
              <a:tr h="562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Hong Kong (HKD)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9.885</a:t>
                      </a:r>
                      <a:endParaRPr lang="en-US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China (CNY)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12.106</a:t>
                      </a:r>
                      <a:endParaRPr lang="en-US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Japan</a:t>
                      </a:r>
                      <a:r>
                        <a:rPr lang="en-US" baseline="0" dirty="0" smtClean="0"/>
                        <a:t> (JPY)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865943"/>
              </p:ext>
            </p:extLst>
          </p:nvPr>
        </p:nvGraphicFramePr>
        <p:xfrm>
          <a:off x="381000" y="228600"/>
          <a:ext cx="4953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8288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the exchange rate from CHF to USD.</a:t>
            </a:r>
          </a:p>
          <a:p>
            <a:endParaRPr lang="en-US" dirty="0"/>
          </a:p>
          <a:p>
            <a:r>
              <a:rPr lang="en-US" dirty="0" smtClean="0"/>
              <a:t>Exchange 3000 USD to GBP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Write down the exchange rate from USD to CHF</a:t>
            </a:r>
          </a:p>
          <a:p>
            <a:endParaRPr lang="en-US" dirty="0"/>
          </a:p>
          <a:p>
            <a:r>
              <a:rPr lang="en-US" dirty="0" smtClean="0"/>
              <a:t>Exchange 10 000 francs to 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as a decimal number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1.45  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3.016 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942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Rates and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graph shows the relationship between Australian dollars and Great Britain pounds on a particular day.  Find</a:t>
            </a:r>
          </a:p>
          <a:p>
            <a:pPr lvl="1"/>
            <a:r>
              <a:rPr lang="en-US" sz="1600" dirty="0" smtClean="0"/>
              <a:t>The number of AUD in 250 GBP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The number of GBP in 480 AUD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Whether a person with 360 AUD could afford to buy an item valued at 240 GBP.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63">
            <a:off x="4642118" y="1599071"/>
            <a:ext cx="4375922" cy="369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smtClean="0"/>
              <a:t>65-66 #1 - 5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and scientific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the EE button!</a:t>
                </a:r>
              </a:p>
              <a:p>
                <a:endParaRPr lang="en-US" dirty="0"/>
              </a:p>
              <a:p>
                <a:r>
                  <a:rPr lang="en-US" dirty="0" smtClean="0"/>
                  <a:t>870, 000 x 95, 000, 000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6.2  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00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43 #1 - 10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2D:  TLW convert between International System (SI).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Base Units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45507"/>
              </p:ext>
            </p:extLst>
          </p:nvPr>
        </p:nvGraphicFramePr>
        <p:xfrm>
          <a:off x="1295400" y="25908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kelvin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 of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Candela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41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Derived Units– defined in terms of base units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6673173"/>
                  </p:ext>
                </p:extLst>
              </p:nvPr>
            </p:nvGraphicFramePr>
            <p:xfrm>
              <a:off x="609600" y="3200400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Quantity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Symbol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square</a:t>
                          </a:r>
                          <a:r>
                            <a:rPr lang="en-US" baseline="0" dirty="0" smtClean="0"/>
                            <a:t> 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Volume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r>
                            <a:rPr lang="en-US" baseline="0" dirty="0" smtClean="0"/>
                            <a:t>  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Velocity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meters/second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         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Angle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Radian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rad 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6673173"/>
                  </p:ext>
                </p:extLst>
              </p:nvPr>
            </p:nvGraphicFramePr>
            <p:xfrm>
              <a:off x="609600" y="3200400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Quantity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Symbol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square</a:t>
                          </a:r>
                          <a:r>
                            <a:rPr lang="en-US" baseline="0" dirty="0" smtClean="0"/>
                            <a:t> 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8197" b="-4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Volume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r>
                            <a:rPr lang="en-US" baseline="0" dirty="0" smtClean="0"/>
                            <a:t>  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08197" b="-3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Velocity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meters/second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406557" b="-17541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Angle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Radian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rad 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484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882829"/>
              </p:ext>
            </p:extLst>
          </p:nvPr>
        </p:nvGraphicFramePr>
        <p:xfrm>
          <a:off x="533400" y="29718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pascal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662141"/>
      </p:ext>
    </p:extLst>
  </p:cSld>
  <p:clrMapOvr>
    <a:masterClrMapping/>
  </p:clrMapOvr>
</p:sld>
</file>

<file path=ppt/theme/theme1.xml><?xml version="1.0" encoding="utf-8"?>
<a:theme xmlns:a="http://schemas.openxmlformats.org/drawingml/2006/main" name="TP102660900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38E934-3001-4917-AE45-6627F04747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TP102660900_template</Template>
  <TotalTime>170</TotalTime>
  <Words>1437</Words>
  <Application>Microsoft Office PowerPoint</Application>
  <PresentationFormat>On-screen Show (4:3)</PresentationFormat>
  <Paragraphs>343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TP102660900_template</vt:lpstr>
      <vt:lpstr>Chapter 2</vt:lpstr>
      <vt:lpstr>2C:  TLW 1.  Write numbers in scientific notation  2.  Perform simple operations with numbers in scientific notation</vt:lpstr>
      <vt:lpstr>Write in scientific notation.</vt:lpstr>
      <vt:lpstr>Write as a decimal number</vt:lpstr>
      <vt:lpstr>GDC and scientific notation</vt:lpstr>
      <vt:lpstr>PowerPoint Presentation</vt:lpstr>
      <vt:lpstr>2D:  TLW convert between International System (SI).</vt:lpstr>
      <vt:lpstr>Derived Units– defined in terms of base units</vt:lpstr>
      <vt:lpstr>Some More</vt:lpstr>
      <vt:lpstr>Finally An Example</vt:lpstr>
      <vt:lpstr>It wasn’t going to last long.</vt:lpstr>
      <vt:lpstr>Smaller or Larger Multiples</vt:lpstr>
      <vt:lpstr>Conversion in Metric</vt:lpstr>
      <vt:lpstr>Non Meteric Units</vt:lpstr>
      <vt:lpstr>PowerPoint Presentation</vt:lpstr>
      <vt:lpstr>PowerPoint Presentation</vt:lpstr>
      <vt:lpstr>What do you think?</vt:lpstr>
      <vt:lpstr>Exercises</vt:lpstr>
      <vt:lpstr>2E Goal:  TLW round numbers. </vt:lpstr>
      <vt:lpstr>The Rules</vt:lpstr>
      <vt:lpstr>Stop and try these</vt:lpstr>
      <vt:lpstr>Rounding Decimals</vt:lpstr>
      <vt:lpstr>Where to round? </vt:lpstr>
      <vt:lpstr>Calculate to 2 dp</vt:lpstr>
      <vt:lpstr>Try These</vt:lpstr>
      <vt:lpstr>Significant Figures (sf)</vt:lpstr>
      <vt:lpstr>PowerPoint Presentation</vt:lpstr>
      <vt:lpstr>Exercises</vt:lpstr>
      <vt:lpstr>3H:  Goal:  TLW find error and percentage error.</vt:lpstr>
      <vt:lpstr>Error</vt:lpstr>
      <vt:lpstr>Percentage Error</vt:lpstr>
      <vt:lpstr>PowerPoint Presentation</vt:lpstr>
      <vt:lpstr>PowerPoint Presentation</vt:lpstr>
      <vt:lpstr>Exercises</vt:lpstr>
      <vt:lpstr>2J:  TLW convert between different currencies.</vt:lpstr>
      <vt:lpstr>PowerPoint Presentation</vt:lpstr>
      <vt:lpstr>Exchange Rate Table</vt:lpstr>
      <vt:lpstr>PowerPoint Presentation</vt:lpstr>
      <vt:lpstr>PowerPoint Presentation</vt:lpstr>
      <vt:lpstr>Exchange Rates and Graphs</vt:lpstr>
      <vt:lpstr>Exercises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Monika</dc:creator>
  <cp:lastModifiedBy>Monika</cp:lastModifiedBy>
  <cp:revision>17</cp:revision>
  <dcterms:created xsi:type="dcterms:W3CDTF">2012-08-30T18:41:20Z</dcterms:created>
  <dcterms:modified xsi:type="dcterms:W3CDTF">2012-08-31T13:46:30Z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TC026609019991</vt:lpwstr>
  </property>
</Properties>
</file>