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2"/>
  </p:notesMasterIdLst>
  <p:handoutMasterIdLst>
    <p:handoutMasterId r:id="rId53"/>
  </p:handoutMasterIdLst>
  <p:sldIdLst>
    <p:sldId id="313" r:id="rId3"/>
    <p:sldId id="267" r:id="rId4"/>
    <p:sldId id="274" r:id="rId5"/>
    <p:sldId id="280" r:id="rId6"/>
    <p:sldId id="275" r:id="rId7"/>
    <p:sldId id="281" r:id="rId8"/>
    <p:sldId id="277" r:id="rId9"/>
    <p:sldId id="269" r:id="rId10"/>
    <p:sldId id="278" r:id="rId11"/>
    <p:sldId id="271" r:id="rId12"/>
    <p:sldId id="272" r:id="rId13"/>
    <p:sldId id="282" r:id="rId14"/>
    <p:sldId id="273" r:id="rId15"/>
    <p:sldId id="279" r:id="rId16"/>
    <p:sldId id="284" r:id="rId17"/>
    <p:sldId id="318" r:id="rId18"/>
    <p:sldId id="283" r:id="rId19"/>
    <p:sldId id="285" r:id="rId20"/>
    <p:sldId id="31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16" r:id="rId40"/>
    <p:sldId id="304" r:id="rId41"/>
    <p:sldId id="305" r:id="rId42"/>
    <p:sldId id="306" r:id="rId43"/>
    <p:sldId id="307" r:id="rId44"/>
    <p:sldId id="308" r:id="rId45"/>
    <p:sldId id="317" r:id="rId46"/>
    <p:sldId id="309" r:id="rId47"/>
    <p:sldId id="310" r:id="rId48"/>
    <p:sldId id="311" r:id="rId49"/>
    <p:sldId id="312" r:id="rId50"/>
    <p:sldId id="31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2031" autoAdjust="0"/>
  </p:normalViewPr>
  <p:slideViewPr>
    <p:cSldViewPr snapToGrid="0">
      <p:cViewPr varScale="1">
        <p:scale>
          <a:sx n="48" d="100"/>
          <a:sy n="48" d="100"/>
        </p:scale>
        <p:origin x="708" y="4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10/3/2013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10/3/2013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up of colorful seashells" title="Slide Design Pic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Freeform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2" name="Freeform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4" y="5641975"/>
            <a:ext cx="96012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72D1-64D5-4552-ACDD-1CCE5F7F800D}" type="datetimeFigureOut">
              <a:rPr lang="en-US"/>
              <a:t>10/3/2013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29E-967E-4B69-BEAA-E3504E4378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10/3/2013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10/3/2013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Freeform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10/3/2013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solid shown, find:</a:t>
            </a:r>
          </a:p>
          <a:p>
            <a:pPr lvl="1"/>
            <a:r>
              <a:rPr lang="en-US" dirty="0" smtClean="0"/>
              <a:t>The length of AE</a:t>
            </a:r>
          </a:p>
          <a:p>
            <a:pPr lvl="1"/>
            <a:r>
              <a:rPr lang="en-US" dirty="0" smtClean="0"/>
              <a:t>The length of BE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912" y="0"/>
            <a:ext cx="4056484" cy="4056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5829" y="914400"/>
            <a:ext cx="69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95012" y="914400"/>
            <a:ext cx="56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41976" y="1828801"/>
            <a:ext cx="50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36294" y="2206692"/>
            <a:ext cx="46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41976" y="3433665"/>
            <a:ext cx="503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245014" y="1723442"/>
            <a:ext cx="31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877923" y="2485442"/>
            <a:ext cx="58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562254" y="3433665"/>
            <a:ext cx="605703" cy="37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69559" y="3618331"/>
            <a:ext cx="81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cm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865105" y="2854774"/>
            <a:ext cx="86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cm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895012" y="1723442"/>
            <a:ext cx="103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3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14C  Area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number of square units contained in a closed figure.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𝑢𝑛𝑖𝑡𝑠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Area Units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54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63" y="2811481"/>
            <a:ext cx="6345704" cy="19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650 000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into ha</a:t>
                </a:r>
              </a:p>
              <a:p>
                <a:endParaRPr lang="en-US" dirty="0"/>
              </a:p>
              <a:p>
                <a:r>
                  <a:rPr lang="en-US" dirty="0" smtClean="0"/>
                  <a:t>2.5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Try These:  p. 419 #1a, c, e, g, 2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54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67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Formulae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5169158" y="717762"/>
            <a:ext cx="5899823" cy="60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to 3 significant figures, the area of the following figures: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42188" y="2836506"/>
            <a:ext cx="2388636" cy="1268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277878" y="2761861"/>
            <a:ext cx="1978089" cy="19407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240555" y="3732245"/>
            <a:ext cx="20527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73420" y="3135086"/>
            <a:ext cx="111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4.92 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51314" y="4310743"/>
            <a:ext cx="13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7.36 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63069" y="3392452"/>
            <a:ext cx="111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8.7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2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shaded area: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4155" y="2967135"/>
            <a:ext cx="2407298" cy="895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400000">
            <a:off x="3993526" y="3135062"/>
            <a:ext cx="895738" cy="55988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94106" y="2817845"/>
            <a:ext cx="3172408" cy="1492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79347" y="3135086"/>
            <a:ext cx="821047" cy="8584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13992" y="2444620"/>
            <a:ext cx="1511559" cy="37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5.3 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1804" y="3340359"/>
            <a:ext cx="108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3.2 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31256" y="4457705"/>
            <a:ext cx="181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8.6 m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54155" y="4167674"/>
            <a:ext cx="29671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95143" y="4615544"/>
            <a:ext cx="132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7.8 cm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871788" y="3340359"/>
            <a:ext cx="102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4.5 cm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29092" y="3155693"/>
            <a:ext cx="108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2.1 cm</a:t>
            </a:r>
            <a:endParaRPr lang="en-US" dirty="0"/>
          </a:p>
        </p:txBody>
      </p:sp>
      <p:cxnSp>
        <p:nvCxnSpPr>
          <p:cNvPr id="20" name="Straight Connector 19"/>
          <p:cNvCxnSpPr>
            <a:stCxn id="10" idx="2"/>
          </p:cNvCxnSpPr>
          <p:nvPr/>
        </p:nvCxnSpPr>
        <p:spPr>
          <a:xfrm>
            <a:off x="6979347" y="3564294"/>
            <a:ext cx="89409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4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420-422 #2, 3, 4, 5, 6a, 6b, 7,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18661" y="1828800"/>
                <a:ext cx="6281530" cy="3962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swimming pool is to be built in the shape of a letter L.  The shape is formed from two squares with side dimensions x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 smtClean="0"/>
                  <a:t> as shown.</a:t>
                </a:r>
              </a:p>
              <a:p>
                <a:r>
                  <a:rPr lang="en-US" dirty="0" smtClean="0"/>
                  <a:t>Write down an expression for the area, A, of the swimming pool surface.</a:t>
                </a:r>
              </a:p>
              <a:p>
                <a:r>
                  <a:rPr lang="en-US" dirty="0" smtClean="0"/>
                  <a:t>The area, A, is to be 30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 Write a quadratic equation that expresses this information.</a:t>
                </a:r>
              </a:p>
              <a:p>
                <a:r>
                  <a:rPr lang="en-US" dirty="0" smtClean="0"/>
                  <a:t>Solve the equations from the previous step.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18661" y="1828800"/>
                <a:ext cx="6281530" cy="3962400"/>
              </a:xfrm>
              <a:blipFill rotWithShape="0">
                <a:blip r:embed="rId2"/>
                <a:stretch>
                  <a:fillRect t="-2154" r="-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116417" y="1828800"/>
            <a:ext cx="2941983" cy="30612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58400" y="3359426"/>
            <a:ext cx="1590261" cy="15306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0058400" y="3339548"/>
            <a:ext cx="0" cy="15306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48870" y="1316912"/>
            <a:ext cx="99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788426" y="3067038"/>
            <a:ext cx="99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467745" y="2987015"/>
                <a:ext cx="513154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745" y="2987015"/>
                <a:ext cx="513154" cy="3724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596756" y="3938534"/>
                <a:ext cx="513154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6756" y="3938534"/>
                <a:ext cx="513154" cy="3724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8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rectangular lawn is 12 m by 8 m.  A 3.2 m square garden bed is dug within it.  The remaining laws is then reseeded from boxes of seed. Each box costs $8.59 and covers 18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  Find:</a:t>
                </a:r>
              </a:p>
              <a:p>
                <a:pPr marL="560070" indent="-514350">
                  <a:buAutoNum type="alphaLcPeriod"/>
                </a:pPr>
                <a:r>
                  <a:rPr lang="en-US" dirty="0" smtClean="0"/>
                  <a:t>The area of the lawn</a:t>
                </a:r>
              </a:p>
              <a:p>
                <a:pPr marL="560070" indent="-514350">
                  <a:buAutoNum type="alphaLcPeriod"/>
                </a:pPr>
                <a:r>
                  <a:rPr lang="en-US" dirty="0" smtClean="0"/>
                  <a:t>The number of boxes of seed required</a:t>
                </a:r>
              </a:p>
              <a:p>
                <a:pPr marL="560070" indent="-514350">
                  <a:buAutoNum type="alphaLcPeriod"/>
                </a:pPr>
                <a:r>
                  <a:rPr lang="en-US" dirty="0" smtClean="0"/>
                  <a:t>The total cost of the seed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81" t="-2462" r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89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423 #10-12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666" y="2665558"/>
            <a:ext cx="2699987" cy="36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5" y="1649894"/>
            <a:ext cx="9601198" cy="3962400"/>
          </a:xfrm>
        </p:spPr>
        <p:txBody>
          <a:bodyPr/>
          <a:lstStyle/>
          <a:p>
            <a:r>
              <a:rPr lang="en-US" dirty="0" smtClean="0"/>
              <a:t>Find the perimeter of the figure.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93813" y="3728675"/>
            <a:ext cx="973352" cy="982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93219" y="3723858"/>
            <a:ext cx="1012587" cy="967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43876" y="3223740"/>
            <a:ext cx="960868" cy="10002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70242" y="4160577"/>
            <a:ext cx="1016282" cy="1060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13097" y="3810000"/>
            <a:ext cx="1073427" cy="881270"/>
          </a:xfrm>
          <a:prstGeom prst="rect">
            <a:avLst/>
          </a:prstGeom>
          <a:ln w="50800"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70815" y="3728298"/>
            <a:ext cx="72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cm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67165" y="4066374"/>
            <a:ext cx="72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Perimeter, Area, and Volume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14D  Surface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sum of all the areas of the faces of a 3-D figure.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16" y="2381429"/>
            <a:ext cx="8129306" cy="38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surface area of this square-based pyramid.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2280789"/>
            <a:ext cx="5428473" cy="3510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399" y="4609322"/>
            <a:ext cx="108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13.2 cm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52931" y="3209731"/>
            <a:ext cx="466530" cy="11010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19461" y="3209731"/>
            <a:ext cx="125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22.4 cm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251510" y="3564294"/>
            <a:ext cx="470776" cy="33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75747" y="2424901"/>
            <a:ext cx="2817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Best to break the figure into its faces.</a:t>
            </a:r>
            <a:endParaRPr lang="en-US" sz="32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601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P.424 #1b, 1c, 2a, 3b, 4, 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94" y="1062617"/>
            <a:ext cx="3854277" cy="442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Cylinders, Spheres, and Cones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1" y="1716833"/>
            <a:ext cx="3177902" cy="18685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94" y="1716833"/>
            <a:ext cx="2039614" cy="2114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201" y="1705521"/>
            <a:ext cx="2135628" cy="1879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369" y="1716833"/>
            <a:ext cx="1684832" cy="21917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241" y="3830885"/>
            <a:ext cx="11755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Cylinder					Sphere				Cone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241" y="4137088"/>
            <a:ext cx="1841152" cy="310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89330" y="4137088"/>
                <a:ext cx="9930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330" y="4137088"/>
                <a:ext cx="9930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6135" t="-4444" r="-184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584163" y="4137087"/>
                <a:ext cx="15165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163" y="4137087"/>
                <a:ext cx="1516505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213" t="-4444" r="-160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01263" y="4605583"/>
            <a:ext cx="6617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Note:  The formula book does not give you the surface area formulas.  I gives you the lateral surface area and you have to remember the circles.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626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Find the outer surface area, to 1 </a:t>
            </a:r>
            <a:r>
              <a:rPr lang="en-US" dirty="0" err="1" smtClean="0"/>
              <a:t>d.p</a:t>
            </a:r>
            <a:r>
              <a:rPr lang="en-US" dirty="0" err="1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45" y="1820786"/>
            <a:ext cx="1623526" cy="3396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85" y="1524000"/>
            <a:ext cx="3137119" cy="4061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18" y="1524000"/>
            <a:ext cx="2909791" cy="2929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0808" y="3153747"/>
            <a:ext cx="81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cm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2043" y="4721864"/>
            <a:ext cx="85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 cm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212644" y="2612571"/>
            <a:ext cx="665642" cy="90667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62843" y="2743200"/>
            <a:ext cx="85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cm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91869" y="3722549"/>
            <a:ext cx="113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5 cm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74129" y="2058781"/>
            <a:ext cx="102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cm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405257" y="1413531"/>
            <a:ext cx="1489756" cy="24936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87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426 #1a, 1c, 1f, 2-6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14E  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Amount of space a solid figure occupies.</a:t>
            </a:r>
          </a:p>
          <a:p>
            <a:r>
              <a:rPr lang="en-US" dirty="0" smtClean="0"/>
              <a:t>Cubic units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49" y="3013558"/>
            <a:ext cx="1629461" cy="1592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1695" y="3013558"/>
            <a:ext cx="2922033" cy="20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3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08 -0.02778 L 0.08008 -0.02778 C 0.08411 -0.03149 0.08854 -0.03403 0.09232 -0.03889 C 0.09635 -0.04399 0.09831 -0.0544 0.10299 -0.05787 C 0.1099 -0.06274 0.11003 -0.06181 0.11523 -0.06875 C 0.11784 -0.07223 0.12031 -0.07616 0.12292 -0.07963 C 0.12435 -0.08149 0.12604 -0.08287 0.12747 -0.08496 C 0.12917 -0.0875 0.13021 -0.09121 0.13203 -0.09329 C 0.13437 -0.09584 0.13711 -0.09676 0.13971 -0.09862 C 0.14075 -0.10139 0.14128 -0.10463 0.14271 -0.10672 C 0.14401 -0.10857 0.14596 -0.10811 0.1474 -0.1095 C 0.15 -0.11181 0.15273 -0.11412 0.15495 -0.1176 C 0.15937 -0.12431 0.1625 -0.1338 0.16719 -0.13936 C 0.18138 -0.15625 0.16406 -0.13473 0.17487 -0.15024 C 0.1763 -0.15232 0.17812 -0.15348 0.17956 -0.15579 C 0.18268 -0.16088 0.18503 -0.16783 0.18867 -0.172 C 0.19023 -0.17385 0.1918 -0.17547 0.19323 -0.17755 C 0.1944 -0.17917 0.19505 -0.18172 0.19635 -0.18287 C 0.1987 -0.18542 0.20143 -0.18658 0.20404 -0.18843 C 0.20547 -0.19121 0.20677 -0.19445 0.20859 -0.19653 C 0.21094 -0.19908 0.21367 -0.2 0.21628 -0.20209 C 0.21836 -0.20371 0.22031 -0.20556 0.2224 -0.20741 C 0.23099 -0.23056 0.2168 -0.19468 0.23463 -0.22639 C 0.25299 -0.25926 0.22669 -0.21343 0.24375 -0.24005 C 0.24648 -0.24422 0.24857 -0.24977 0.25143 -0.25371 C 0.25325 -0.25625 0.2556 -0.25718 0.25755 -0.25903 C 0.25911 -0.26065 0.26055 -0.26274 0.26211 -0.26459 C 0.26562 -0.27385 0.26654 -0.27662 0.27135 -0.28635 C 0.27656 -0.29676 0.28659 -0.31135 0.29128 -0.31899 C 0.30078 -0.3345 0.29036 -0.31968 0.30195 -0.33519 C 0.30351 -0.34121 0.30547 -0.34908 0.30807 -0.35417 C 0.31042 -0.35903 0.31354 -0.36274 0.31575 -0.36783 C 0.31719 -0.37153 0.31888 -0.375 0.32031 -0.37871 C 0.3237 -0.38727 0.32708 -0.39792 0.33099 -0.40602 C 0.33242 -0.4088 0.33411 -0.41135 0.33555 -0.41412 C 0.33945 -0.43473 0.33424 -0.40926 0.34023 -0.43056 C 0.34648 -0.45301 0.33607 -0.42338 0.34479 -0.44676 C 0.34883 -0.47547 0.34336 -0.44167 0.34935 -0.46575 C 0.35065 -0.47107 0.35143 -0.47662 0.35247 -0.48218 C 0.35299 -0.48473 0.35286 -0.4882 0.35391 -0.49028 L 0.35859 -0.49838 C 0.36159 -0.51436 0.35781 -0.49977 0.36471 -0.51204 C 0.36601 -0.51436 0.36654 -0.5176 0.36771 -0.52014 C 0.36771 -0.52014 0.37161 -0.52709 0.3724 -0.52825 " pathEditMode="relative" ptsTypes="AAAAAAAAAAAAAAAAAAAAAAAAAAAAAAAAAAAAAAAAAAAA">
                                      <p:cBhvr>
                                        <p:cTn id="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units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33800" y="1828801"/>
                <a:ext cx="8458200" cy="3962400"/>
              </a:xfrm>
            </p:spPr>
            <p:txBody>
              <a:bodyPr/>
              <a:lstStyle/>
              <a:p>
                <a:r>
                  <a:rPr lang="en-US" dirty="0" smtClean="0"/>
                  <a:t>I try to convert units before I start.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10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10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=1000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100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100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=1,000,000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endParaRPr lang="en-US" dirty="0" smtClean="0"/>
              </a:p>
              <a:p>
                <a:pPr marL="4572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3800" y="1828801"/>
                <a:ext cx="8458200" cy="3962400"/>
              </a:xfrm>
              <a:blipFill rotWithShape="0">
                <a:blip r:embed="rId2"/>
                <a:stretch>
                  <a:fillRect l="-288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be 3"/>
          <p:cNvSpPr/>
          <p:nvPr/>
        </p:nvSpPr>
        <p:spPr>
          <a:xfrm>
            <a:off x="666750" y="2781300"/>
            <a:ext cx="1657350" cy="169545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5350" y="4686300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cm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2675" y="3311009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cm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95500" y="4212193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cm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2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Convert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0.137 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54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76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steel ball bearing has  volume 0.27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.  If the manufacturer has 1.35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of steel, how many ball bearings can be made?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54" t="-2462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380" y="94793"/>
            <a:ext cx="1810512" cy="142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3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14A Conversion of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Metric</a:t>
            </a:r>
          </a:p>
          <a:p>
            <a:pPr marL="45720" indent="0">
              <a:buNone/>
            </a:pPr>
            <a:r>
              <a:rPr lang="en-US" dirty="0" smtClean="0"/>
              <a:t>K	  H	  D	  l  	d  	 c	  m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g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m</a:t>
            </a:r>
          </a:p>
          <a:p>
            <a:pPr marL="45720" indent="0">
              <a:buNone/>
            </a:pPr>
            <a:r>
              <a:rPr lang="en-US" dirty="0" smtClean="0"/>
              <a:t>Ex.  16.73 m  = ________cm	2.3 kg = __________ g</a:t>
            </a:r>
          </a:p>
          <a:p>
            <a:pPr marL="45720" indent="0">
              <a:buNone/>
            </a:pPr>
            <a:r>
              <a:rPr lang="en-US" dirty="0" smtClean="0"/>
              <a:t>48 380 cm = __________ km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84" y="677552"/>
            <a:ext cx="1922105" cy="258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P.429 #2a, 2e, 2g, 3b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84" y="3510413"/>
            <a:ext cx="3958625" cy="304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Solids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Volume = Area of the base x Height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361950" y="3048000"/>
            <a:ext cx="2305050" cy="1162050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4422710" y="3048000"/>
            <a:ext cx="2407298" cy="1162050"/>
          </a:xfrm>
          <a:prstGeom prst="parallelogra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830008" y="3048000"/>
            <a:ext cx="0" cy="92684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21290" y="3048000"/>
            <a:ext cx="0" cy="92684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21290" y="3974841"/>
            <a:ext cx="2108718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22710" y="3974841"/>
            <a:ext cx="298580" cy="23520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568751" y="3974841"/>
            <a:ext cx="261257" cy="23520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an 18"/>
          <p:cNvSpPr/>
          <p:nvPr/>
        </p:nvSpPr>
        <p:spPr>
          <a:xfrm rot="16200000">
            <a:off x="8894618" y="2521527"/>
            <a:ext cx="1039091" cy="2214995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solids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78934385"/>
                  </p:ext>
                </p:extLst>
              </p:nvPr>
            </p:nvGraphicFramePr>
            <p:xfrm>
              <a:off x="1778932" y="1700644"/>
              <a:ext cx="10136187" cy="33043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2061"/>
                    <a:gridCol w="3782291"/>
                    <a:gridCol w="4301835"/>
                  </a:tblGrid>
                  <a:tr h="165215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Pyramids and Cones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𝑉𝑜𝑙𝑢𝑚𝑒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𝐴𝑟𝑒𝑎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𝐵𝑎𝑠𝑒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𝐻𝑒𝑖𝑔h𝑡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165215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Sphere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𝑉𝑜𝑙𝑢𝑚𝑒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78934385"/>
                  </p:ext>
                </p:extLst>
              </p:nvPr>
            </p:nvGraphicFramePr>
            <p:xfrm>
              <a:off x="1778932" y="1700644"/>
              <a:ext cx="10136187" cy="33043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52061"/>
                    <a:gridCol w="3782291"/>
                    <a:gridCol w="4301835"/>
                  </a:tblGrid>
                  <a:tr h="165215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Pyramids and Cones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5836" t="-1838" r="-283" b="-100735"/>
                          </a:stretch>
                        </a:blipFill>
                      </a:tcPr>
                    </a:tc>
                  </a:tr>
                  <a:tr h="1652155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Sphere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5836" t="-101838" r="-283" b="-7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47" y="1980117"/>
            <a:ext cx="1363367" cy="1263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54" y="2082078"/>
            <a:ext cx="1093944" cy="1101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74" y="3688338"/>
            <a:ext cx="13239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volume.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1953491" y="2909455"/>
            <a:ext cx="1745673" cy="2881746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7" y="2877379"/>
            <a:ext cx="3143396" cy="291382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53491" y="3116424"/>
            <a:ext cx="1745673" cy="21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51314" y="2593910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 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00196" y="4012163"/>
            <a:ext cx="119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 mm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8720645" y="3396343"/>
            <a:ext cx="1571698" cy="800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292343" y="3138055"/>
            <a:ext cx="148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6.8 cm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292343" y="4795935"/>
            <a:ext cx="101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2.3 cm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53219" y="5536756"/>
            <a:ext cx="151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5.1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9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P.430-431 #1a,1b,1d, 2b, 2d, 2e, 2g, 2k, 2l,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box has a square base and its height is 12 cm.  If the volume of the box is 867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, find the length of the base.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54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0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Find, to 2 significant figures, the radius r of a cylinder with height 3.9 cm and volume 54.03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54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80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432-434 #5, 6, 7, 8, 10, 11, 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26" y="2836506"/>
            <a:ext cx="4918165" cy="35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601198" cy="3962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diagram shows a cuboid which measures 22.5 cm by 30 cm by 40 cm.</a:t>
            </a:r>
          </a:p>
          <a:p>
            <a:r>
              <a:rPr lang="en-US" sz="2000" dirty="0" smtClean="0"/>
              <a:t>Find the length of AC</a:t>
            </a:r>
          </a:p>
          <a:p>
            <a:r>
              <a:rPr lang="en-US" sz="2000" dirty="0" smtClean="0"/>
              <a:t>Find the area of plane ACGE</a:t>
            </a:r>
          </a:p>
          <a:p>
            <a:r>
              <a:rPr lang="en-US" sz="2000" dirty="0" smtClean="0"/>
              <a:t>Find the volume of the triangular prism ACGEFB</a:t>
            </a:r>
          </a:p>
          <a:p>
            <a:r>
              <a:rPr lang="en-US" sz="2000" dirty="0" smtClean="0"/>
              <a:t>Find the length of CE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0" y="1579879"/>
            <a:ext cx="2441576" cy="390652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223513" y="1579879"/>
            <a:ext cx="15984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821986" y="1579879"/>
            <a:ext cx="0" cy="3210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80410" y="2126974"/>
            <a:ext cx="0" cy="3359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0410" y="5486400"/>
            <a:ext cx="16423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71791" y="5486400"/>
            <a:ext cx="302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A                    22.5 cm      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475837" y="5026034"/>
            <a:ext cx="874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cm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913158" y="4412974"/>
            <a:ext cx="87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895013" y="1192696"/>
            <a:ext cx="69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17426" y="2126974"/>
            <a:ext cx="60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945217" y="1192696"/>
            <a:ext cx="65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871791" y="1928191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913158" y="2743200"/>
            <a:ext cx="87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cm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786191" y="4597640"/>
            <a:ext cx="59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14F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quantity of fluid a container is capable of holding.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err="1" smtClean="0"/>
              <a:t>kL</a:t>
            </a: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 L		      mL</a:t>
            </a:r>
            <a:endParaRPr lang="en-US" dirty="0"/>
          </a:p>
        </p:txBody>
      </p:sp>
      <p:sp>
        <p:nvSpPr>
          <p:cNvPr id="4" name="Curved Down Arrow 3"/>
          <p:cNvSpPr/>
          <p:nvPr/>
        </p:nvSpPr>
        <p:spPr>
          <a:xfrm>
            <a:off x="1810139" y="2668555"/>
            <a:ext cx="1828800" cy="2799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3828661" y="2668555"/>
            <a:ext cx="1828800" cy="2799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 flipH="1">
            <a:off x="3828661" y="3556517"/>
            <a:ext cx="1828800" cy="46341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 flipH="1">
            <a:off x="1810139" y="3551852"/>
            <a:ext cx="1828800" cy="46341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0417" y="220689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x 1000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5820" y="219688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x 1000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0139" y="421073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÷ 1000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8661" y="416631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÷ 1000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9298" y="2658546"/>
            <a:ext cx="460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Convert:  </a:t>
            </a:r>
          </a:p>
          <a:p>
            <a:pPr marL="342900" indent="-342900">
              <a:buAutoNum type="alphaLcPeriod"/>
            </a:pPr>
            <a:r>
              <a:rPr lang="en-US" dirty="0" smtClean="0"/>
              <a:t>3.7 L into mL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57,620 L into </a:t>
            </a:r>
            <a:r>
              <a:rPr lang="en-US" dirty="0" err="1" smtClean="0"/>
              <a:t>kL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210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These!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P.414 #1e, 2d, 3, 4,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Volume-Capacity Connection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23338963"/>
                  </p:ext>
                </p:extLst>
              </p:nvPr>
            </p:nvGraphicFramePr>
            <p:xfrm>
              <a:off x="1436913" y="1694802"/>
              <a:ext cx="6867331" cy="18542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3105560"/>
                    <a:gridCol w="867593"/>
                    <a:gridCol w="289417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Volume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Capacity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 mL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baseline="0" dirty="0" err="1" smtClean="0"/>
                            <a:t>kL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 L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23338963"/>
                  </p:ext>
                </p:extLst>
              </p:nvPr>
            </p:nvGraphicFramePr>
            <p:xfrm>
              <a:off x="1436913" y="1694802"/>
              <a:ext cx="6867331" cy="18542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3105560"/>
                    <a:gridCol w="867593"/>
                    <a:gridCol w="289417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Volume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Capacity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56643" t="-108197" r="-332867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 mL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208197" r="-121373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56643" t="-208197" r="-332867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308197" r="-121373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56643" t="-308197" r="-332867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baseline="0" dirty="0" err="1" smtClean="0"/>
                            <a:t>kL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408197" r="-12137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56643" t="-408197" r="-332867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 L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43200" y="2118048"/>
                <a:ext cx="5858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118048"/>
                <a:ext cx="58580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9375" t="-4348" r="-416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8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Convert:  </a:t>
                </a:r>
              </a:p>
              <a:p>
                <a:pPr marL="560070" indent="-514350">
                  <a:buAutoNum type="alphaLcPeriod"/>
                </a:pPr>
                <a:r>
                  <a:rPr lang="en-US" dirty="0" smtClean="0"/>
                  <a:t>9.6 L into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560070" indent="-514350">
                  <a:buAutoNum type="alphaLcPeriod"/>
                </a:pPr>
                <a:endParaRPr lang="en-US" dirty="0"/>
              </a:p>
              <a:p>
                <a:pPr marL="560070" indent="-514350">
                  <a:buAutoNum type="alphaLcPeriod"/>
                </a:pPr>
                <a:r>
                  <a:rPr lang="en-US" dirty="0" smtClean="0"/>
                  <a:t>3240 L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81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8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P.435 #1a, 1c, 1e, 2, 3a, 3c, 3e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how many </a:t>
            </a:r>
            <a:r>
              <a:rPr lang="en-US" dirty="0" err="1" smtClean="0"/>
              <a:t>kL</a:t>
            </a:r>
            <a:r>
              <a:rPr lang="en-US" dirty="0" smtClean="0"/>
              <a:t> of water it takes to fill a 2.6 m by 3.1 m by 1.45 m tank.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08" y="4874515"/>
            <a:ext cx="1440180" cy="18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0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0267" y="1790700"/>
                <a:ext cx="9601198" cy="396240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smtClean="0"/>
                  <a:t>A rectangular box is to be made from cardboard.  The length of the cardboard box is 35 cm and the width is 28 cm.  Four squares with side of x cm are to be cut from the corners as shown in the diagram.</a:t>
                </a:r>
              </a:p>
              <a:p>
                <a:r>
                  <a:rPr lang="en-US" sz="1800" dirty="0" smtClean="0"/>
                  <a:t>Write down an expression in terms of x for the volume of the box.</a:t>
                </a:r>
              </a:p>
              <a:p>
                <a:r>
                  <a:rPr lang="en-US" sz="1800" dirty="0" smtClean="0"/>
                  <a:t>The volume of the box is 1914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800" dirty="0" smtClean="0"/>
                  <a:t> and it does not have a top.</a:t>
                </a:r>
              </a:p>
              <a:p>
                <a:pPr lvl="1"/>
                <a:r>
                  <a:rPr lang="en-US" sz="1800" dirty="0" smtClean="0"/>
                  <a:t>Use your GDC to find the value or x.</a:t>
                </a:r>
              </a:p>
              <a:p>
                <a:pPr lvl="1"/>
                <a:r>
                  <a:rPr lang="en-US" sz="1800" dirty="0" smtClean="0"/>
                  <a:t>Use your answer to the previous question to find the surface area of the box.</a:t>
                </a: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267" y="1790700"/>
                <a:ext cx="9601198" cy="3962400"/>
              </a:xfrm>
              <a:blipFill rotWithShape="0">
                <a:blip r:embed="rId2"/>
                <a:stretch>
                  <a:fillRect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769927" y="2971800"/>
            <a:ext cx="3054928" cy="16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49145" y="2951018"/>
            <a:ext cx="415637" cy="415637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97636" y="4156362"/>
            <a:ext cx="415637" cy="415637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395364" y="4156363"/>
            <a:ext cx="415637" cy="415637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09218" y="2951017"/>
            <a:ext cx="415637" cy="415637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7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17.3 mm of rain falls on a flat rectangular shed roof of length 10 m and width 6.5 m.  All of the water goes into a cylindrical tank with base diameter 4 m.  By how many millimeters does the water level in the tank rise?</a:t>
            </a:r>
          </a:p>
          <a:p>
            <a:r>
              <a:rPr lang="en-US" dirty="0" smtClean="0"/>
              <a:t>For the roof:</a:t>
            </a:r>
          </a:p>
          <a:p>
            <a:r>
              <a:rPr lang="en-US" dirty="0" smtClean="0"/>
              <a:t>For the tank: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435-437 #5-11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14H  Harder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264" y="1828801"/>
            <a:ext cx="8375747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feed silo is made out of sheet steel 3 mm thick using a hemisphere, a cylinder, and a cone.</a:t>
            </a:r>
          </a:p>
          <a:p>
            <a:r>
              <a:rPr lang="en-US" dirty="0" smtClean="0"/>
              <a:t>Explain why the height of the   cone must be 70 cm, and hence find the slant height of the conical section.</a:t>
            </a:r>
          </a:p>
          <a:p>
            <a:r>
              <a:rPr lang="en-US" dirty="0" smtClean="0"/>
              <a:t>Calculate the surface area of each of the three sections, and hence show that the total amount of steel used is about 15.7 square meters.</a:t>
            </a:r>
          </a:p>
          <a:p>
            <a:r>
              <a:rPr lang="en-US" dirty="0" smtClean="0"/>
              <a:t>Show that the silo would hold about 5.2 cubic meters of grain when completely full.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836613" y="2593849"/>
            <a:ext cx="914400" cy="1216152"/>
          </a:xfrm>
          <a:prstGeom prst="can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flipV="1">
            <a:off x="817952" y="3698033"/>
            <a:ext cx="951723" cy="1004595"/>
          </a:xfrm>
          <a:prstGeom prst="triangle">
            <a:avLst>
              <a:gd name="adj" fmla="val 46079"/>
            </a:avLst>
          </a:prstGeom>
          <a:solidFill>
            <a:schemeClr val="lt1">
              <a:alpha val="2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/>
          <p:cNvSpPr/>
          <p:nvPr/>
        </p:nvSpPr>
        <p:spPr>
          <a:xfrm rot="6769206">
            <a:off x="793835" y="2064989"/>
            <a:ext cx="999955" cy="967369"/>
          </a:xfrm>
          <a:prstGeom prst="chord">
            <a:avLst>
              <a:gd name="adj1" fmla="val 2700000"/>
              <a:gd name="adj2" fmla="val 15906968"/>
            </a:avLst>
          </a:prstGeom>
          <a:solidFill>
            <a:schemeClr val="lt1">
              <a:alpha val="3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P.439-440 #2,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662" y="0"/>
            <a:ext cx="4664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 S has equation 2x + y = -2</a:t>
            </a:r>
          </a:p>
          <a:p>
            <a:r>
              <a:rPr lang="en-US" dirty="0" smtClean="0"/>
              <a:t>Write down the gradient of S.</a:t>
            </a:r>
          </a:p>
          <a:p>
            <a:r>
              <a:rPr lang="en-US" dirty="0" smtClean="0"/>
              <a:t>Line T is parallel to line S and passes through A(1,4).  Find the equation of line T.  Write it as </a:t>
            </a:r>
            <a:r>
              <a:rPr lang="en-US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ax + by + d = 0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293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14B Perimeter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Distance around a figure</a:t>
                </a:r>
              </a:p>
              <a:p>
                <a:r>
                  <a:rPr lang="en-US" dirty="0" smtClean="0"/>
                  <a:t>Units</a:t>
                </a:r>
              </a:p>
              <a:p>
                <a:r>
                  <a:rPr lang="en-US" dirty="0" smtClean="0"/>
                  <a:t>Square = 4s</a:t>
                </a:r>
              </a:p>
              <a:p>
                <a:r>
                  <a:rPr lang="en-US" dirty="0" smtClean="0"/>
                  <a:t>Rectangle = 2l + 2w</a:t>
                </a:r>
              </a:p>
              <a:p>
                <a:r>
                  <a:rPr lang="en-US" dirty="0" smtClean="0"/>
                  <a:t>Circle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marL="4572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54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962" y="1524000"/>
            <a:ext cx="2754739" cy="258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perimeter.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13725990">
            <a:off x="2071395" y="2668555"/>
            <a:ext cx="1119673" cy="2839617"/>
          </a:xfrm>
          <a:prstGeom prst="triangle">
            <a:avLst>
              <a:gd name="adj" fmla="val 4830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60637" y="2701163"/>
            <a:ext cx="3788229" cy="11313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313992" y="3676261"/>
            <a:ext cx="317239" cy="1337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29812" y="4088363"/>
            <a:ext cx="55984" cy="50229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35494" y="3489649"/>
            <a:ext cx="89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13.9 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26971" y="2701163"/>
            <a:ext cx="13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4.3 m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80310" y="4088363"/>
            <a:ext cx="119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3x cm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748866" y="3070495"/>
            <a:ext cx="121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(x-4)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9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93815" y="2259564"/>
            <a:ext cx="9601198" cy="3962400"/>
          </a:xfrm>
        </p:spPr>
        <p:txBody>
          <a:bodyPr/>
          <a:lstStyle/>
          <a:p>
            <a:r>
              <a:rPr lang="en-US" dirty="0" smtClean="0"/>
              <a:t>Find, to 3 significant figures, the perimeter of: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95126" y="4870581"/>
            <a:ext cx="2183363" cy="1231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2836506" y="3783564"/>
            <a:ext cx="2341983" cy="217403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6200000">
            <a:off x="2895601" y="3879981"/>
            <a:ext cx="2341983" cy="217403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26971" y="6221964"/>
            <a:ext cx="111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10.8 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35050" y="5225143"/>
            <a:ext cx="90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4.2 m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836506" y="5449078"/>
            <a:ext cx="391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82546" y="5452189"/>
            <a:ext cx="391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62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radius of a circle with circumference 11.7 m.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98" y="4188633"/>
            <a:ext cx="2870905" cy="226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P.416-418 #2, 4, 5, 6b, c, 9, 10,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shells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AEB23A9-D1D6-4249-99E9-CBF6A058AE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Seashells nature presentation (widescreen)</Template>
  <TotalTime>0</TotalTime>
  <Words>1052</Words>
  <Application>Microsoft Office PowerPoint</Application>
  <PresentationFormat>Widescreen</PresentationFormat>
  <Paragraphs>225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Dotum</vt:lpstr>
      <vt:lpstr>Andalus</vt:lpstr>
      <vt:lpstr>Arial</vt:lpstr>
      <vt:lpstr>Cambria Math</vt:lpstr>
      <vt:lpstr>Corbel</vt:lpstr>
      <vt:lpstr>Seashells 16x9</vt:lpstr>
      <vt:lpstr>Warm Up</vt:lpstr>
      <vt:lpstr>Perimeter, Area, and Volume</vt:lpstr>
      <vt:lpstr>14A Conversion of Units</vt:lpstr>
      <vt:lpstr>Try These!</vt:lpstr>
      <vt:lpstr>14B Perimeter</vt:lpstr>
      <vt:lpstr>Example </vt:lpstr>
      <vt:lpstr>Example</vt:lpstr>
      <vt:lpstr>Example</vt:lpstr>
      <vt:lpstr>Assignment</vt:lpstr>
      <vt:lpstr>14C  Area</vt:lpstr>
      <vt:lpstr>Convert </vt:lpstr>
      <vt:lpstr>Area Formulae</vt:lpstr>
      <vt:lpstr>Example 7</vt:lpstr>
      <vt:lpstr>Example 8</vt:lpstr>
      <vt:lpstr>Assignment</vt:lpstr>
      <vt:lpstr>Warm Up</vt:lpstr>
      <vt:lpstr>Example</vt:lpstr>
      <vt:lpstr>Assignment</vt:lpstr>
      <vt:lpstr>Warm Up</vt:lpstr>
      <vt:lpstr>14D  Surface Area</vt:lpstr>
      <vt:lpstr>Example</vt:lpstr>
      <vt:lpstr>Assignment</vt:lpstr>
      <vt:lpstr>Cylinders, Spheres, and Cones</vt:lpstr>
      <vt:lpstr>Example:  Find the outer surface area, to 1 d.p.</vt:lpstr>
      <vt:lpstr>Assignment</vt:lpstr>
      <vt:lpstr>14E   Volume</vt:lpstr>
      <vt:lpstr>Common units</vt:lpstr>
      <vt:lpstr>Example</vt:lpstr>
      <vt:lpstr>Example </vt:lpstr>
      <vt:lpstr>Assignment</vt:lpstr>
      <vt:lpstr>Uniform Solids</vt:lpstr>
      <vt:lpstr>Other solids</vt:lpstr>
      <vt:lpstr>Example</vt:lpstr>
      <vt:lpstr>Assignment</vt:lpstr>
      <vt:lpstr>Example</vt:lpstr>
      <vt:lpstr>Example</vt:lpstr>
      <vt:lpstr>Assignment</vt:lpstr>
      <vt:lpstr>Warm Up</vt:lpstr>
      <vt:lpstr>14F Capacity</vt:lpstr>
      <vt:lpstr>Volume-Capacity Connection</vt:lpstr>
      <vt:lpstr>Example</vt:lpstr>
      <vt:lpstr>Assignment</vt:lpstr>
      <vt:lpstr>Example</vt:lpstr>
      <vt:lpstr>Warm UP</vt:lpstr>
      <vt:lpstr>Example</vt:lpstr>
      <vt:lpstr>Assignment</vt:lpstr>
      <vt:lpstr>14H  Harder Applications</vt:lpstr>
      <vt:lpstr>Assignment</vt:lpstr>
      <vt:lpstr>Warm 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2013-08-13T20:29:14Z</dcterms:created>
  <dcterms:modified xsi:type="dcterms:W3CDTF">2013-10-03T11:53:03Z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TC028952559991</vt:lpwstr>
  </property>
</Properties>
</file>