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57"/>
  </p:notesMasterIdLst>
  <p:handoutMasterIdLst>
    <p:handoutMasterId r:id="rId58"/>
  </p:handoutMasterIdLst>
  <p:sldIdLst>
    <p:sldId id="263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99" r:id="rId25"/>
    <p:sldId id="300" r:id="rId26"/>
    <p:sldId id="312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704" autoAdjust="0"/>
  </p:normalViewPr>
  <p:slideViewPr>
    <p:cSldViewPr snapToGrid="0">
      <p:cViewPr varScale="1">
        <p:scale>
          <a:sx n="52" d="100"/>
          <a:sy n="52" d="100"/>
        </p:scale>
        <p:origin x="5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319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41D12-1BA0-4D16-B253-39E4DA7AD69F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10782-FDC2-4F7C-A018-7A502E508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0E036-A0EF-40EA-AC2B-818A5F8CFC1C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36D52-512B-47DE-BC94-6C88A56CE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9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36D52-512B-47DE-BC94-6C88A56CE9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22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 bwMode="ltGray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 bwMode="ltGray"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2"/>
            <p:cNvSpPr>
              <a:spLocks noChangeArrowheads="1"/>
            </p:cNvSpPr>
            <p:nvPr/>
          </p:nvSpPr>
          <p:spPr bwMode="ltGray">
            <a:xfrm flipH="1">
              <a:off x="9045819" y="1600200"/>
              <a:ext cx="1524000" cy="1524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9" name="Oval 3"/>
            <p:cNvSpPr>
              <a:spLocks noChangeArrowheads="1"/>
            </p:cNvSpPr>
            <p:nvPr/>
          </p:nvSpPr>
          <p:spPr bwMode="ltGray">
            <a:xfrm flipH="1">
              <a:off x="7255119" y="1600200"/>
              <a:ext cx="1524000" cy="1524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ltGray">
            <a:xfrm flipH="1">
              <a:off x="5464419" y="1600200"/>
              <a:ext cx="1524000" cy="1524000"/>
            </a:xfrm>
            <a:prstGeom prst="ellipse">
              <a:avLst/>
            </a:prstGeom>
            <a:noFill/>
            <a:ln w="28575">
              <a:solidFill>
                <a:schemeClr val="accent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ltGray">
            <a:xfrm flipH="1">
              <a:off x="5464419" y="3276600"/>
              <a:ext cx="1524000" cy="1524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ltGray">
            <a:xfrm flipH="1">
              <a:off x="3732457" y="3276600"/>
              <a:ext cx="1524000" cy="1524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ltGray">
            <a:xfrm flipH="1">
              <a:off x="9045819" y="3276600"/>
              <a:ext cx="1524000" cy="1524000"/>
            </a:xfrm>
            <a:prstGeom prst="ellipse">
              <a:avLst/>
            </a:prstGeom>
            <a:noFill/>
            <a:ln w="28575">
              <a:solidFill>
                <a:schemeClr val="accent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AD9C-B2AB-4742-B9D5-88A1B5443D17}" type="datetime1">
              <a:rPr lang="en-US" smtClean="0"/>
              <a:t>9/11/2013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0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6FAA-2408-45A7-869F-2014C214FC1D}" type="datetime1">
              <a:rPr lang="en-US" smtClean="0"/>
              <a:t>9/11/2013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4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00D2-426F-4F92-907F-34BAC1037045}" type="datetime1">
              <a:rPr lang="en-US" smtClean="0"/>
              <a:t>9/11/2013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2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F0A1930-6C43-4E8F-9426-A3A84C496FC0}" type="datetime1">
              <a:rPr lang="en-US" smtClean="0"/>
              <a:t>9/11/2013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3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17CD-D39E-4644-9F4A-FCA0A2101615}" type="datetime1">
              <a:rPr lang="en-US" smtClean="0"/>
              <a:t>9/11/2013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0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1651-45E6-4A2C-99B8-82F921298F2D}" type="datetime1">
              <a:rPr lang="en-US" smtClean="0"/>
              <a:t>9/11/2013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1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06B7-6F8B-402A-A5AA-EC8CCA413C89}" type="datetime1">
              <a:rPr lang="en-US" smtClean="0"/>
              <a:t>9/11/2013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3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8042-1CDC-4A3A-9348-8618A3117C5A}" type="datetime1">
              <a:rPr lang="en-US" smtClean="0"/>
              <a:t>9/11/2013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4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7805-3287-4562-914A-E3154CDB99E0}" type="datetime1">
              <a:rPr lang="en-US" smtClean="0"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4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D92-D8A0-4DA7-91C7-7D40AE100B92}" type="datetime1">
              <a:rPr lang="en-US" smtClean="0"/>
              <a:t>9/11/2013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6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CC7D-996C-4D51-8355-44BC67D378B3}" type="datetime1">
              <a:rPr lang="en-US" smtClean="0"/>
              <a:t>9/11/2013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6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1860687" y="450998"/>
            <a:ext cx="7620000" cy="1139952"/>
            <a:chOff x="1860687" y="450998"/>
            <a:chExt cx="7620000" cy="1139952"/>
          </a:xfrm>
        </p:grpSpPr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860687" y="450998"/>
              <a:ext cx="7620000" cy="1139952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 userDrawn="1"/>
          </p:nvGrpSpPr>
          <p:grpSpPr>
            <a:xfrm>
              <a:off x="1860687" y="450998"/>
              <a:ext cx="7615237" cy="1106488"/>
              <a:chOff x="1891518" y="519806"/>
              <a:chExt cx="7615237" cy="1106488"/>
            </a:xfrm>
          </p:grpSpPr>
          <p:sp>
            <p:nvSpPr>
              <p:cNvPr id="24" name="Oval 6"/>
              <p:cNvSpPr>
                <a:spLocks noChangeArrowheads="1"/>
              </p:cNvSpPr>
              <p:nvPr/>
            </p:nvSpPr>
            <p:spPr bwMode="hidden">
              <a:xfrm flipH="1">
                <a:off x="5688818" y="519806"/>
                <a:ext cx="1104900" cy="11049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25" name="Oval 7"/>
              <p:cNvSpPr>
                <a:spLocks noChangeArrowheads="1"/>
              </p:cNvSpPr>
              <p:nvPr/>
            </p:nvSpPr>
            <p:spPr bwMode="hidden">
              <a:xfrm flipH="1">
                <a:off x="8403443" y="519806"/>
                <a:ext cx="1103312" cy="11049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26" name="Oval 8"/>
              <p:cNvSpPr>
                <a:spLocks noChangeArrowheads="1"/>
              </p:cNvSpPr>
              <p:nvPr/>
            </p:nvSpPr>
            <p:spPr bwMode="hidden">
              <a:xfrm flipH="1">
                <a:off x="1891518" y="521394"/>
                <a:ext cx="1103312" cy="11049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27" name="Oval 9"/>
              <p:cNvSpPr>
                <a:spLocks noChangeArrowheads="1"/>
              </p:cNvSpPr>
              <p:nvPr/>
            </p:nvSpPr>
            <p:spPr bwMode="hidden">
              <a:xfrm flipH="1">
                <a:off x="7144555" y="519806"/>
                <a:ext cx="1103312" cy="1104900"/>
              </a:xfrm>
              <a:prstGeom prst="ellipse">
                <a:avLst/>
              </a:prstGeom>
              <a:noFill/>
              <a:ln w="28575">
                <a:solidFill>
                  <a:schemeClr val="accent1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0E0F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28" name="Oval 10"/>
              <p:cNvSpPr>
                <a:spLocks noChangeArrowheads="1"/>
              </p:cNvSpPr>
              <p:nvPr/>
            </p:nvSpPr>
            <p:spPr bwMode="hidden">
              <a:xfrm flipH="1">
                <a:off x="3178980" y="519806"/>
                <a:ext cx="1103312" cy="1104900"/>
              </a:xfrm>
              <a:prstGeom prst="ellipse">
                <a:avLst/>
              </a:prstGeom>
              <a:noFill/>
              <a:ln w="28575">
                <a:solidFill>
                  <a:schemeClr val="accent1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charset="0"/>
                </a:endParaRPr>
              </a:p>
            </p:txBody>
          </p:sp>
        </p:grpSp>
      </p:grpSp>
      <p:sp>
        <p:nvSpPr>
          <p:cNvPr id="3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0346F80-965E-4784-B7D3-29765BD94027}" type="datetime1">
              <a:rPr lang="en-US" smtClean="0"/>
              <a:t>9/11/2013</a:t>
            </a:fld>
            <a:endParaRPr lang="en-US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 cap="none" spc="0">
          <a:ln w="22225">
            <a:solidFill>
              <a:schemeClr val="tx2"/>
            </a:solidFill>
            <a:prstDash val="solid"/>
          </a:ln>
          <a:solidFill>
            <a:schemeClr val="tx2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SzPct val="70000"/>
        <a:buFont typeface="Wingdings" panose="05000000000000000000" pitchFamily="2" charset="2"/>
        <a:buChar char="¤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SzPct val="70000"/>
        <a:buFont typeface="Wingdings" panose="05000000000000000000" pitchFamily="2" charset="2"/>
        <a:buChar char="¤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/>
        </a:buClr>
        <a:buSzPct val="70000"/>
        <a:buFont typeface="Wingdings" panose="05000000000000000000" pitchFamily="2" charset="2"/>
        <a:buChar char="¤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/>
        </a:buClr>
        <a:buSzPct val="70000"/>
        <a:buFont typeface="Wingdings" panose="05000000000000000000" pitchFamily="2" charset="2"/>
        <a:buChar char="¤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SzPct val="70000"/>
        <a:buFont typeface="Wingdings" panose="05000000000000000000" pitchFamily="2" charset="2"/>
        <a:buChar char="¤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Coordinate Geometry</a:t>
            </a:r>
          </a:p>
          <a:p>
            <a:r>
              <a:rPr lang="en-US" dirty="0" smtClean="0"/>
              <a:t>Read TOK p. 376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13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895" y="4945646"/>
            <a:ext cx="1427198" cy="149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0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61028 -0.008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21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midpoints to find the fourth vertex of the given parallelogram: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912" y="2505366"/>
            <a:ext cx="4807598" cy="27721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22301" y="2351315"/>
            <a:ext cx="6270172" cy="313932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A(-3, 4)					     B (1,3)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		C(0, -2)</a:t>
            </a:r>
          </a:p>
        </p:txBody>
      </p:sp>
    </p:spTree>
    <p:extLst>
      <p:ext uri="{BB962C8B-B14F-4D97-AF65-F5344CB8AC3E}">
        <p14:creationId xmlns:p14="http://schemas.microsoft.com/office/powerpoint/2010/main" val="136631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 381-383 #3a, b, 4a, c, e, 6a, 7, 9, 11, 12a, 13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255" y="2369975"/>
            <a:ext cx="3366496" cy="361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1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13C  Gradient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Measures the steepness of a line.  (Slope)</a:t>
                </a:r>
              </a:p>
              <a:p>
                <a:r>
                  <a:rPr lang="en-US" dirty="0" smtClean="0"/>
                  <a:t>Gradient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𝑟𝑖𝑠𝑒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𝑟𝑢𝑛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Gradient of Horizontal Line = 0</a:t>
                </a:r>
              </a:p>
              <a:p>
                <a:r>
                  <a:rPr lang="en-US" dirty="0" smtClean="0"/>
                  <a:t>Gradient of Vertical Line = undefined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49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335782" y="1690688"/>
            <a:ext cx="8833220" cy="316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2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Draw a line through (1, 3) with gradient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354" y="2584188"/>
            <a:ext cx="3660655" cy="372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1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gradient of (-2, 1)  and (2, 9).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690" y="0"/>
            <a:ext cx="3372429" cy="295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1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 given that the line joining P(a, -4) to Q(1, 8) has gradient 3.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18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P.385-386 #1, 4, p. 387 #1a, d, g, #2a, c, e, 3,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9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13D Parallel </a:t>
            </a:r>
            <a:r>
              <a:rPr lang="en-US" smtClean="0"/>
              <a:t>and Perpendicular Lines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Parallel Lines:  same slope</a:t>
                </a:r>
              </a:p>
              <a:p>
                <a:r>
                  <a:rPr lang="en-US" dirty="0" smtClean="0"/>
                  <a:t>Perpendicular Lines:  slopes are opposite reciprocals</a:t>
                </a:r>
              </a:p>
              <a:p>
                <a:pPr lvl="1"/>
                <a:r>
                  <a:rPr lang="en-US" dirty="0" smtClean="0"/>
                  <a:t>Ex.  2 and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Ex.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160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a line has gradient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find the gradient of all lines</a:t>
                </a:r>
              </a:p>
              <a:p>
                <a:pPr lvl="1"/>
                <a:r>
                  <a:rPr lang="en-US" dirty="0" smtClean="0"/>
                  <a:t>Parallel to the given line</a:t>
                </a:r>
              </a:p>
              <a:p>
                <a:pPr lvl="1"/>
                <a:r>
                  <a:rPr lang="en-US" dirty="0" smtClean="0"/>
                  <a:t>Perpendicular to the given line.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904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 Plane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64" y="1552299"/>
            <a:ext cx="5296732" cy="333694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376" y="1322371"/>
            <a:ext cx="4912424" cy="3935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168" y="5352886"/>
            <a:ext cx="3099876" cy="86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8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t given that the line joining A(1, 4) to B(5, t) is perpendicular to the line with gradient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438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Collinear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or more points on the same line.</a:t>
            </a:r>
          </a:p>
          <a:p>
            <a:pPr lvl="1"/>
            <a:r>
              <a:rPr lang="en-US" dirty="0" smtClean="0"/>
              <a:t>Why must it be 3 or more points?</a:t>
            </a:r>
          </a:p>
          <a:p>
            <a:r>
              <a:rPr lang="en-US" dirty="0" smtClean="0"/>
              <a:t>Show that the points A(-5, -3), B(-1, -1) and C(7, 3) are collinear.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6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 389 #1-8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44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equation of parallel lines.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an equation of a line parallel to 3x +4y = 6 and passing through (8, -1)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76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 the equation of a perpendicular line.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line perpendicular to 3x + 4y = 6 passing through (9, -2).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80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Worksheet on </a:t>
            </a:r>
            <a:r>
              <a:rPr lang="en-US" dirty="0" err="1" smtClean="0"/>
              <a:t>ManageBac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64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13E  </a:t>
            </a:r>
            <a:r>
              <a:rPr lang="en-US" dirty="0" smtClean="0"/>
              <a:t>Applications of Gradient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Gradient:  consider slope of hill or ramp</a:t>
                </a:r>
              </a:p>
              <a:p>
                <a:r>
                  <a:rPr lang="en-US" dirty="0" smtClean="0"/>
                  <a:t>Road Sign says “Steep descent 12%”</a:t>
                </a:r>
              </a:p>
              <a:p>
                <a:pPr lvl="1"/>
                <a:r>
                  <a:rPr lang="en-US" dirty="0" smtClean="0"/>
                  <a:t>That means gradient = -12% =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What does that mean in words?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548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Oberon railway in Australia has a steep ascending section of track with gradient 4%.</a:t>
            </a:r>
          </a:p>
          <a:p>
            <a:pPr lvl="1"/>
            <a:r>
              <a:rPr lang="en-US" dirty="0" smtClean="0"/>
              <a:t>Interpret this gradient by writing it as a fraction in simplest form.</a:t>
            </a:r>
          </a:p>
          <a:p>
            <a:pPr lvl="1"/>
            <a:r>
              <a:rPr lang="en-US" dirty="0" smtClean="0"/>
              <a:t>If a train travels a horizontal distance of 500 meters at 4% gradient, what vertical distance will it climb?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32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Gradient also represents </a:t>
            </a:r>
            <a:r>
              <a:rPr lang="en-US" dirty="0" smtClean="0"/>
              <a:t>speed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1343439" y="2086882"/>
            <a:ext cx="431730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 391 #1-8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Distance between the points.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A(6, 3)  and B(8, -2)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0096"/>
            <a:ext cx="1824228" cy="151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5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13F  Vertical and Horizontal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Vertical</a:t>
            </a:r>
          </a:p>
          <a:p>
            <a:pPr lvl="1"/>
            <a:r>
              <a:rPr lang="en-US" dirty="0" smtClean="0"/>
              <a:t>x = a</a:t>
            </a:r>
          </a:p>
          <a:p>
            <a:pPr lvl="1"/>
            <a:r>
              <a:rPr lang="en-US" dirty="0" smtClean="0"/>
              <a:t>Points on it (a,    )</a:t>
            </a:r>
          </a:p>
          <a:p>
            <a:pPr lvl="1"/>
            <a:r>
              <a:rPr lang="en-US" dirty="0" smtClean="0"/>
              <a:t>Gradient is undefined</a:t>
            </a:r>
          </a:p>
          <a:p>
            <a:r>
              <a:rPr lang="en-US" dirty="0" smtClean="0"/>
              <a:t>Horizontal</a:t>
            </a:r>
          </a:p>
          <a:p>
            <a:pPr lvl="1"/>
            <a:r>
              <a:rPr lang="en-US" dirty="0" smtClean="0"/>
              <a:t>y = b</a:t>
            </a:r>
          </a:p>
          <a:p>
            <a:pPr lvl="1"/>
            <a:r>
              <a:rPr lang="en-US" dirty="0" smtClean="0"/>
              <a:t>Points on it (     , b)</a:t>
            </a:r>
          </a:p>
          <a:p>
            <a:pPr lvl="1"/>
            <a:r>
              <a:rPr lang="en-US" dirty="0" smtClean="0"/>
              <a:t>Gradient is zero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39243" y="2824842"/>
            <a:ext cx="195943" cy="3265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61657" y="4642757"/>
            <a:ext cx="195943" cy="3265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129" y="1785392"/>
            <a:ext cx="2362200" cy="24054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129" y="4190864"/>
            <a:ext cx="2362200" cy="240547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7249886" y="1690688"/>
            <a:ext cx="0" cy="250017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35386" y="4806043"/>
            <a:ext cx="2481943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34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 393 #1-4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30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13G  Equations of Lines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Gradient-Intercept</a:t>
                </a:r>
              </a:p>
              <a:p>
                <a:pPr lvl="1"/>
                <a:r>
                  <a:rPr lang="en-US" dirty="0" smtClean="0"/>
                  <a:t>y = mx + c</a:t>
                </a:r>
              </a:p>
              <a:p>
                <a:endParaRPr lang="en-US" dirty="0"/>
              </a:p>
              <a:p>
                <a:r>
                  <a:rPr lang="en-US" dirty="0" smtClean="0"/>
                  <a:t>General Form</a:t>
                </a:r>
              </a:p>
              <a:p>
                <a:pPr lvl="1"/>
                <a:r>
                  <a:rPr lang="en-US" dirty="0" smtClean="0"/>
                  <a:t>ax + by + d = 0</a:t>
                </a:r>
              </a:p>
              <a:p>
                <a:pPr lvl="1"/>
                <a:r>
                  <a:rPr lang="en-US" dirty="0" smtClean="0"/>
                  <a:t>No fractions, no decimals</a:t>
                </a:r>
              </a:p>
              <a:p>
                <a:r>
                  <a:rPr lang="en-US" dirty="0" smtClean="0"/>
                  <a:t>Point-Slope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0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343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Equation of a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slope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Substitute point (x, y) and m into y=</a:t>
            </a:r>
            <a:r>
              <a:rPr lang="en-US" dirty="0" err="1" smtClean="0"/>
              <a:t>mx+b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60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Find, in gradient-intercept form, the equation of the line through (-1,3) with a gradient of 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40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Find, in general form, the equation of the line with gradient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 which passes through (5, -2).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325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equation of the line which passes through points A(-1, 5) and B(2,3).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35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527523" y="1690688"/>
            <a:ext cx="10203892" cy="325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4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P.395 #1a,b, 2a, c, 3c, e, 4a, d, f, 5b, e, 6a, d, 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47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points A(2, -1), B(5, 1) and C(0, 2) form a triangle ABC.</a:t>
            </a:r>
          </a:p>
          <a:p>
            <a:r>
              <a:rPr lang="en-US" dirty="0" smtClean="0"/>
              <a:t>Use the distance formula to classify the triangle as equilateral, isosceles or scalene.</a:t>
            </a:r>
          </a:p>
          <a:p>
            <a:r>
              <a:rPr lang="en-US" dirty="0" smtClean="0"/>
              <a:t>Does the triangle have a right angle?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70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equation connecting the variables in: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078" y="2434825"/>
            <a:ext cx="7767142" cy="27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6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Finding the gradient from an equation.</a:t>
            </a:r>
          </a:p>
          <a:p>
            <a:r>
              <a:rPr lang="en-US" dirty="0" smtClean="0"/>
              <a:t>Find the gradient of the line 2x +5y -17=0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42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point on the line?</a:t>
            </a:r>
          </a:p>
          <a:p>
            <a:r>
              <a:rPr lang="en-US" dirty="0" smtClean="0"/>
              <a:t>Does (3, -2) lie on the line with equation 5x – 2y = 20?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62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P.398 #7</a:t>
            </a:r>
          </a:p>
          <a:p>
            <a:r>
              <a:rPr lang="en-US" dirty="0" smtClean="0"/>
              <a:t>P. 399 13G.2 #2a, c, e, 3a, bi, </a:t>
            </a:r>
            <a:r>
              <a:rPr lang="en-US" dirty="0" err="1" smtClean="0"/>
              <a:t>bii</a:t>
            </a:r>
            <a:endParaRPr lang="en-US" dirty="0" smtClean="0"/>
          </a:p>
          <a:p>
            <a:r>
              <a:rPr lang="en-US" dirty="0" smtClean="0"/>
              <a:t>P. 399 13G.3 #1, 2a, c, 3a,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06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13H  Graphing Lines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Graphing y = mx + c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Plot b on y-axis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Use m to go up and over to next point</a:t>
                </a:r>
              </a:p>
              <a:p>
                <a:r>
                  <a:rPr lang="en-US" dirty="0" smtClean="0"/>
                  <a:t>Example: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-2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80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186" y="2357924"/>
            <a:ext cx="3227614" cy="328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4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Ax + By + D = 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Graph intercepts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Connect the dots</a:t>
            </a:r>
          </a:p>
          <a:p>
            <a:r>
              <a:rPr lang="en-US" dirty="0"/>
              <a:t> </a:t>
            </a:r>
            <a:r>
              <a:rPr lang="en-US" dirty="0" smtClean="0"/>
              <a:t>Graph 3x + 5y +15 = 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743" y="1690688"/>
            <a:ext cx="4109357" cy="418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4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 401 #1,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11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where lines meet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583871" y="2024743"/>
            <a:ext cx="2628900" cy="17145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747157" y="2645229"/>
            <a:ext cx="2759529" cy="9960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564086" y="2171700"/>
            <a:ext cx="2645228" cy="8980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683828" y="2667009"/>
            <a:ext cx="2645228" cy="8980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241471" y="4163786"/>
            <a:ext cx="3135086" cy="14369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47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graphical methods to find where the lines x + y = 6 and 2x – y = 6 meet.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737" y="357869"/>
            <a:ext cx="2365888" cy="133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1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 402 #1a, b, f, 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54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q given that P(-2, 4) and Q(-1, q) are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dirty="0" smtClean="0"/>
                  <a:t> units apart.</a:t>
                </a:r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18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technology to find the point of intersection of y = 7 – s and 2x – 3y -5 = 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24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 403 #3a, c, 4, 5, 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68" y="3637087"/>
            <a:ext cx="2715088" cy="253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1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13I Perpendicular Bisectors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line perpendicular to a line </a:t>
            </a:r>
            <a:r>
              <a:rPr lang="en-US" b="1" i="1" u="sng" dirty="0" smtClean="0"/>
              <a:t>segment</a:t>
            </a:r>
            <a:r>
              <a:rPr lang="en-US" dirty="0" smtClean="0"/>
              <a:t> at its midpoint.</a:t>
            </a:r>
          </a:p>
          <a:p>
            <a:pPr lvl="1"/>
            <a:r>
              <a:rPr lang="en-US" dirty="0" smtClean="0"/>
              <a:t>Why a segment?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584371" y="4996543"/>
            <a:ext cx="36086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249886" y="3608614"/>
            <a:ext cx="48985" cy="27921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515100" y="4751614"/>
            <a:ext cx="0" cy="4898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35686" y="4751614"/>
            <a:ext cx="0" cy="4898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11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equation of the perpendicular bisector of AB given A(-1, 2) and B(3,4).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311" y="5127236"/>
            <a:ext cx="1682603" cy="138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3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P.405 #1a, c, 2-5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08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 378-380 #2, 3, 6, 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973" y="4202430"/>
            <a:ext cx="3627056" cy="197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13B:  Midpoints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𝑀𝑖𝑑𝑝𝑜𝑖𝑛𝑡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Example:  Find the midpoint A(-1, 3)  and B(5, -2).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37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 is the midpoint of AB.  If A is (-1, 4) and M is (2, 3), find the coordinates of 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3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 is the midpoint of AB. Use equal steps to find the coordinates of B, given A is (-4, 3) and M is (-1, 2).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310" y="2826204"/>
            <a:ext cx="5628805" cy="403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0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mark design templat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atermark design template" id="{9D1F7800-D88B-4456-B4D7-D80839F0DC16}" vid="{48A69CA1-4DF5-4556-B86D-B299B8F349FA}"/>
    </a:ext>
  </a:extLst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179E9E3-37F6-48A1-9F8E-150B0F8195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Watermark design slides</Template>
  <TotalTime>0</TotalTime>
  <Words>1016</Words>
  <Application>Microsoft Office PowerPoint</Application>
  <PresentationFormat>Widescreen</PresentationFormat>
  <Paragraphs>162</Paragraphs>
  <Slides>54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Cambria Math</vt:lpstr>
      <vt:lpstr>Century Gothic</vt:lpstr>
      <vt:lpstr>Times New Roman</vt:lpstr>
      <vt:lpstr>Wingdings</vt:lpstr>
      <vt:lpstr>Watermark design template</vt:lpstr>
      <vt:lpstr>Chapter 13</vt:lpstr>
      <vt:lpstr>Coordinate Plane</vt:lpstr>
      <vt:lpstr>Find the Distance between the points.</vt:lpstr>
      <vt:lpstr>Examples</vt:lpstr>
      <vt:lpstr>Example</vt:lpstr>
      <vt:lpstr>Assignment</vt:lpstr>
      <vt:lpstr>13B:  Midpoints</vt:lpstr>
      <vt:lpstr>Example</vt:lpstr>
      <vt:lpstr>Example </vt:lpstr>
      <vt:lpstr>Example</vt:lpstr>
      <vt:lpstr>Assignment</vt:lpstr>
      <vt:lpstr>13C  Gradient</vt:lpstr>
      <vt:lpstr>Example</vt:lpstr>
      <vt:lpstr>Example</vt:lpstr>
      <vt:lpstr>Example</vt:lpstr>
      <vt:lpstr>Example</vt:lpstr>
      <vt:lpstr>Assignment</vt:lpstr>
      <vt:lpstr>13D Parallel and Perpendicular Lines</vt:lpstr>
      <vt:lpstr>Example</vt:lpstr>
      <vt:lpstr>Example </vt:lpstr>
      <vt:lpstr>Collinear Points</vt:lpstr>
      <vt:lpstr>Assignment</vt:lpstr>
      <vt:lpstr>Find the equation of parallel lines.</vt:lpstr>
      <vt:lpstr>Find the equation of a perpendicular line.</vt:lpstr>
      <vt:lpstr>Assignment</vt:lpstr>
      <vt:lpstr>13E  Applications of Gradient</vt:lpstr>
      <vt:lpstr>Example </vt:lpstr>
      <vt:lpstr>Gradient also represents speed</vt:lpstr>
      <vt:lpstr>Assignment</vt:lpstr>
      <vt:lpstr>13F  Vertical and Horizontal Lines</vt:lpstr>
      <vt:lpstr>Assignment</vt:lpstr>
      <vt:lpstr>13G  Equations of Lines</vt:lpstr>
      <vt:lpstr>Example</vt:lpstr>
      <vt:lpstr>Finding the Equation of a Line</vt:lpstr>
      <vt:lpstr>Example</vt:lpstr>
      <vt:lpstr>Example</vt:lpstr>
      <vt:lpstr>Example</vt:lpstr>
      <vt:lpstr>Example</vt:lpstr>
      <vt:lpstr>Assignment</vt:lpstr>
      <vt:lpstr>Example</vt:lpstr>
      <vt:lpstr>Example</vt:lpstr>
      <vt:lpstr>Example</vt:lpstr>
      <vt:lpstr>Assignment </vt:lpstr>
      <vt:lpstr>13H  Graphing Lines</vt:lpstr>
      <vt:lpstr>General Form</vt:lpstr>
      <vt:lpstr>Assignment</vt:lpstr>
      <vt:lpstr>Finding where lines meet</vt:lpstr>
      <vt:lpstr>Example </vt:lpstr>
      <vt:lpstr>Assignment</vt:lpstr>
      <vt:lpstr>Example</vt:lpstr>
      <vt:lpstr>assignment</vt:lpstr>
      <vt:lpstr>13I Perpendicular Bisectors</vt:lpstr>
      <vt:lpstr>example</vt:lpstr>
      <vt:lpstr>Assignment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2013-08-12T19:35:00Z</dcterms:created>
  <dcterms:modified xsi:type="dcterms:W3CDTF">2013-09-11T14:47:00Z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TC034606149991</vt:lpwstr>
  </property>
</Properties>
</file>