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31" d="100"/>
          <a:sy n="31" d="100"/>
        </p:scale>
        <p:origin x="7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r>
              <a:rPr lang="en-US" dirty="0" smtClean="0"/>
              <a:t>12A:  TLW apply the Pythagoras’ Theorem.</a:t>
            </a:r>
            <a:endParaRPr lang="en-US" dirty="0"/>
          </a:p>
        </p:txBody>
      </p:sp>
    </p:spTree>
    <p:extLst>
      <p:ext uri="{BB962C8B-B14F-4D97-AF65-F5344CB8AC3E}">
        <p14:creationId xmlns:p14="http://schemas.microsoft.com/office/powerpoint/2010/main" val="378102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The longer side of a rectangle is 12 cm and its diagonal is 13 cm.  Find:  </a:t>
            </a:r>
          </a:p>
          <a:p>
            <a:pPr marL="0" indent="0">
              <a:buNone/>
            </a:pPr>
            <a:r>
              <a:rPr lang="en-US" dirty="0"/>
              <a:t>	</a:t>
            </a:r>
            <a:r>
              <a:rPr lang="en-US" dirty="0" smtClean="0"/>
              <a:t>a.  The length of the shorter side</a:t>
            </a:r>
          </a:p>
          <a:p>
            <a:pPr marL="0" indent="0">
              <a:buNone/>
            </a:pPr>
            <a:r>
              <a:rPr lang="en-US" dirty="0"/>
              <a:t>	</a:t>
            </a:r>
            <a:r>
              <a:rPr lang="en-US" dirty="0" smtClean="0"/>
              <a:t>b.  The area of the rectangle.</a:t>
            </a:r>
            <a:endParaRPr lang="en-US" dirty="0"/>
          </a:p>
        </p:txBody>
      </p:sp>
    </p:spTree>
    <p:extLst>
      <p:ext uri="{BB962C8B-B14F-4D97-AF65-F5344CB8AC3E}">
        <p14:creationId xmlns:p14="http://schemas.microsoft.com/office/powerpoint/2010/main" val="141335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rhombus has diagonals of length 6 cm and 8 cm.  Find the length of its sides.</a:t>
            </a:r>
            <a:endParaRPr lang="en-US" dirty="0"/>
          </a:p>
        </p:txBody>
      </p:sp>
    </p:spTree>
    <p:extLst>
      <p:ext uri="{BB962C8B-B14F-4D97-AF65-F5344CB8AC3E}">
        <p14:creationId xmlns:p14="http://schemas.microsoft.com/office/powerpoint/2010/main" val="396780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Find the altitude of an equilateral triangle with sides 6 m long.</a:t>
            </a:r>
          </a:p>
          <a:p>
            <a:r>
              <a:rPr lang="en-US" dirty="0" smtClean="0"/>
              <a:t>Hence find the area of the triangle.</a:t>
            </a:r>
            <a:endParaRPr lang="en-US" dirty="0"/>
          </a:p>
        </p:txBody>
      </p:sp>
    </p:spTree>
    <p:extLst>
      <p:ext uri="{BB962C8B-B14F-4D97-AF65-F5344CB8AC3E}">
        <p14:creationId xmlns:p14="http://schemas.microsoft.com/office/powerpoint/2010/main" val="239319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356-357 #1-10</a:t>
            </a:r>
            <a:endParaRPr lang="en-US" dirty="0"/>
          </a:p>
        </p:txBody>
      </p:sp>
    </p:spTree>
    <p:extLst>
      <p:ext uri="{BB962C8B-B14F-4D97-AF65-F5344CB8AC3E}">
        <p14:creationId xmlns:p14="http://schemas.microsoft.com/office/powerpoint/2010/main" val="189581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Converse of Pythagoras’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In order for a triangle to be a right triangle the sum of the squares of the shorter sides must equal the square of the longest side.</a:t>
                </a:r>
              </a:p>
              <a:p>
                <a:r>
                  <a:rPr lang="en-US" dirty="0" smtClean="0"/>
                  <a:t>Right: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2</m:t>
                        </m:r>
                      </m:sup>
                    </m:sSup>
                  </m:oMath>
                </a14:m>
                <a:endParaRPr lang="en-US" dirty="0" smtClean="0"/>
              </a:p>
              <a:p>
                <a:pPr lvl="1"/>
                <a:r>
                  <a:rPr lang="en-US" dirty="0" smtClean="0"/>
                  <a:t>If it doesn’t equal then it’s not right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2" t="-942"/>
                </a:stretch>
              </a:blipFill>
            </p:spPr>
            <p:txBody>
              <a:bodyPr/>
              <a:lstStyle/>
              <a:p>
                <a:r>
                  <a:rPr lang="en-US">
                    <a:noFill/>
                  </a:rPr>
                  <a:t> </a:t>
                </a:r>
              </a:p>
            </p:txBody>
          </p:sp>
        </mc:Fallback>
      </mc:AlternateContent>
    </p:spTree>
    <p:extLst>
      <p:ext uri="{BB962C8B-B14F-4D97-AF65-F5344CB8AC3E}">
        <p14:creationId xmlns:p14="http://schemas.microsoft.com/office/powerpoint/2010/main" val="280261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r>
              <a:rPr lang="en-US" dirty="0" smtClean="0"/>
              <a:t>D</a:t>
            </a:r>
            <a:r>
              <a:rPr lang="en-US" dirty="0" smtClean="0"/>
              <a:t>:  TLW solve problems using the Pythagorean Theorem.</a:t>
            </a:r>
            <a:endParaRPr lang="en-US" dirty="0"/>
          </a:p>
        </p:txBody>
      </p:sp>
      <p:sp>
        <p:nvSpPr>
          <p:cNvPr id="3" name="Content Placeholder 2"/>
          <p:cNvSpPr>
            <a:spLocks noGrp="1"/>
          </p:cNvSpPr>
          <p:nvPr>
            <p:ph idx="1"/>
          </p:nvPr>
        </p:nvSpPr>
        <p:spPr/>
        <p:txBody>
          <a:bodyPr/>
          <a:lstStyle/>
          <a:p>
            <a:r>
              <a:rPr lang="en-US" dirty="0" smtClean="0"/>
              <a:t>If you can draw a diagram with a right triangle with two missing sides, then you can use the Pythagorean Theorem.</a:t>
            </a:r>
          </a:p>
          <a:p>
            <a:r>
              <a:rPr lang="en-US" dirty="0" smtClean="0"/>
              <a:t>Example:  A rectangular gate is 3 m wide and has a 3.5 m diagonal.  How high is the gate?</a:t>
            </a:r>
            <a:endParaRPr lang="en-US" dirty="0"/>
          </a:p>
        </p:txBody>
      </p:sp>
    </p:spTree>
    <p:extLst>
      <p:ext uri="{BB962C8B-B14F-4D97-AF65-F5344CB8AC3E}">
        <p14:creationId xmlns:p14="http://schemas.microsoft.com/office/powerpoint/2010/main" val="3030105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721290" y="2160589"/>
            <a:ext cx="4552712" cy="3880773"/>
          </a:xfrm>
        </p:spPr>
        <p:txBody>
          <a:bodyPr/>
          <a:lstStyle/>
          <a:p>
            <a:r>
              <a:rPr lang="en-US" dirty="0" smtClean="0"/>
              <a:t>Bjorn suspects that the corner A of a tennis court is not a right angle.  With a measuring tape he finds that AB = 3.73 m, BC = 4.56 m, and AC = 2.64 m.</a:t>
            </a:r>
          </a:p>
          <a:p>
            <a:r>
              <a:rPr lang="en-US" dirty="0" smtClean="0"/>
              <a:t>Is Bjorn’s suspicion correct?</a:t>
            </a:r>
            <a:endParaRPr lang="en-US" dirty="0"/>
          </a:p>
        </p:txBody>
      </p:sp>
      <p:cxnSp>
        <p:nvCxnSpPr>
          <p:cNvPr id="5" name="Straight Connector 4"/>
          <p:cNvCxnSpPr/>
          <p:nvPr/>
        </p:nvCxnSpPr>
        <p:spPr>
          <a:xfrm>
            <a:off x="1063690" y="2649894"/>
            <a:ext cx="279918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1063690" y="3324808"/>
            <a:ext cx="279918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1063690" y="2649894"/>
            <a:ext cx="0" cy="2108718"/>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3079102" y="3324808"/>
            <a:ext cx="0" cy="1041919"/>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flipV="1">
            <a:off x="1063690" y="2649894"/>
            <a:ext cx="1884783" cy="1698171"/>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7334" y="2160589"/>
            <a:ext cx="386356"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2948473" y="2160589"/>
            <a:ext cx="503854" cy="369332"/>
          </a:xfrm>
          <a:prstGeom prst="rect">
            <a:avLst/>
          </a:prstGeom>
          <a:noFill/>
        </p:spPr>
        <p:txBody>
          <a:bodyPr wrap="square" rtlCol="0">
            <a:spAutoFit/>
          </a:bodyPr>
          <a:lstStyle/>
          <a:p>
            <a:r>
              <a:rPr lang="en-US" dirty="0" smtClean="0"/>
              <a:t>B</a:t>
            </a:r>
            <a:endParaRPr lang="en-US" dirty="0"/>
          </a:p>
        </p:txBody>
      </p:sp>
      <p:sp>
        <p:nvSpPr>
          <p:cNvPr id="15" name="TextBox 14"/>
          <p:cNvSpPr txBox="1"/>
          <p:nvPr/>
        </p:nvSpPr>
        <p:spPr>
          <a:xfrm>
            <a:off x="541176" y="4348065"/>
            <a:ext cx="522514" cy="369332"/>
          </a:xfrm>
          <a:prstGeom prst="rect">
            <a:avLst/>
          </a:prstGeom>
          <a:noFill/>
        </p:spPr>
        <p:txBody>
          <a:bodyPr wrap="square" rtlCol="0">
            <a:spAutoFit/>
          </a:bodyPr>
          <a:lstStyle/>
          <a:p>
            <a:r>
              <a:rPr lang="en-US" dirty="0" smtClean="0"/>
              <a:t>C</a:t>
            </a:r>
            <a:endParaRPr lang="en-US" dirty="0"/>
          </a:p>
        </p:txBody>
      </p:sp>
    </p:spTree>
    <p:extLst>
      <p:ext uri="{BB962C8B-B14F-4D97-AF65-F5344CB8AC3E}">
        <p14:creationId xmlns:p14="http://schemas.microsoft.com/office/powerpoint/2010/main" val="3234315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err="1" smtClean="0"/>
              <a:t>Kimi</a:t>
            </a:r>
            <a:r>
              <a:rPr lang="en-US" dirty="0" smtClean="0"/>
              <a:t> leaves point A and heads east for 5 km.  He then heads south for 6 km.  How far is he now from point A?</a:t>
            </a:r>
            <a:endParaRPr lang="en-US" dirty="0"/>
          </a:p>
        </p:txBody>
      </p:sp>
    </p:spTree>
    <p:extLst>
      <p:ext uri="{BB962C8B-B14F-4D97-AF65-F5344CB8AC3E}">
        <p14:creationId xmlns:p14="http://schemas.microsoft.com/office/powerpoint/2010/main" val="3793485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362 #1-9</a:t>
            </a:r>
            <a:endParaRPr lang="en-US" dirty="0"/>
          </a:p>
        </p:txBody>
      </p:sp>
    </p:spTree>
    <p:extLst>
      <p:ext uri="{BB962C8B-B14F-4D97-AF65-F5344CB8AC3E}">
        <p14:creationId xmlns:p14="http://schemas.microsoft.com/office/powerpoint/2010/main" val="3478759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 man and his son leave point A at the same time.  The man cycles due east at 16 </a:t>
                </a:r>
                <a14:m>
                  <m:oMath xmlns:m="http://schemas.openxmlformats.org/officeDocument/2006/math">
                    <m:r>
                      <a:rPr lang="en-US" b="0" i="1" smtClean="0">
                        <a:latin typeface="Cambria Math" panose="02040503050406030204" pitchFamily="18" charset="0"/>
                      </a:rPr>
                      <m:t>𝑘𝑚</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h</m:t>
                        </m:r>
                      </m:e>
                      <m:sup>
                        <m:r>
                          <a:rPr lang="en-US" b="0" i="1" smtClean="0">
                            <a:latin typeface="Cambria Math" panose="02040503050406030204" pitchFamily="18" charset="0"/>
                          </a:rPr>
                          <m:t>−1</m:t>
                        </m:r>
                      </m:sup>
                    </m:sSup>
                  </m:oMath>
                </a14:m>
                <a:r>
                  <a:rPr lang="en-US" dirty="0" smtClean="0"/>
                  <a:t>.  His son cycles due south at 20 </a:t>
                </a:r>
                <a14:m>
                  <m:oMath xmlns:m="http://schemas.openxmlformats.org/officeDocument/2006/math">
                    <m:r>
                      <a:rPr lang="en-US" b="0" i="1" smtClean="0">
                        <a:latin typeface="Cambria Math" panose="02040503050406030204" pitchFamily="18" charset="0"/>
                      </a:rPr>
                      <m:t>𝑘𝑚</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h</m:t>
                        </m:r>
                      </m:e>
                      <m:sup>
                        <m:r>
                          <a:rPr lang="en-US" b="0" i="1" smtClean="0">
                            <a:latin typeface="Cambria Math" panose="02040503050406030204" pitchFamily="18" charset="0"/>
                          </a:rPr>
                          <m:t>−1</m:t>
                        </m:r>
                      </m:sup>
                    </m:sSup>
                  </m:oMath>
                </a14:m>
                <a:r>
                  <a:rPr lang="en-US" dirty="0" smtClean="0"/>
                  <a:t>. </a:t>
                </a:r>
                <a:r>
                  <a:rPr lang="en-US" dirty="0"/>
                  <a:t> </a:t>
                </a:r>
                <a:r>
                  <a:rPr lang="en-US" dirty="0" smtClean="0"/>
                  <a:t>How far apart are they after </a:t>
                </a:r>
                <a:r>
                  <a:rPr lang="en-US" smtClean="0"/>
                  <a:t>4 hours?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2" t="-942" r="-1418"/>
                </a:stretch>
              </a:blipFill>
            </p:spPr>
            <p:txBody>
              <a:bodyPr/>
              <a:lstStyle/>
              <a:p>
                <a:r>
                  <a:rPr lang="en-US">
                    <a:noFill/>
                  </a:rPr>
                  <a:t> </a:t>
                </a:r>
              </a:p>
            </p:txBody>
          </p:sp>
        </mc:Fallback>
      </mc:AlternateContent>
    </p:spTree>
    <p:extLst>
      <p:ext uri="{BB962C8B-B14F-4D97-AF65-F5344CB8AC3E}">
        <p14:creationId xmlns:p14="http://schemas.microsoft.com/office/powerpoint/2010/main" val="246620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Parts of a Right Triangle</a:t>
            </a:r>
            <a:endParaRPr lang="en-US" dirty="0"/>
          </a:p>
        </p:txBody>
      </p:sp>
      <p:sp>
        <p:nvSpPr>
          <p:cNvPr id="4" name="Right Triangle 3"/>
          <p:cNvSpPr/>
          <p:nvPr/>
        </p:nvSpPr>
        <p:spPr>
          <a:xfrm>
            <a:off x="1828800" y="2332653"/>
            <a:ext cx="2258008" cy="2929812"/>
          </a:xfrm>
          <a:prstGeom prst="r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828800" y="4963886"/>
            <a:ext cx="242596" cy="2985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3023118" y="3023118"/>
            <a:ext cx="3097764" cy="923330"/>
          </a:xfrm>
          <a:prstGeom prst="rect">
            <a:avLst/>
          </a:prstGeom>
          <a:noFill/>
        </p:spPr>
        <p:txBody>
          <a:bodyPr wrap="square" rtlCol="0">
            <a:spAutoFit/>
          </a:bodyPr>
          <a:lstStyle/>
          <a:p>
            <a:r>
              <a:rPr lang="en-US" dirty="0" smtClean="0"/>
              <a:t>Hypotenuse:  always opposite the right angle, longest side</a:t>
            </a:r>
            <a:endParaRPr lang="en-US" dirty="0"/>
          </a:p>
        </p:txBody>
      </p:sp>
      <p:sp>
        <p:nvSpPr>
          <p:cNvPr id="7" name="TextBox 6"/>
          <p:cNvSpPr txBox="1"/>
          <p:nvPr/>
        </p:nvSpPr>
        <p:spPr>
          <a:xfrm>
            <a:off x="2258008" y="5523722"/>
            <a:ext cx="2090057" cy="369332"/>
          </a:xfrm>
          <a:prstGeom prst="rect">
            <a:avLst/>
          </a:prstGeom>
          <a:noFill/>
        </p:spPr>
        <p:txBody>
          <a:bodyPr wrap="square" rtlCol="0">
            <a:spAutoFit/>
          </a:bodyPr>
          <a:lstStyle/>
          <a:p>
            <a:r>
              <a:rPr lang="en-US" dirty="0" smtClean="0"/>
              <a:t>leg</a:t>
            </a:r>
            <a:endParaRPr lang="en-US" dirty="0"/>
          </a:p>
        </p:txBody>
      </p:sp>
      <p:sp>
        <p:nvSpPr>
          <p:cNvPr id="8" name="TextBox 7"/>
          <p:cNvSpPr txBox="1"/>
          <p:nvPr/>
        </p:nvSpPr>
        <p:spPr>
          <a:xfrm>
            <a:off x="1272073" y="3713584"/>
            <a:ext cx="985935" cy="369332"/>
          </a:xfrm>
          <a:prstGeom prst="rect">
            <a:avLst/>
          </a:prstGeom>
          <a:noFill/>
        </p:spPr>
        <p:txBody>
          <a:bodyPr wrap="square" rtlCol="0">
            <a:spAutoFit/>
          </a:bodyPr>
          <a:lstStyle/>
          <a:p>
            <a:r>
              <a:rPr lang="en-US" dirty="0" smtClean="0"/>
              <a:t>leg</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6288833" y="3023118"/>
                <a:ext cx="315312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panose="02040503050406030204" pitchFamily="18" charset="0"/>
                            </a:rPr>
                            <m:t>𝑎</m:t>
                          </m:r>
                        </m:e>
                        <m:sup>
                          <m:r>
                            <a:rPr lang="en-US" sz="3600" b="0" i="1" smtClean="0">
                              <a:latin typeface="Cambria Math" panose="02040503050406030204" pitchFamily="18" charset="0"/>
                            </a:rPr>
                            <m:t>2</m:t>
                          </m:r>
                        </m:sup>
                      </m:sSup>
                      <m:r>
                        <a:rPr lang="en-US" sz="3600" b="0" i="1" smtClean="0">
                          <a:latin typeface="Cambria Math" panose="02040503050406030204" pitchFamily="18" charset="0"/>
                        </a:rPr>
                        <m:t>+</m:t>
                      </m:r>
                      <m:sSup>
                        <m:sSupPr>
                          <m:ctrlPr>
                            <a:rPr lang="en-US" sz="3600" i="1" smtClean="0">
                              <a:latin typeface="Cambria Math" panose="02040503050406030204" pitchFamily="18" charset="0"/>
                            </a:rPr>
                          </m:ctrlPr>
                        </m:sSupPr>
                        <m:e>
                          <m:r>
                            <a:rPr lang="en-US" sz="3600" b="0" i="1" smtClean="0">
                              <a:latin typeface="Cambria Math" panose="02040503050406030204" pitchFamily="18" charset="0"/>
                            </a:rPr>
                            <m:t>𝑏</m:t>
                          </m:r>
                        </m:e>
                        <m:sup>
                          <m:r>
                            <a:rPr lang="en-US" sz="3600" b="0" i="1" smtClean="0">
                              <a:latin typeface="Cambria Math" panose="02040503050406030204" pitchFamily="18" charset="0"/>
                            </a:rPr>
                            <m:t>2</m:t>
                          </m:r>
                        </m:sup>
                      </m:sSup>
                      <m:r>
                        <a:rPr lang="en-US" sz="3600" b="0" i="1" smtClean="0">
                          <a:latin typeface="Cambria Math" panose="02040503050406030204" pitchFamily="18" charset="0"/>
                        </a:rPr>
                        <m:t>=</m:t>
                      </m:r>
                      <m:sSup>
                        <m:sSupPr>
                          <m:ctrlPr>
                            <a:rPr lang="en-US" sz="3600" i="1" smtClean="0">
                              <a:latin typeface="Cambria Math" panose="02040503050406030204" pitchFamily="18" charset="0"/>
                            </a:rPr>
                          </m:ctrlPr>
                        </m:sSupPr>
                        <m:e>
                          <m:r>
                            <a:rPr lang="en-US" sz="3600" b="0" i="1" smtClean="0">
                              <a:latin typeface="Cambria Math" panose="02040503050406030204" pitchFamily="18" charset="0"/>
                            </a:rPr>
                            <m:t>𝑐</m:t>
                          </m:r>
                        </m:e>
                        <m:sup>
                          <m:r>
                            <a:rPr lang="en-US" sz="3600" b="0" i="1" smtClean="0">
                              <a:latin typeface="Cambria Math" panose="02040503050406030204" pitchFamily="18" charset="0"/>
                            </a:rPr>
                            <m:t>2</m:t>
                          </m:r>
                        </m:sup>
                      </m:sSup>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288833" y="3023118"/>
                <a:ext cx="3153120" cy="646331"/>
              </a:xfrm>
              <a:prstGeom prst="rect">
                <a:avLst/>
              </a:prstGeom>
              <a:blipFill rotWithShape="0">
                <a:blip r:embed="rId2"/>
                <a:stretch>
                  <a:fillRect/>
                </a:stretch>
              </a:blipFill>
            </p:spPr>
            <p:txBody>
              <a:bodyPr/>
              <a:lstStyle/>
              <a:p>
                <a:r>
                  <a:rPr lang="en-US">
                    <a:noFill/>
                  </a:rPr>
                  <a:t> </a:t>
                </a:r>
              </a:p>
            </p:txBody>
          </p:sp>
        </mc:Fallback>
      </mc:AlternateContent>
      <p:sp>
        <p:nvSpPr>
          <p:cNvPr id="10" name="TextBox 9"/>
          <p:cNvSpPr txBox="1"/>
          <p:nvPr/>
        </p:nvSpPr>
        <p:spPr>
          <a:xfrm>
            <a:off x="2687217" y="3811927"/>
            <a:ext cx="391885" cy="369332"/>
          </a:xfrm>
          <a:prstGeom prst="rect">
            <a:avLst/>
          </a:prstGeom>
          <a:noFill/>
        </p:spPr>
        <p:txBody>
          <a:bodyPr wrap="square" rtlCol="0">
            <a:spAutoFit/>
          </a:bodyPr>
          <a:lstStyle/>
          <a:p>
            <a:r>
              <a:rPr lang="en-US" dirty="0" smtClean="0"/>
              <a:t>c</a:t>
            </a:r>
            <a:endParaRPr lang="en-US" dirty="0"/>
          </a:p>
        </p:txBody>
      </p:sp>
      <p:sp>
        <p:nvSpPr>
          <p:cNvPr id="11" name="TextBox 10"/>
          <p:cNvSpPr txBox="1"/>
          <p:nvPr/>
        </p:nvSpPr>
        <p:spPr>
          <a:xfrm>
            <a:off x="2519265" y="4963886"/>
            <a:ext cx="559837" cy="369332"/>
          </a:xfrm>
          <a:prstGeom prst="rect">
            <a:avLst/>
          </a:prstGeom>
          <a:noFill/>
        </p:spPr>
        <p:txBody>
          <a:bodyPr wrap="square" rtlCol="0">
            <a:spAutoFit/>
          </a:bodyPr>
          <a:lstStyle/>
          <a:p>
            <a:r>
              <a:rPr lang="en-US" dirty="0" smtClean="0"/>
              <a:t>a</a:t>
            </a:r>
            <a:endParaRPr lang="en-US" dirty="0"/>
          </a:p>
        </p:txBody>
      </p:sp>
      <p:sp>
        <p:nvSpPr>
          <p:cNvPr id="13" name="TextBox 12"/>
          <p:cNvSpPr txBox="1"/>
          <p:nvPr/>
        </p:nvSpPr>
        <p:spPr>
          <a:xfrm>
            <a:off x="1828800" y="3996593"/>
            <a:ext cx="429208" cy="369332"/>
          </a:xfrm>
          <a:prstGeom prst="rect">
            <a:avLst/>
          </a:prstGeom>
          <a:noFill/>
        </p:spPr>
        <p:txBody>
          <a:bodyPr wrap="square" rtlCol="0">
            <a:spAutoFit/>
          </a:bodyPr>
          <a:lstStyle/>
          <a:p>
            <a:r>
              <a:rPr lang="en-US" dirty="0" smtClean="0"/>
              <a:t>b</a:t>
            </a:r>
            <a:endParaRPr lang="en-US" dirty="0"/>
          </a:p>
        </p:txBody>
      </p:sp>
    </p:spTree>
    <p:extLst>
      <p:ext uri="{BB962C8B-B14F-4D97-AF65-F5344CB8AC3E}">
        <p14:creationId xmlns:p14="http://schemas.microsoft.com/office/powerpoint/2010/main" val="26470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12E:  TLW apply Pythagorean theorem to 3-D figures.</a:t>
            </a:r>
            <a:endParaRPr lang="en-US" dirty="0"/>
          </a:p>
        </p:txBody>
      </p:sp>
      <p:sp>
        <p:nvSpPr>
          <p:cNvPr id="3" name="Content Placeholder 2"/>
          <p:cNvSpPr>
            <a:spLocks noGrp="1"/>
          </p:cNvSpPr>
          <p:nvPr>
            <p:ph idx="1"/>
          </p:nvPr>
        </p:nvSpPr>
        <p:spPr/>
        <p:txBody>
          <a:bodyPr/>
          <a:lstStyle/>
          <a:p>
            <a:r>
              <a:rPr lang="en-US" dirty="0" smtClean="0"/>
              <a:t>Look for right angled triangles and apply Pythagorean theorem.</a:t>
            </a:r>
          </a:p>
          <a:p>
            <a:r>
              <a:rPr lang="en-US" dirty="0" smtClean="0"/>
              <a:t>Michael’s coffee mug is 90 mm high and 73 mm in diameter.  It is filled to the brim with steaming hot coffee.  Michael does not like sugar, but he always stirs in his milk.  What is the minimum length stirrer Michael needs so that if he drops it in, it will not disappear in the coffee?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1270000"/>
            <a:ext cx="2857500" cy="2686050"/>
          </a:xfrm>
          <a:prstGeom prst="rect">
            <a:avLst/>
          </a:prstGeom>
        </p:spPr>
      </p:pic>
    </p:spTree>
    <p:extLst>
      <p:ext uri="{BB962C8B-B14F-4D97-AF65-F5344CB8AC3E}">
        <p14:creationId xmlns:p14="http://schemas.microsoft.com/office/powerpoint/2010/main" val="329369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Skyways Airlines has the policy that passengers cannot carry on luggage with diagonal measurement of more than 56 cm. Katie’s bag is 40 cm x 30 cm x 25 cm.  Is she allowed to carry it on board the plane?</a:t>
            </a:r>
            <a:endParaRPr lang="en-US" dirty="0"/>
          </a:p>
        </p:txBody>
      </p:sp>
      <p:sp>
        <p:nvSpPr>
          <p:cNvPr id="4" name="Cube 3"/>
          <p:cNvSpPr/>
          <p:nvPr/>
        </p:nvSpPr>
        <p:spPr>
          <a:xfrm>
            <a:off x="1056811" y="3359020"/>
            <a:ext cx="3918857" cy="1996751"/>
          </a:xfrm>
          <a:prstGeom prst="cub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p:nvPr/>
        </p:nvCxnSpPr>
        <p:spPr>
          <a:xfrm flipV="1">
            <a:off x="1063690" y="4842164"/>
            <a:ext cx="541176" cy="5136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1766455" y="4779818"/>
            <a:ext cx="3209213" cy="623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04866" y="3359020"/>
            <a:ext cx="0" cy="149289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04866" y="3359020"/>
            <a:ext cx="2863225" cy="1996751"/>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04102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lstStyle/>
          <a:p>
            <a:r>
              <a:rPr lang="en-US" dirty="0" smtClean="0"/>
              <a:t>P. 368 #1,2,3,5,6,7</a:t>
            </a:r>
            <a:endParaRPr lang="en-US" dirty="0"/>
          </a:p>
        </p:txBody>
      </p:sp>
    </p:spTree>
    <p:extLst>
      <p:ext uri="{BB962C8B-B14F-4D97-AF65-F5344CB8AC3E}">
        <p14:creationId xmlns:p14="http://schemas.microsoft.com/office/powerpoint/2010/main" val="3673081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pyramid of height 40 m has a square base with edges 50 m long.  Determine the length of the slant edges.</a:t>
            </a:r>
            <a:endParaRPr lang="en-US" dirty="0"/>
          </a:p>
        </p:txBody>
      </p:sp>
      <p:sp>
        <p:nvSpPr>
          <p:cNvPr id="4" name="Parallelogram 3"/>
          <p:cNvSpPr/>
          <p:nvPr/>
        </p:nvSpPr>
        <p:spPr>
          <a:xfrm>
            <a:off x="2182091" y="3990109"/>
            <a:ext cx="1974273" cy="1517073"/>
          </a:xfrm>
          <a:prstGeom prst="parallelogram">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 name="Straight Connector 5"/>
          <p:cNvCxnSpPr/>
          <p:nvPr/>
        </p:nvCxnSpPr>
        <p:spPr>
          <a:xfrm flipV="1">
            <a:off x="2576945" y="3117273"/>
            <a:ext cx="789710" cy="85205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H="1" flipV="1">
            <a:off x="3366655" y="3096492"/>
            <a:ext cx="789709" cy="87283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flipV="1">
            <a:off x="3366655" y="3117273"/>
            <a:ext cx="394854" cy="2389909"/>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182091" y="3096492"/>
            <a:ext cx="1184564" cy="241069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66655" y="3096492"/>
            <a:ext cx="0" cy="1828799"/>
          </a:xfrm>
          <a:prstGeom prst="line">
            <a:avLst/>
          </a:prstGeom>
          <a:ln>
            <a:prstDash val="lgDash"/>
          </a:ln>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flipV="1">
            <a:off x="2182091" y="4862945"/>
            <a:ext cx="1184564" cy="6442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297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P.370 #9-13</a:t>
            </a:r>
            <a:endParaRPr lang="en-US" dirty="0"/>
          </a:p>
        </p:txBody>
      </p:sp>
    </p:spTree>
    <p:extLst>
      <p:ext uri="{BB962C8B-B14F-4D97-AF65-F5344CB8AC3E}">
        <p14:creationId xmlns:p14="http://schemas.microsoft.com/office/powerpoint/2010/main" val="33821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Right Triangle 3"/>
          <p:cNvSpPr/>
          <p:nvPr/>
        </p:nvSpPr>
        <p:spPr>
          <a:xfrm>
            <a:off x="1194318" y="1930400"/>
            <a:ext cx="2220686" cy="3014824"/>
          </a:xfrm>
          <a:prstGeom prst="r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ight Triangle 4"/>
          <p:cNvSpPr/>
          <p:nvPr/>
        </p:nvSpPr>
        <p:spPr>
          <a:xfrm rot="16200000">
            <a:off x="6385250" y="2327469"/>
            <a:ext cx="2220686" cy="3014824"/>
          </a:xfrm>
          <a:prstGeom prst="rtTriangl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6" name="Rectangle 5"/>
          <p:cNvSpPr/>
          <p:nvPr/>
        </p:nvSpPr>
        <p:spPr>
          <a:xfrm>
            <a:off x="1212980" y="4665306"/>
            <a:ext cx="279918" cy="279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789437" y="4702629"/>
            <a:ext cx="213568" cy="242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304661" y="2873829"/>
            <a:ext cx="811763" cy="369332"/>
          </a:xfrm>
          <a:prstGeom prst="rect">
            <a:avLst/>
          </a:prstGeom>
          <a:noFill/>
        </p:spPr>
        <p:txBody>
          <a:bodyPr wrap="square" rtlCol="0">
            <a:spAutoFit/>
          </a:bodyPr>
          <a:lstStyle/>
          <a:p>
            <a:r>
              <a:rPr lang="en-US" dirty="0"/>
              <a:t>x</a:t>
            </a:r>
            <a:r>
              <a:rPr lang="en-US" dirty="0" smtClean="0"/>
              <a:t> cm</a:t>
            </a:r>
            <a:endParaRPr lang="en-US" dirty="0"/>
          </a:p>
        </p:txBody>
      </p:sp>
      <p:sp>
        <p:nvSpPr>
          <p:cNvPr id="9" name="TextBox 8"/>
          <p:cNvSpPr txBox="1"/>
          <p:nvPr/>
        </p:nvSpPr>
        <p:spPr>
          <a:xfrm>
            <a:off x="1754155" y="5187820"/>
            <a:ext cx="765110" cy="369332"/>
          </a:xfrm>
          <a:prstGeom prst="rect">
            <a:avLst/>
          </a:prstGeom>
          <a:noFill/>
        </p:spPr>
        <p:txBody>
          <a:bodyPr wrap="square" rtlCol="0">
            <a:spAutoFit/>
          </a:bodyPr>
          <a:lstStyle/>
          <a:p>
            <a:r>
              <a:rPr lang="en-US" dirty="0"/>
              <a:t>2</a:t>
            </a:r>
            <a:r>
              <a:rPr lang="en-US" dirty="0" smtClean="0"/>
              <a:t> cm</a:t>
            </a:r>
            <a:endParaRPr lang="en-US" dirty="0"/>
          </a:p>
        </p:txBody>
      </p:sp>
      <p:sp>
        <p:nvSpPr>
          <p:cNvPr id="10" name="TextBox 9"/>
          <p:cNvSpPr txBox="1"/>
          <p:nvPr/>
        </p:nvSpPr>
        <p:spPr>
          <a:xfrm>
            <a:off x="391886" y="3243161"/>
            <a:ext cx="821094" cy="369332"/>
          </a:xfrm>
          <a:prstGeom prst="rect">
            <a:avLst/>
          </a:prstGeom>
          <a:noFill/>
        </p:spPr>
        <p:txBody>
          <a:bodyPr wrap="square" rtlCol="0">
            <a:spAutoFit/>
          </a:bodyPr>
          <a:lstStyle/>
          <a:p>
            <a:r>
              <a:rPr lang="en-US" dirty="0" smtClean="0"/>
              <a:t>3 cm </a:t>
            </a:r>
            <a:endParaRPr lang="en-US" dirty="0"/>
          </a:p>
        </p:txBody>
      </p:sp>
      <p:sp>
        <p:nvSpPr>
          <p:cNvPr id="11" name="TextBox 10"/>
          <p:cNvSpPr txBox="1"/>
          <p:nvPr/>
        </p:nvSpPr>
        <p:spPr>
          <a:xfrm>
            <a:off x="6811347" y="3452327"/>
            <a:ext cx="1026367" cy="369332"/>
          </a:xfrm>
          <a:prstGeom prst="rect">
            <a:avLst/>
          </a:prstGeom>
          <a:noFill/>
        </p:spPr>
        <p:txBody>
          <a:bodyPr wrap="square" rtlCol="0">
            <a:spAutoFit/>
          </a:bodyPr>
          <a:lstStyle/>
          <a:p>
            <a:r>
              <a:rPr lang="en-US" dirty="0" smtClean="0"/>
              <a:t>6 cm</a:t>
            </a:r>
            <a:endParaRPr lang="en-US" dirty="0"/>
          </a:p>
        </p:txBody>
      </p:sp>
      <p:sp>
        <p:nvSpPr>
          <p:cNvPr id="12" name="TextBox 11"/>
          <p:cNvSpPr txBox="1"/>
          <p:nvPr/>
        </p:nvSpPr>
        <p:spPr>
          <a:xfrm>
            <a:off x="9003005" y="3612493"/>
            <a:ext cx="756815" cy="369332"/>
          </a:xfrm>
          <a:prstGeom prst="rect">
            <a:avLst/>
          </a:prstGeom>
          <a:noFill/>
        </p:spPr>
        <p:txBody>
          <a:bodyPr wrap="square" rtlCol="0">
            <a:spAutoFit/>
          </a:bodyPr>
          <a:lstStyle/>
          <a:p>
            <a:r>
              <a:rPr lang="en-US" dirty="0"/>
              <a:t>x</a:t>
            </a:r>
            <a:r>
              <a:rPr lang="en-US" dirty="0" smtClean="0"/>
              <a:t> cm</a:t>
            </a:r>
            <a:endParaRPr lang="en-US" dirty="0"/>
          </a:p>
        </p:txBody>
      </p:sp>
      <p:sp>
        <p:nvSpPr>
          <p:cNvPr id="13" name="TextBox 12"/>
          <p:cNvSpPr txBox="1"/>
          <p:nvPr/>
        </p:nvSpPr>
        <p:spPr>
          <a:xfrm>
            <a:off x="7495593" y="5137674"/>
            <a:ext cx="802432" cy="369332"/>
          </a:xfrm>
          <a:prstGeom prst="rect">
            <a:avLst/>
          </a:prstGeom>
          <a:noFill/>
        </p:spPr>
        <p:txBody>
          <a:bodyPr wrap="square" rtlCol="0">
            <a:spAutoFit/>
          </a:bodyPr>
          <a:lstStyle/>
          <a:p>
            <a:r>
              <a:rPr lang="en-US" dirty="0" smtClean="0"/>
              <a:t>5 cm</a:t>
            </a:r>
            <a:endParaRPr lang="en-US" dirty="0"/>
          </a:p>
        </p:txBody>
      </p:sp>
    </p:spTree>
    <p:extLst>
      <p:ext uri="{BB962C8B-B14F-4D97-AF65-F5344CB8AC3E}">
        <p14:creationId xmlns:p14="http://schemas.microsoft.com/office/powerpoint/2010/main" val="358554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of Answers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It is acceptable to leave answers as a radical (surd) unless we are finding an answer in a real context.  </a:t>
                </a:r>
              </a:p>
              <a:p>
                <a:r>
                  <a:rPr lang="en-US" dirty="0" smtClean="0"/>
                  <a:t>We wouldn’t give an answer of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13</m:t>
                        </m:r>
                      </m:e>
                    </m:rad>
                  </m:oMath>
                </a14:m>
                <a:r>
                  <a:rPr lang="en-US" dirty="0" smtClean="0"/>
                  <a:t> meters.  We would write 3.61  meters.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2" t="-942"/>
                </a:stretch>
              </a:blipFill>
            </p:spPr>
            <p:txBody>
              <a:bodyPr/>
              <a:lstStyle/>
              <a:p>
                <a:r>
                  <a:rPr lang="en-US">
                    <a:noFill/>
                  </a:rPr>
                  <a:t> </a:t>
                </a:r>
              </a:p>
            </p:txBody>
          </p:sp>
        </mc:Fallback>
      </mc:AlternateContent>
    </p:spTree>
    <p:extLst>
      <p:ext uri="{BB962C8B-B14F-4D97-AF65-F5344CB8AC3E}">
        <p14:creationId xmlns:p14="http://schemas.microsoft.com/office/powerpoint/2010/main" val="141429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Solve for x:  </a:t>
            </a:r>
            <a:endParaRPr lang="en-US" dirty="0"/>
          </a:p>
        </p:txBody>
      </p:sp>
      <p:sp>
        <p:nvSpPr>
          <p:cNvPr id="4" name="Right Triangle 3"/>
          <p:cNvSpPr/>
          <p:nvPr/>
        </p:nvSpPr>
        <p:spPr>
          <a:xfrm>
            <a:off x="4180114" y="2295331"/>
            <a:ext cx="2705878" cy="3284375"/>
          </a:xfrm>
          <a:prstGeom prst="r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Rectangle 4"/>
          <p:cNvSpPr/>
          <p:nvPr/>
        </p:nvSpPr>
        <p:spPr>
          <a:xfrm>
            <a:off x="4161453" y="5355771"/>
            <a:ext cx="261257" cy="223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533053" y="3433665"/>
            <a:ext cx="1352939" cy="369332"/>
          </a:xfrm>
          <a:prstGeom prst="rect">
            <a:avLst/>
          </a:prstGeom>
          <a:noFill/>
        </p:spPr>
        <p:txBody>
          <a:bodyPr wrap="square" rtlCol="0">
            <a:spAutoFit/>
          </a:bodyPr>
          <a:lstStyle/>
          <a:p>
            <a:r>
              <a:rPr lang="en-US" dirty="0" smtClean="0"/>
              <a:t>2x m</a:t>
            </a:r>
            <a:endParaRPr lang="en-US" dirty="0"/>
          </a:p>
        </p:txBody>
      </p:sp>
      <p:sp>
        <p:nvSpPr>
          <p:cNvPr id="7" name="TextBox 6"/>
          <p:cNvSpPr txBox="1"/>
          <p:nvPr/>
        </p:nvSpPr>
        <p:spPr>
          <a:xfrm>
            <a:off x="4975668" y="5822302"/>
            <a:ext cx="846634" cy="369332"/>
          </a:xfrm>
          <a:prstGeom prst="rect">
            <a:avLst/>
          </a:prstGeom>
          <a:noFill/>
        </p:spPr>
        <p:txBody>
          <a:bodyPr wrap="square" rtlCol="0">
            <a:spAutoFit/>
          </a:bodyPr>
          <a:lstStyle/>
          <a:p>
            <a:r>
              <a:rPr lang="en-US" dirty="0" smtClean="0"/>
              <a:t>6 m </a:t>
            </a:r>
            <a:endParaRPr lang="en-US" dirty="0"/>
          </a:p>
        </p:txBody>
      </p:sp>
      <p:sp>
        <p:nvSpPr>
          <p:cNvPr id="8" name="TextBox 7"/>
          <p:cNvSpPr txBox="1"/>
          <p:nvPr/>
        </p:nvSpPr>
        <p:spPr>
          <a:xfrm>
            <a:off x="3316994" y="3802997"/>
            <a:ext cx="620524" cy="369332"/>
          </a:xfrm>
          <a:prstGeom prst="rect">
            <a:avLst/>
          </a:prstGeom>
          <a:noFill/>
        </p:spPr>
        <p:txBody>
          <a:bodyPr wrap="square" rtlCol="0">
            <a:spAutoFit/>
          </a:bodyPr>
          <a:lstStyle/>
          <a:p>
            <a:r>
              <a:rPr lang="en-US" dirty="0" smtClean="0"/>
              <a:t>x m</a:t>
            </a:r>
            <a:endParaRPr lang="en-US" dirty="0"/>
          </a:p>
        </p:txBody>
      </p:sp>
    </p:spTree>
    <p:extLst>
      <p:ext uri="{BB962C8B-B14F-4D97-AF65-F5344CB8AC3E}">
        <p14:creationId xmlns:p14="http://schemas.microsoft.com/office/powerpoint/2010/main" val="337870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677334" y="1661230"/>
            <a:ext cx="8596668" cy="3880773"/>
          </a:xfrm>
        </p:spPr>
        <p:txBody>
          <a:bodyPr/>
          <a:lstStyle/>
          <a:p>
            <a:r>
              <a:rPr lang="en-US" dirty="0" smtClean="0"/>
              <a:t>Find the value of any unknowns.</a:t>
            </a:r>
            <a:endParaRPr lang="en-US" dirty="0"/>
          </a:p>
        </p:txBody>
      </p:sp>
      <p:sp>
        <p:nvSpPr>
          <p:cNvPr id="4" name="Right Triangle 3"/>
          <p:cNvSpPr/>
          <p:nvPr/>
        </p:nvSpPr>
        <p:spPr>
          <a:xfrm rot="13575133" flipH="1">
            <a:off x="4002418" y="3462687"/>
            <a:ext cx="2818980" cy="2089884"/>
          </a:xfrm>
          <a:prstGeom prst="r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7" name="Straight Connector 6"/>
          <p:cNvCxnSpPr>
            <a:stCxn id="4" idx="4"/>
          </p:cNvCxnSpPr>
          <p:nvPr/>
        </p:nvCxnSpPr>
        <p:spPr>
          <a:xfrm flipV="1">
            <a:off x="7141406" y="3601617"/>
            <a:ext cx="323084" cy="1201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5150498" y="2750531"/>
            <a:ext cx="2313992" cy="851085"/>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64489" y="4030824"/>
            <a:ext cx="697135" cy="369332"/>
          </a:xfrm>
          <a:prstGeom prst="rect">
            <a:avLst/>
          </a:prstGeom>
          <a:noFill/>
        </p:spPr>
        <p:txBody>
          <a:bodyPr wrap="square" rtlCol="0">
            <a:spAutoFit/>
          </a:bodyPr>
          <a:lstStyle/>
          <a:p>
            <a:r>
              <a:rPr lang="en-US" dirty="0" smtClean="0"/>
              <a:t>1 cm</a:t>
            </a:r>
            <a:endParaRPr lang="en-US" dirty="0"/>
          </a:p>
        </p:txBody>
      </p:sp>
      <p:sp>
        <p:nvSpPr>
          <p:cNvPr id="15" name="TextBox 14"/>
          <p:cNvSpPr txBox="1"/>
          <p:nvPr/>
        </p:nvSpPr>
        <p:spPr>
          <a:xfrm>
            <a:off x="5523722" y="3601616"/>
            <a:ext cx="747076" cy="369332"/>
          </a:xfrm>
          <a:prstGeom prst="rect">
            <a:avLst/>
          </a:prstGeom>
          <a:noFill/>
        </p:spPr>
        <p:txBody>
          <a:bodyPr wrap="square" rtlCol="0">
            <a:spAutoFit/>
          </a:bodyPr>
          <a:lstStyle/>
          <a:p>
            <a:r>
              <a:rPr lang="en-US" dirty="0" smtClean="0"/>
              <a:t>x cm</a:t>
            </a:r>
            <a:endParaRPr lang="en-US" dirty="0"/>
          </a:p>
        </p:txBody>
      </p:sp>
      <p:sp>
        <p:nvSpPr>
          <p:cNvPr id="16" name="TextBox 15"/>
          <p:cNvSpPr txBox="1"/>
          <p:nvPr/>
        </p:nvSpPr>
        <p:spPr>
          <a:xfrm>
            <a:off x="6270798" y="2766864"/>
            <a:ext cx="870608" cy="369332"/>
          </a:xfrm>
          <a:prstGeom prst="rect">
            <a:avLst/>
          </a:prstGeom>
          <a:noFill/>
        </p:spPr>
        <p:txBody>
          <a:bodyPr wrap="square" rtlCol="0">
            <a:spAutoFit/>
          </a:bodyPr>
          <a:lstStyle/>
          <a:p>
            <a:r>
              <a:rPr lang="en-US" dirty="0" smtClean="0"/>
              <a:t>5 cm</a:t>
            </a:r>
            <a:endParaRPr lang="en-US" dirty="0"/>
          </a:p>
        </p:txBody>
      </p:sp>
      <p:sp>
        <p:nvSpPr>
          <p:cNvPr id="17" name="TextBox 16"/>
          <p:cNvSpPr txBox="1"/>
          <p:nvPr/>
        </p:nvSpPr>
        <p:spPr>
          <a:xfrm>
            <a:off x="3682410" y="3136196"/>
            <a:ext cx="814945" cy="369332"/>
          </a:xfrm>
          <a:prstGeom prst="rect">
            <a:avLst/>
          </a:prstGeom>
          <a:noFill/>
        </p:spPr>
        <p:txBody>
          <a:bodyPr wrap="square" rtlCol="0">
            <a:spAutoFit/>
          </a:bodyPr>
          <a:lstStyle/>
          <a:p>
            <a:r>
              <a:rPr lang="en-US" dirty="0" smtClean="0"/>
              <a:t> y cm</a:t>
            </a:r>
            <a:endParaRPr lang="en-US" dirty="0"/>
          </a:p>
        </p:txBody>
      </p:sp>
      <p:sp>
        <p:nvSpPr>
          <p:cNvPr id="18" name="TextBox 17"/>
          <p:cNvSpPr txBox="1"/>
          <p:nvPr/>
        </p:nvSpPr>
        <p:spPr>
          <a:xfrm>
            <a:off x="4702629" y="4677155"/>
            <a:ext cx="1119673" cy="369332"/>
          </a:xfrm>
          <a:prstGeom prst="rect">
            <a:avLst/>
          </a:prstGeom>
          <a:noFill/>
        </p:spPr>
        <p:txBody>
          <a:bodyPr wrap="square" rtlCol="0">
            <a:spAutoFit/>
          </a:bodyPr>
          <a:lstStyle/>
          <a:p>
            <a:r>
              <a:rPr lang="en-US" dirty="0" smtClean="0"/>
              <a:t>6 cm</a:t>
            </a:r>
            <a:endParaRPr lang="en-US" dirty="0"/>
          </a:p>
        </p:txBody>
      </p:sp>
    </p:spTree>
    <p:extLst>
      <p:ext uri="{BB962C8B-B14F-4D97-AF65-F5344CB8AC3E}">
        <p14:creationId xmlns:p14="http://schemas.microsoft.com/office/powerpoint/2010/main" val="370369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351 #1b</a:t>
            </a:r>
          </a:p>
          <a:p>
            <a:r>
              <a:rPr lang="en-US" dirty="0" smtClean="0"/>
              <a:t>P.  352 #2a, 3a</a:t>
            </a:r>
          </a:p>
          <a:p>
            <a:r>
              <a:rPr lang="en-US" dirty="0" smtClean="0"/>
              <a:t>P.  353 #4b, 5a, 5c</a:t>
            </a:r>
          </a:p>
          <a:p>
            <a:r>
              <a:rPr lang="en-US" dirty="0" smtClean="0"/>
              <a:t>P.  354 # 6a, 7a, 8, 9a</a:t>
            </a:r>
          </a:p>
        </p:txBody>
      </p:sp>
    </p:spTree>
    <p:extLst>
      <p:ext uri="{BB962C8B-B14F-4D97-AF65-F5344CB8AC3E}">
        <p14:creationId xmlns:p14="http://schemas.microsoft.com/office/powerpoint/2010/main" val="26837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12B:  TLW identify right angles in geometry.</a:t>
            </a:r>
            <a:endParaRPr lang="en-US" dirty="0"/>
          </a:p>
        </p:txBody>
      </p:sp>
      <p:sp>
        <p:nvSpPr>
          <p:cNvPr id="3" name="Content Placeholder 2"/>
          <p:cNvSpPr>
            <a:spLocks noGrp="1"/>
          </p:cNvSpPr>
          <p:nvPr>
            <p:ph idx="1"/>
          </p:nvPr>
        </p:nvSpPr>
        <p:spPr/>
        <p:txBody>
          <a:bodyPr/>
          <a:lstStyle/>
          <a:p>
            <a:r>
              <a:rPr lang="en-US" dirty="0" smtClean="0"/>
              <a:t>Right triangles hide in many geometric shapes.</a:t>
            </a:r>
          </a:p>
          <a:p>
            <a:r>
              <a:rPr lang="en-US" dirty="0" smtClean="0"/>
              <a:t>Tips:  </a:t>
            </a:r>
          </a:p>
          <a:p>
            <a:pPr lvl="1"/>
            <a:r>
              <a:rPr lang="en-US" dirty="0" smtClean="0"/>
              <a:t>Draw a diagram and label</a:t>
            </a:r>
          </a:p>
          <a:p>
            <a:pPr lvl="1"/>
            <a:r>
              <a:rPr lang="en-US" dirty="0" smtClean="0"/>
              <a:t>Identify the right angle</a:t>
            </a:r>
          </a:p>
          <a:p>
            <a:pPr lvl="1"/>
            <a:r>
              <a:rPr lang="en-US" dirty="0" smtClean="0"/>
              <a:t>Set up the Pythagorean theorem and solve for missing side</a:t>
            </a:r>
          </a:p>
        </p:txBody>
      </p:sp>
    </p:spTree>
    <p:extLst>
      <p:ext uri="{BB962C8B-B14F-4D97-AF65-F5344CB8AC3E}">
        <p14:creationId xmlns:p14="http://schemas.microsoft.com/office/powerpoint/2010/main" val="227145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Triangles Incognito</a:t>
            </a:r>
            <a:endParaRPr lang="en-US" dirty="0"/>
          </a:p>
        </p:txBody>
      </p:sp>
      <p:sp>
        <p:nvSpPr>
          <p:cNvPr id="4" name="Rectangle 3"/>
          <p:cNvSpPr/>
          <p:nvPr/>
        </p:nvSpPr>
        <p:spPr>
          <a:xfrm>
            <a:off x="821094" y="1548882"/>
            <a:ext cx="2817845" cy="1380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5355771" y="1548882"/>
            <a:ext cx="1660849" cy="151155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Isosceles Triangle 5"/>
          <p:cNvSpPr/>
          <p:nvPr/>
        </p:nvSpPr>
        <p:spPr>
          <a:xfrm>
            <a:off x="677334" y="3564294"/>
            <a:ext cx="1823270" cy="2575249"/>
          </a:xfrm>
          <a:prstGeom prst="triangl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9" name="Straight Connector 8"/>
          <p:cNvCxnSpPr/>
          <p:nvPr/>
        </p:nvCxnSpPr>
        <p:spPr>
          <a:xfrm flipV="1">
            <a:off x="821094" y="1548882"/>
            <a:ext cx="2817845" cy="13809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55771" y="1557176"/>
            <a:ext cx="1660849" cy="1503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355771" y="1548882"/>
            <a:ext cx="1660849" cy="15115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0"/>
            <a:endCxn id="6" idx="3"/>
          </p:cNvCxnSpPr>
          <p:nvPr/>
        </p:nvCxnSpPr>
        <p:spPr>
          <a:xfrm>
            <a:off x="1588969" y="3564294"/>
            <a:ext cx="0" cy="2575249"/>
          </a:xfrm>
          <a:prstGeom prst="line">
            <a:avLst/>
          </a:prstGeom>
        </p:spPr>
        <p:style>
          <a:lnRef idx="1">
            <a:schemeClr val="accent1"/>
          </a:lnRef>
          <a:fillRef idx="0">
            <a:schemeClr val="accent1"/>
          </a:fillRef>
          <a:effectRef idx="0">
            <a:schemeClr val="accent1"/>
          </a:effectRef>
          <a:fontRef idx="minor">
            <a:schemeClr val="tx1"/>
          </a:fontRef>
        </p:style>
      </p:cxnSp>
      <p:sp>
        <p:nvSpPr>
          <p:cNvPr id="16" name="Parallelogram 15"/>
          <p:cNvSpPr/>
          <p:nvPr/>
        </p:nvSpPr>
        <p:spPr>
          <a:xfrm>
            <a:off x="5803641" y="4012163"/>
            <a:ext cx="2575249" cy="1959429"/>
          </a:xfrm>
          <a:prstGeom prst="parallelogram">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8" name="Straight Connector 17"/>
          <p:cNvCxnSpPr/>
          <p:nvPr/>
        </p:nvCxnSpPr>
        <p:spPr>
          <a:xfrm flipV="1">
            <a:off x="5784980" y="3999723"/>
            <a:ext cx="2593910" cy="19718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26155" y="4012163"/>
            <a:ext cx="1548882" cy="19594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3115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TotalTime>
  <Words>603</Words>
  <Application>Microsoft Office PowerPoint</Application>
  <PresentationFormat>Widescreen</PresentationFormat>
  <Paragraphs>85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Cambria Math</vt:lpstr>
      <vt:lpstr>Trebuchet MS</vt:lpstr>
      <vt:lpstr>Wingdings 3</vt:lpstr>
      <vt:lpstr>Facet</vt:lpstr>
      <vt:lpstr>Chapter 12</vt:lpstr>
      <vt:lpstr>The Parts of a Right Triangle</vt:lpstr>
      <vt:lpstr>Examples</vt:lpstr>
      <vt:lpstr>Accuracy of Answers</vt:lpstr>
      <vt:lpstr>Example</vt:lpstr>
      <vt:lpstr>Example </vt:lpstr>
      <vt:lpstr>Assignment</vt:lpstr>
      <vt:lpstr>12B:  TLW identify right angles in geometry.</vt:lpstr>
      <vt:lpstr>Triangles Incognito</vt:lpstr>
      <vt:lpstr>Example</vt:lpstr>
      <vt:lpstr>Example</vt:lpstr>
      <vt:lpstr>Example</vt:lpstr>
      <vt:lpstr>Assignment</vt:lpstr>
      <vt:lpstr>Converse of Pythagoras’ Theorem</vt:lpstr>
      <vt:lpstr>12D:  TLW solve problems using the Pythagorean Theorem.</vt:lpstr>
      <vt:lpstr>Example</vt:lpstr>
      <vt:lpstr>Example</vt:lpstr>
      <vt:lpstr>Assignment</vt:lpstr>
      <vt:lpstr>Example</vt:lpstr>
      <vt:lpstr>12E:  TLW apply Pythagorean theorem to 3-D figures.</vt:lpstr>
      <vt:lpstr>Example</vt:lpstr>
      <vt:lpstr>Assignment </vt:lpstr>
      <vt:lpstr>Example</vt:lpstr>
      <vt:lpstr>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Monika Riegels</dc:creator>
  <cp:lastModifiedBy>Monika Riegels</cp:lastModifiedBy>
  <cp:revision>11</cp:revision>
  <dcterms:created xsi:type="dcterms:W3CDTF">2013-05-14T15:59:46Z</dcterms:created>
  <dcterms:modified xsi:type="dcterms:W3CDTF">2013-05-23T13:34:51Z</dcterms:modified>
</cp:coreProperties>
</file>