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2236933-F27C-449F-A42A-B97B5CE0C3FD}" type="datetimeFigureOut">
              <a:rPr lang="en-US" smtClean="0"/>
              <a:t>12/26/2012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2FFF8B-ED5F-49CE-9E98-C78ADB8B169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236933-F27C-449F-A42A-B97B5CE0C3FD}" type="datetimeFigureOut">
              <a:rPr lang="en-US" smtClean="0"/>
              <a:t>12/26/2012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2FFF8B-ED5F-49CE-9E98-C78ADB8B169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2236933-F27C-449F-A42A-B97B5CE0C3FD}" type="datetimeFigureOut">
              <a:rPr lang="en-US" smtClean="0"/>
              <a:t>12/26/2012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2FFF8B-ED5F-49CE-9E98-C78ADB8B169D}"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236933-F27C-449F-A42A-B97B5CE0C3FD}" type="datetimeFigureOut">
              <a:rPr lang="en-US" smtClean="0"/>
              <a:t>12/26/2012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2FFF8B-ED5F-49CE-9E98-C78ADB8B169D}"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236933-F27C-449F-A42A-B97B5CE0C3FD}" type="datetimeFigureOut">
              <a:rPr lang="en-US" smtClean="0"/>
              <a:t>12/26/2012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2FFF8B-ED5F-49CE-9E98-C78ADB8B169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42236933-F27C-449F-A42A-B97B5CE0C3FD}" type="datetimeFigureOut">
              <a:rPr lang="en-US" smtClean="0"/>
              <a:t>12/26/2012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2FFF8B-ED5F-49CE-9E98-C78ADB8B169D}"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2236933-F27C-449F-A42A-B97B5CE0C3FD}" type="datetimeFigureOut">
              <a:rPr lang="en-US" smtClean="0"/>
              <a:t>12/26/2012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2FFF8B-ED5F-49CE-9E98-C78ADB8B169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236933-F27C-449F-A42A-B97B5CE0C3FD}" type="datetimeFigureOut">
              <a:rPr lang="en-US" smtClean="0"/>
              <a:t>12/26/2012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2FFF8B-ED5F-49CE-9E98-C78ADB8B169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42236933-F27C-449F-A42A-B97B5CE0C3FD}" type="datetimeFigureOut">
              <a:rPr lang="en-US" smtClean="0"/>
              <a:t>12/26/2012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2FFF8B-ED5F-49CE-9E98-C78ADB8B169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2236933-F27C-449F-A42A-B97B5CE0C3FD}" type="datetimeFigureOut">
              <a:rPr lang="en-US" smtClean="0"/>
              <a:t>12/26/2012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2FFF8B-ED5F-49CE-9E98-C78ADB8B169D}"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236933-F27C-449F-A42A-B97B5CE0C3FD}" type="datetimeFigureOut">
              <a:rPr lang="en-US" smtClean="0"/>
              <a:t>12/26/2012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2FFF8B-ED5F-49CE-9E98-C78ADB8B169D}"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42236933-F27C-449F-A42A-B97B5CE0C3FD}" type="datetimeFigureOut">
              <a:rPr lang="en-US" smtClean="0"/>
              <a:t>12/26/2012</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4D2FFF8B-ED5F-49CE-9E98-C78ADB8B169D}"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0.png"/><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0.png"/><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10</a:t>
            </a:r>
            <a:endParaRPr lang="en-US" dirty="0"/>
          </a:p>
        </p:txBody>
      </p:sp>
      <p:sp>
        <p:nvSpPr>
          <p:cNvPr id="3" name="Subtitle 2"/>
          <p:cNvSpPr>
            <a:spLocks noGrp="1"/>
          </p:cNvSpPr>
          <p:nvPr>
            <p:ph type="subTitle" idx="1"/>
          </p:nvPr>
        </p:nvSpPr>
        <p:spPr/>
        <p:txBody>
          <a:bodyPr/>
          <a:lstStyle/>
          <a:p>
            <a:r>
              <a:rPr lang="en-US" dirty="0" smtClean="0"/>
              <a:t>10A  TLW  describe and apply normal distribution.</a:t>
            </a:r>
            <a:endParaRPr lang="en-US" dirty="0"/>
          </a:p>
        </p:txBody>
      </p:sp>
    </p:spTree>
    <p:extLst>
      <p:ext uri="{BB962C8B-B14F-4D97-AF65-F5344CB8AC3E}">
        <p14:creationId xmlns:p14="http://schemas.microsoft.com/office/powerpoint/2010/main" val="1716942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dirty="0" smtClean="0"/>
              <a:t>In 1972 the heights of rugby players were approximately normally distributed with mean 179 cm and standard deviation 7 cm.  Find the probability that a randomly selected player in 1872 was:</a:t>
            </a:r>
          </a:p>
          <a:p>
            <a:pPr marL="457200" indent="-457200">
              <a:buAutoNum type="alphaLcPeriod"/>
            </a:pPr>
            <a:r>
              <a:rPr lang="en-US" dirty="0" smtClean="0"/>
              <a:t>At least 175 cm tall</a:t>
            </a:r>
          </a:p>
          <a:p>
            <a:pPr marL="457200" indent="-457200">
              <a:buAutoNum type="alphaLcPeriod"/>
            </a:pPr>
            <a:r>
              <a:rPr lang="en-US" dirty="0" smtClean="0"/>
              <a:t>Between 170 cm and 190 cm</a:t>
            </a:r>
            <a:endParaRPr lang="en-US" dirty="0"/>
          </a:p>
        </p:txBody>
      </p:sp>
      <p:sp>
        <p:nvSpPr>
          <p:cNvPr id="5" name="Title 4"/>
          <p:cNvSpPr>
            <a:spLocks noGrp="1"/>
          </p:cNvSpPr>
          <p:nvPr>
            <p:ph type="title"/>
          </p:nvPr>
        </p:nvSpPr>
        <p:spPr/>
        <p:txBody>
          <a:bodyPr/>
          <a:lstStyle/>
          <a:p>
            <a:r>
              <a:rPr lang="en-US" dirty="0" smtClean="0"/>
              <a:t>Example</a:t>
            </a:r>
            <a:endParaRPr lang="en-US" dirty="0"/>
          </a:p>
        </p:txBody>
      </p:sp>
    </p:spTree>
    <p:extLst>
      <p:ext uri="{BB962C8B-B14F-4D97-AF65-F5344CB8AC3E}">
        <p14:creationId xmlns:p14="http://schemas.microsoft.com/office/powerpoint/2010/main" val="1147929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 307 #1-9 odd</a:t>
            </a:r>
            <a:endParaRPr lang="en-US" dirty="0"/>
          </a:p>
        </p:txBody>
      </p:sp>
      <p:sp>
        <p:nvSpPr>
          <p:cNvPr id="3" name="Title 2"/>
          <p:cNvSpPr>
            <a:spLocks noGrp="1"/>
          </p:cNvSpPr>
          <p:nvPr>
            <p:ph type="title"/>
          </p:nvPr>
        </p:nvSpPr>
        <p:spPr/>
        <p:txBody>
          <a:bodyPr/>
          <a:lstStyle/>
          <a:p>
            <a:r>
              <a:rPr lang="en-US" dirty="0" smtClean="0"/>
              <a:t>Assignment</a:t>
            </a:r>
            <a:endParaRPr lang="en-US" dirty="0"/>
          </a:p>
        </p:txBody>
      </p:sp>
    </p:spTree>
    <p:extLst>
      <p:ext uri="{BB962C8B-B14F-4D97-AF65-F5344CB8AC3E}">
        <p14:creationId xmlns:p14="http://schemas.microsoft.com/office/powerpoint/2010/main" val="3022027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a:xfrm>
                <a:off x="990600" y="2286000"/>
                <a:ext cx="7408333" cy="4288896"/>
              </a:xfrm>
            </p:spPr>
            <p:txBody>
              <a:bodyPr>
                <a:normAutofit/>
              </a:bodyPr>
              <a:lstStyle/>
              <a:p>
                <a:r>
                  <a:rPr lang="en-US" dirty="0" smtClean="0"/>
                  <a:t>A population of crabs have a length of shell, X mm, is normally distributed with mean 70 mm and standard deviation 10 mm.</a:t>
                </a:r>
              </a:p>
              <a:p>
                <a:r>
                  <a:rPr lang="en-US" dirty="0" smtClean="0"/>
                  <a:t>A biologist wants to protect the population by allowing only the largest 5% of crabs to be harvested.  He therefore asks the question:  “95% of the crabs have lengths less than what?”	</a:t>
                </a:r>
              </a:p>
              <a:p>
                <a:pPr lvl="1"/>
                <a:r>
                  <a:rPr lang="en-US" dirty="0" smtClean="0"/>
                  <a:t>This is the opposite of what we’ve been finding</a:t>
                </a:r>
              </a:p>
              <a:p>
                <a:pPr lvl="1"/>
                <a14:m>
                  <m:oMath xmlns:m="http://schemas.openxmlformats.org/officeDocument/2006/math">
                    <m:r>
                      <a:rPr lang="en-US" b="0" i="1" smtClean="0">
                        <a:latin typeface="Cambria Math"/>
                      </a:rPr>
                      <m:t>𝑃</m:t>
                    </m:r>
                    <m:d>
                      <m:dPr>
                        <m:ctrlPr>
                          <a:rPr lang="en-US" b="0" i="1" smtClean="0">
                            <a:latin typeface="Cambria Math"/>
                          </a:rPr>
                        </m:ctrlPr>
                      </m:dPr>
                      <m:e>
                        <m:r>
                          <a:rPr lang="en-US" b="0" i="1" smtClean="0">
                            <a:latin typeface="Cambria Math"/>
                          </a:rPr>
                          <m:t>𝑋</m:t>
                        </m:r>
                        <m:r>
                          <a:rPr lang="en-US" b="0" i="1" smtClean="0">
                            <a:latin typeface="Cambria Math"/>
                            <a:ea typeface="Cambria Math"/>
                          </a:rPr>
                          <m:t>≤</m:t>
                        </m:r>
                        <m:r>
                          <a:rPr lang="en-US" b="0" i="1" smtClean="0">
                            <a:latin typeface="Cambria Math"/>
                            <a:ea typeface="Cambria Math"/>
                          </a:rPr>
                          <m:t>𝑘</m:t>
                        </m:r>
                      </m:e>
                    </m:d>
                    <m:r>
                      <a:rPr lang="en-US" b="0" i="1" smtClean="0">
                        <a:latin typeface="Cambria Math"/>
                        <a:ea typeface="Cambria Math"/>
                      </a:rPr>
                      <m:t>=.95</m:t>
                    </m:r>
                  </m:oMath>
                </a14:m>
                <a:endParaRPr lang="en-US" dirty="0"/>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xfrm>
                <a:off x="990600" y="2286000"/>
                <a:ext cx="7408333" cy="4288896"/>
              </a:xfrm>
              <a:blipFill rotWithShape="1">
                <a:blip r:embed="rId2"/>
                <a:stretch>
                  <a:fillRect l="-1317" t="-1563" r="-905"/>
                </a:stretch>
              </a:blipFill>
            </p:spPr>
            <p:txBody>
              <a:bodyPr/>
              <a:lstStyle/>
              <a:p>
                <a:r>
                  <a:rPr lang="en-US">
                    <a:noFill/>
                  </a:rPr>
                  <a:t> </a:t>
                </a:r>
              </a:p>
            </p:txBody>
          </p:sp>
        </mc:Fallback>
      </mc:AlternateContent>
      <p:sp>
        <p:nvSpPr>
          <p:cNvPr id="3" name="Title 2"/>
          <p:cNvSpPr>
            <a:spLocks noGrp="1"/>
          </p:cNvSpPr>
          <p:nvPr>
            <p:ph type="title"/>
          </p:nvPr>
        </p:nvSpPr>
        <p:spPr/>
        <p:txBody>
          <a:bodyPr>
            <a:normAutofit fontScale="90000"/>
          </a:bodyPr>
          <a:lstStyle/>
          <a:p>
            <a:r>
              <a:rPr lang="en-US" dirty="0" smtClean="0"/>
              <a:t>10C  TLW apply </a:t>
            </a:r>
            <a:r>
              <a:rPr lang="en-US" dirty="0" err="1" smtClean="0"/>
              <a:t>quantiles</a:t>
            </a:r>
            <a:r>
              <a:rPr lang="en-US" dirty="0" smtClean="0"/>
              <a:t> or k-values.</a:t>
            </a:r>
            <a:endParaRPr lang="en-US" dirty="0"/>
          </a:p>
        </p:txBody>
      </p:sp>
    </p:spTree>
    <p:extLst>
      <p:ext uri="{BB962C8B-B14F-4D97-AF65-F5344CB8AC3E}">
        <p14:creationId xmlns:p14="http://schemas.microsoft.com/office/powerpoint/2010/main" val="2769071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This unknown k is a </a:t>
            </a:r>
            <a:r>
              <a:rPr lang="en-US" dirty="0" err="1" smtClean="0"/>
              <a:t>quantile</a:t>
            </a:r>
            <a:endParaRPr lang="en-US" dirty="0" smtClean="0"/>
          </a:p>
          <a:p>
            <a:r>
              <a:rPr lang="en-US" dirty="0" smtClean="0"/>
              <a:t>In the case of the crabs the 95% </a:t>
            </a:r>
            <a:r>
              <a:rPr lang="en-US" dirty="0" err="1" smtClean="0"/>
              <a:t>quantile</a:t>
            </a:r>
            <a:endParaRPr lang="en-US" dirty="0" smtClean="0"/>
          </a:p>
          <a:p>
            <a:r>
              <a:rPr lang="en-US" dirty="0" smtClean="0"/>
              <a:t>This is the inverse of finding the probability</a:t>
            </a:r>
          </a:p>
          <a:p>
            <a:r>
              <a:rPr lang="en-US" dirty="0" smtClean="0"/>
              <a:t>Use the inverse normal function on GDC</a:t>
            </a:r>
          </a:p>
          <a:p>
            <a:r>
              <a:rPr lang="en-US" dirty="0" smtClean="0"/>
              <a:t>We find the values to the left of the k value.  If it asks for information to the right then we find the difference of 1 and the asked value.</a:t>
            </a:r>
            <a:endParaRPr lang="en-US" dirty="0"/>
          </a:p>
        </p:txBody>
      </p:sp>
      <p:sp>
        <p:nvSpPr>
          <p:cNvPr id="3" name="Title 2"/>
          <p:cNvSpPr>
            <a:spLocks noGrp="1"/>
          </p:cNvSpPr>
          <p:nvPr>
            <p:ph type="title"/>
          </p:nvPr>
        </p:nvSpPr>
        <p:spPr/>
        <p:txBody>
          <a:bodyPr/>
          <a:lstStyle/>
          <a:p>
            <a:r>
              <a:rPr lang="en-US" dirty="0" err="1" smtClean="0"/>
              <a:t>Quantile</a:t>
            </a:r>
            <a:endParaRPr lang="en-US" dirty="0"/>
          </a:p>
        </p:txBody>
      </p:sp>
    </p:spTree>
    <p:extLst>
      <p:ext uri="{BB962C8B-B14F-4D97-AF65-F5344CB8AC3E}">
        <p14:creationId xmlns:p14="http://schemas.microsoft.com/office/powerpoint/2010/main" val="2017565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p:txBody>
              <a:bodyPr/>
              <a:lstStyle/>
              <a:p>
                <a:r>
                  <a:rPr lang="en-US" dirty="0" smtClean="0"/>
                  <a:t>If </a:t>
                </a:r>
                <a14:m>
                  <m:oMath xmlns:m="http://schemas.openxmlformats.org/officeDocument/2006/math">
                    <m:r>
                      <a:rPr lang="en-US" b="0" i="1" smtClean="0">
                        <a:latin typeface="Cambria Math"/>
                      </a:rPr>
                      <m:t>𝑋</m:t>
                    </m:r>
                    <m:r>
                      <a:rPr lang="en-US" b="0" i="1" smtClean="0">
                        <a:latin typeface="Cambria Math"/>
                      </a:rPr>
                      <m:t>~</m:t>
                    </m:r>
                    <m:r>
                      <a:rPr lang="en-US" b="0" i="1" smtClean="0">
                        <a:latin typeface="Cambria Math"/>
                      </a:rPr>
                      <m:t>𝑁</m:t>
                    </m:r>
                    <m:r>
                      <a:rPr lang="en-US" b="0" i="1" smtClean="0">
                        <a:latin typeface="Cambria Math"/>
                      </a:rPr>
                      <m:t>(23.6, </m:t>
                    </m:r>
                    <m:sSup>
                      <m:sSupPr>
                        <m:ctrlPr>
                          <a:rPr lang="en-US" b="0" i="1" smtClean="0">
                            <a:latin typeface="Cambria Math"/>
                          </a:rPr>
                        </m:ctrlPr>
                      </m:sSupPr>
                      <m:e>
                        <m:r>
                          <a:rPr lang="en-US" b="0" i="1" smtClean="0">
                            <a:latin typeface="Cambria Math"/>
                          </a:rPr>
                          <m:t>3.1</m:t>
                        </m:r>
                      </m:e>
                      <m:sup>
                        <m:r>
                          <a:rPr lang="en-US" b="0" i="1" smtClean="0">
                            <a:latin typeface="Cambria Math"/>
                          </a:rPr>
                          <m:t>2</m:t>
                        </m:r>
                      </m:sup>
                    </m:sSup>
                    <m:r>
                      <a:rPr lang="en-US" b="0" i="1" smtClean="0">
                        <a:latin typeface="Cambria Math"/>
                      </a:rPr>
                      <m:t>)</m:t>
                    </m:r>
                  </m:oMath>
                </a14:m>
                <a:r>
                  <a:rPr lang="en-US" dirty="0" smtClean="0"/>
                  <a:t>, find k for which P(X &lt; k) = 0.95</a:t>
                </a:r>
              </a:p>
              <a:p>
                <a:r>
                  <a:rPr lang="en-US" dirty="0" smtClean="0"/>
                  <a:t>Press 2</a:t>
                </a:r>
                <a:r>
                  <a:rPr lang="en-US" baseline="30000" dirty="0" smtClean="0"/>
                  <a:t>nd</a:t>
                </a:r>
                <a:r>
                  <a:rPr lang="en-US" dirty="0" smtClean="0"/>
                  <a:t> VARS</a:t>
                </a:r>
              </a:p>
              <a:p>
                <a:r>
                  <a:rPr lang="en-US" dirty="0" smtClean="0"/>
                  <a:t>Choose </a:t>
                </a:r>
                <a:r>
                  <a:rPr lang="en-US" dirty="0" err="1" smtClean="0"/>
                  <a:t>invNorm</a:t>
                </a:r>
                <a:r>
                  <a:rPr lang="en-US" dirty="0" smtClean="0"/>
                  <a:t>(</a:t>
                </a:r>
              </a:p>
              <a:p>
                <a:r>
                  <a:rPr lang="en-US" dirty="0" err="1" smtClean="0"/>
                  <a:t>invNorm</a:t>
                </a:r>
                <a:r>
                  <a:rPr lang="en-US" dirty="0" smtClean="0"/>
                  <a:t>(</a:t>
                </a:r>
                <a:r>
                  <a:rPr lang="en-US" dirty="0" err="1" smtClean="0"/>
                  <a:t>quantile</a:t>
                </a:r>
                <a:r>
                  <a:rPr lang="en-US" dirty="0" smtClean="0"/>
                  <a:t>, mean, </a:t>
                </a:r>
                <a:r>
                  <a:rPr lang="en-US" dirty="0" err="1" smtClean="0"/>
                  <a:t>s.d.</a:t>
                </a:r>
                <a:r>
                  <a:rPr lang="en-US" dirty="0" smtClean="0"/>
                  <a:t>)</a:t>
                </a:r>
                <a:endParaRPr lang="en-US" dirty="0"/>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blipFill rotWithShape="1">
                <a:blip r:embed="rId2"/>
                <a:stretch>
                  <a:fillRect l="-1235" t="-1943"/>
                </a:stretch>
              </a:blipFill>
            </p:spPr>
            <p:txBody>
              <a:bodyPr/>
              <a:lstStyle/>
              <a:p>
                <a:r>
                  <a:rPr lang="en-US">
                    <a:noFill/>
                  </a:rPr>
                  <a:t> </a:t>
                </a:r>
              </a:p>
            </p:txBody>
          </p:sp>
        </mc:Fallback>
      </mc:AlternateContent>
      <p:sp>
        <p:nvSpPr>
          <p:cNvPr id="3" name="Title 2"/>
          <p:cNvSpPr>
            <a:spLocks noGrp="1"/>
          </p:cNvSpPr>
          <p:nvPr>
            <p:ph type="title"/>
          </p:nvPr>
        </p:nvSpPr>
        <p:spPr/>
        <p:txBody>
          <a:bodyPr/>
          <a:lstStyle/>
          <a:p>
            <a:r>
              <a:rPr lang="en-US" dirty="0" smtClean="0"/>
              <a:t>Example</a:t>
            </a:r>
            <a:endParaRPr lang="en-US" dirty="0"/>
          </a:p>
        </p:txBody>
      </p:sp>
    </p:spTree>
    <p:extLst>
      <p:ext uri="{BB962C8B-B14F-4D97-AF65-F5344CB8AC3E}">
        <p14:creationId xmlns:p14="http://schemas.microsoft.com/office/powerpoint/2010/main" val="21287698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p:txBody>
              <a:bodyPr/>
              <a:lstStyle/>
              <a:p>
                <a:r>
                  <a:rPr lang="en-US" dirty="0"/>
                  <a:t>We find the area left of k. </a:t>
                </a:r>
                <a:endParaRPr lang="en-US" dirty="0" smtClean="0"/>
              </a:p>
              <a:p>
                <a:r>
                  <a:rPr lang="en-US" dirty="0" smtClean="0"/>
                  <a:t>If </a:t>
                </a:r>
                <a14:m>
                  <m:oMath xmlns:m="http://schemas.openxmlformats.org/officeDocument/2006/math">
                    <m:r>
                      <a:rPr lang="en-US" b="0" i="1" smtClean="0">
                        <a:latin typeface="Cambria Math"/>
                      </a:rPr>
                      <m:t>𝑃</m:t>
                    </m:r>
                    <m:d>
                      <m:dPr>
                        <m:ctrlPr>
                          <a:rPr lang="en-US" b="0" i="1" smtClean="0">
                            <a:latin typeface="Cambria Math"/>
                          </a:rPr>
                        </m:ctrlPr>
                      </m:dPr>
                      <m:e>
                        <m:r>
                          <a:rPr lang="en-US" b="0" i="1" smtClean="0">
                            <a:latin typeface="Cambria Math"/>
                          </a:rPr>
                          <m:t>𝑋</m:t>
                        </m:r>
                        <m:r>
                          <a:rPr lang="en-US" b="0" i="1" smtClean="0">
                            <a:latin typeface="Cambria Math"/>
                            <a:ea typeface="Cambria Math"/>
                          </a:rPr>
                          <m:t>≥</m:t>
                        </m:r>
                        <m:r>
                          <a:rPr lang="en-US" b="0" i="1" smtClean="0">
                            <a:latin typeface="Cambria Math"/>
                            <a:ea typeface="Cambria Math"/>
                          </a:rPr>
                          <m:t>𝑘</m:t>
                        </m:r>
                      </m:e>
                    </m:d>
                    <m:r>
                      <a:rPr lang="en-US" b="0" i="1" smtClean="0">
                        <a:latin typeface="Cambria Math"/>
                        <a:ea typeface="Cambria Math"/>
                      </a:rPr>
                      <m:t>=</m:t>
                    </m:r>
                    <m:r>
                      <a:rPr lang="en-US" b="0" i="1" smtClean="0">
                        <a:latin typeface="Cambria Math"/>
                        <a:ea typeface="Cambria Math"/>
                      </a:rPr>
                      <m:t>𝑝</m:t>
                    </m:r>
                  </m:oMath>
                </a14:m>
                <a:r>
                  <a:rPr lang="en-US" dirty="0" smtClean="0"/>
                  <a:t>, then </a:t>
                </a:r>
                <a14:m>
                  <m:oMath xmlns:m="http://schemas.openxmlformats.org/officeDocument/2006/math">
                    <m:r>
                      <a:rPr lang="en-US" b="0" i="1" smtClean="0">
                        <a:latin typeface="Cambria Math"/>
                      </a:rPr>
                      <m:t>𝑃</m:t>
                    </m:r>
                    <m:d>
                      <m:dPr>
                        <m:ctrlPr>
                          <a:rPr lang="en-US" b="0" i="1" smtClean="0">
                            <a:latin typeface="Cambria Math"/>
                          </a:rPr>
                        </m:ctrlPr>
                      </m:dPr>
                      <m:e>
                        <m:r>
                          <a:rPr lang="en-US" b="0" i="1" smtClean="0">
                            <a:latin typeface="Cambria Math"/>
                          </a:rPr>
                          <m:t>𝑋</m:t>
                        </m:r>
                        <m:r>
                          <a:rPr lang="en-US" b="0" i="1" smtClean="0">
                            <a:latin typeface="Cambria Math"/>
                            <a:ea typeface="Cambria Math"/>
                          </a:rPr>
                          <m:t>≤</m:t>
                        </m:r>
                        <m:r>
                          <a:rPr lang="en-US" b="0" i="1" smtClean="0">
                            <a:latin typeface="Cambria Math"/>
                            <a:ea typeface="Cambria Math"/>
                          </a:rPr>
                          <m:t>𝑘</m:t>
                        </m:r>
                      </m:e>
                    </m:d>
                    <m:r>
                      <a:rPr lang="en-US" b="0" i="1" smtClean="0">
                        <a:latin typeface="Cambria Math"/>
                        <a:ea typeface="Cambria Math"/>
                      </a:rPr>
                      <m:t>=1−</m:t>
                    </m:r>
                    <m:r>
                      <a:rPr lang="en-US" b="0" i="1" smtClean="0">
                        <a:latin typeface="Cambria Math"/>
                        <a:ea typeface="Cambria Math"/>
                      </a:rPr>
                      <m:t>𝑝</m:t>
                    </m:r>
                  </m:oMath>
                </a14:m>
                <a:endParaRPr lang="en-US" dirty="0" smtClean="0"/>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blipFill rotWithShape="1">
                <a:blip r:embed="rId3"/>
                <a:stretch>
                  <a:fillRect l="-1235" t="-1943"/>
                </a:stretch>
              </a:blipFill>
            </p:spPr>
            <p:txBody>
              <a:bodyPr/>
              <a:lstStyle/>
              <a:p>
                <a:r>
                  <a:rPr lang="en-US">
                    <a:noFill/>
                  </a:rPr>
                  <a:t> </a:t>
                </a:r>
              </a:p>
            </p:txBody>
          </p:sp>
        </mc:Fallback>
      </mc:AlternateContent>
      <p:sp>
        <p:nvSpPr>
          <p:cNvPr id="3" name="Title 2"/>
          <p:cNvSpPr>
            <a:spLocks noGrp="1"/>
          </p:cNvSpPr>
          <p:nvPr>
            <p:ph type="title"/>
          </p:nvPr>
        </p:nvSpPr>
        <p:spPr/>
        <p:txBody>
          <a:bodyPr/>
          <a:lstStyle/>
          <a:p>
            <a:r>
              <a:rPr lang="en-US" dirty="0" smtClean="0"/>
              <a:t>What does the answer mean?</a:t>
            </a:r>
            <a:endParaRPr lang="en-US" dirty="0"/>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4038600"/>
            <a:ext cx="5867400" cy="2395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061920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university professor determines that 80% of this year’s History candidates should pass the final examination.  The examination results were approximately normally distributed with mean 62 and standard deviation 12.  he lowest score necessary to pass the examination.</a:t>
            </a:r>
            <a:endParaRPr lang="en-US" dirty="0"/>
          </a:p>
        </p:txBody>
      </p:sp>
      <p:sp>
        <p:nvSpPr>
          <p:cNvPr id="3" name="Title 2"/>
          <p:cNvSpPr>
            <a:spLocks noGrp="1"/>
          </p:cNvSpPr>
          <p:nvPr>
            <p:ph type="title"/>
          </p:nvPr>
        </p:nvSpPr>
        <p:spPr/>
        <p:txBody>
          <a:bodyPr/>
          <a:lstStyle/>
          <a:p>
            <a:r>
              <a:rPr lang="en-US" dirty="0" smtClean="0"/>
              <a:t>Example</a:t>
            </a:r>
            <a:endParaRPr lang="en-US" dirty="0"/>
          </a:p>
        </p:txBody>
      </p:sp>
    </p:spTree>
    <p:extLst>
      <p:ext uri="{BB962C8B-B14F-4D97-AF65-F5344CB8AC3E}">
        <p14:creationId xmlns:p14="http://schemas.microsoft.com/office/powerpoint/2010/main" val="2814755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 309 #1-9 odds</a:t>
            </a:r>
            <a:endParaRPr lang="en-US" dirty="0"/>
          </a:p>
        </p:txBody>
      </p:sp>
      <p:sp>
        <p:nvSpPr>
          <p:cNvPr id="3" name="Title 2"/>
          <p:cNvSpPr>
            <a:spLocks noGrp="1"/>
          </p:cNvSpPr>
          <p:nvPr>
            <p:ph type="title"/>
          </p:nvPr>
        </p:nvSpPr>
        <p:spPr/>
        <p:txBody>
          <a:bodyPr/>
          <a:lstStyle/>
          <a:p>
            <a:r>
              <a:rPr lang="en-US" dirty="0" smtClean="0"/>
              <a:t>Assignment</a:t>
            </a:r>
            <a:endParaRPr lang="en-US" dirty="0"/>
          </a:p>
        </p:txBody>
      </p:sp>
    </p:spTree>
    <p:extLst>
      <p:ext uri="{BB962C8B-B14F-4D97-AF65-F5344CB8AC3E}">
        <p14:creationId xmlns:p14="http://schemas.microsoft.com/office/powerpoint/2010/main" val="1675317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Most important distribution for a continuous random variable.</a:t>
            </a:r>
          </a:p>
          <a:p>
            <a:r>
              <a:rPr lang="en-US" dirty="0" smtClean="0"/>
              <a:t>Often occurs naturally</a:t>
            </a:r>
          </a:p>
          <a:p>
            <a:pPr lvl="1"/>
            <a:r>
              <a:rPr lang="en-US" dirty="0" smtClean="0"/>
              <a:t>Height or weight</a:t>
            </a:r>
          </a:p>
          <a:p>
            <a:pPr lvl="1"/>
            <a:r>
              <a:rPr lang="en-US" dirty="0" smtClean="0"/>
              <a:t>Test scores for a large population</a:t>
            </a:r>
          </a:p>
          <a:p>
            <a:pPr lvl="1"/>
            <a:r>
              <a:rPr lang="en-US" dirty="0" smtClean="0"/>
              <a:t>Read p. 301 “How a Normal Distribution Arises”</a:t>
            </a:r>
            <a:endParaRPr lang="en-US" dirty="0"/>
          </a:p>
        </p:txBody>
      </p:sp>
      <p:sp>
        <p:nvSpPr>
          <p:cNvPr id="3" name="Title 2"/>
          <p:cNvSpPr>
            <a:spLocks noGrp="1"/>
          </p:cNvSpPr>
          <p:nvPr>
            <p:ph type="title"/>
          </p:nvPr>
        </p:nvSpPr>
        <p:spPr/>
        <p:txBody>
          <a:bodyPr/>
          <a:lstStyle/>
          <a:p>
            <a:r>
              <a:rPr lang="en-US" dirty="0" smtClean="0"/>
              <a:t>Normal Distribution</a:t>
            </a:r>
            <a:endParaRPr lang="en-US" dirty="0"/>
          </a:p>
        </p:txBody>
      </p:sp>
    </p:spTree>
    <p:extLst>
      <p:ext uri="{BB962C8B-B14F-4D97-AF65-F5344CB8AC3E}">
        <p14:creationId xmlns:p14="http://schemas.microsoft.com/office/powerpoint/2010/main" val="1081252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981200"/>
            <a:ext cx="7408333" cy="3450696"/>
          </a:xfrm>
        </p:spPr>
        <p:txBody>
          <a:bodyPr/>
          <a:lstStyle/>
          <a:p>
            <a:r>
              <a:rPr lang="en-US" dirty="0" smtClean="0"/>
              <a:t>Bell Shape</a:t>
            </a:r>
          </a:p>
          <a:p>
            <a:r>
              <a:rPr lang="en-US" dirty="0" smtClean="0"/>
              <a:t>Exact location and shape of curve determined by mean and standard deviation.</a:t>
            </a:r>
            <a:endParaRPr lang="en-US" dirty="0"/>
          </a:p>
        </p:txBody>
      </p:sp>
      <p:sp>
        <p:nvSpPr>
          <p:cNvPr id="3" name="Title 2"/>
          <p:cNvSpPr>
            <a:spLocks noGrp="1"/>
          </p:cNvSpPr>
          <p:nvPr>
            <p:ph type="title"/>
          </p:nvPr>
        </p:nvSpPr>
        <p:spPr/>
        <p:txBody>
          <a:bodyPr/>
          <a:lstStyle/>
          <a:p>
            <a:r>
              <a:rPr lang="en-US" dirty="0" smtClean="0"/>
              <a:t>The Normal Distribution Curve</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168430"/>
            <a:ext cx="7924799" cy="3278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6232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itle 3"/>
              <p:cNvSpPr>
                <a:spLocks noGrp="1"/>
              </p:cNvSpPr>
              <p:nvPr>
                <p:ph type="title"/>
              </p:nvPr>
            </p:nvSpPr>
            <p:spPr/>
            <p:txBody>
              <a:bodyPr>
                <a:noAutofit/>
              </a:bodyPr>
              <a:lstStyle/>
              <a:p>
                <a:r>
                  <a:rPr lang="en-US" sz="3200" dirty="0" smtClean="0"/>
                  <a:t>Examples</a:t>
                </a:r>
                <a:br>
                  <a:rPr lang="en-US" sz="3200" dirty="0" smtClean="0"/>
                </a:br>
                <a:r>
                  <a:rPr lang="en-US" sz="3200" dirty="0" smtClean="0"/>
                  <a:t>Normal curves always symmetric about </a:t>
                </a:r>
                <a14:m>
                  <m:oMath xmlns:m="http://schemas.openxmlformats.org/officeDocument/2006/math">
                    <m:r>
                      <a:rPr lang="en-US" sz="3200" b="0" i="1" smtClean="0">
                        <a:latin typeface="Cambria Math"/>
                      </a:rPr>
                      <m:t>𝑥</m:t>
                    </m:r>
                    <m:r>
                      <a:rPr lang="en-US" sz="3200" b="0" i="1" smtClean="0">
                        <a:latin typeface="Cambria Math"/>
                      </a:rPr>
                      <m:t>=</m:t>
                    </m:r>
                    <m:r>
                      <a:rPr lang="en-US" sz="3200" b="0" i="1" smtClean="0">
                        <a:latin typeface="Cambria Math"/>
                        <a:ea typeface="Cambria Math"/>
                      </a:rPr>
                      <m:t>𝜇</m:t>
                    </m:r>
                  </m:oMath>
                </a14:m>
                <a:endParaRPr lang="en-US" sz="3200" dirty="0"/>
              </a:p>
            </p:txBody>
          </p:sp>
        </mc:Choice>
        <mc:Fallback xmlns="">
          <p:sp>
            <p:nvSpPr>
              <p:cNvPr id="4" name="Title 3"/>
              <p:cNvSpPr>
                <a:spLocks noGrp="1" noRot="1" noChangeAspect="1" noMove="1" noResize="1" noEditPoints="1" noAdjustHandles="1" noChangeArrowheads="1" noChangeShapeType="1" noTextEdit="1"/>
              </p:cNvSpPr>
              <p:nvPr>
                <p:ph type="title"/>
              </p:nvPr>
            </p:nvSpPr>
            <p:spPr>
              <a:blipFill rotWithShape="1">
                <a:blip r:embed="rId2"/>
                <a:stretch>
                  <a:fillRect l="-370" b="-9268"/>
                </a:stretch>
              </a:blipFill>
            </p:spPr>
            <p:txBody>
              <a:bodyPr/>
              <a:lstStyle/>
              <a:p>
                <a:r>
                  <a:rPr lang="en-US">
                    <a:noFill/>
                  </a:rPr>
                  <a:t> </a:t>
                </a:r>
              </a:p>
            </p:txBody>
          </p:sp>
        </mc:Fallback>
      </mc:AlternateContent>
      <p:sp>
        <p:nvSpPr>
          <p:cNvPr id="5" name="Text Placeholder 4"/>
          <p:cNvSpPr>
            <a:spLocks noGrp="1"/>
          </p:cNvSpPr>
          <p:nvPr>
            <p:ph type="body" idx="1"/>
          </p:nvPr>
        </p:nvSpPr>
        <p:spPr/>
        <p:txBody>
          <a:bodyPr/>
          <a:lstStyle/>
          <a:p>
            <a:r>
              <a:rPr lang="en-US" dirty="0" smtClean="0"/>
              <a:t>Height of trees</a:t>
            </a:r>
            <a:endParaRPr lang="en-US" dirty="0"/>
          </a:p>
        </p:txBody>
      </p:sp>
      <p:sp>
        <p:nvSpPr>
          <p:cNvPr id="6" name="Content Placeholder 5"/>
          <p:cNvSpPr>
            <a:spLocks noGrp="1"/>
          </p:cNvSpPr>
          <p:nvPr>
            <p:ph sz="half" idx="2"/>
          </p:nvPr>
        </p:nvSpPr>
        <p:spPr/>
        <p:txBody>
          <a:bodyPr/>
          <a:lstStyle/>
          <a:p>
            <a:r>
              <a:rPr lang="en-US" dirty="0" smtClean="0"/>
              <a:t>Mean = 10 m</a:t>
            </a:r>
          </a:p>
          <a:p>
            <a:r>
              <a:rPr lang="en-US" dirty="0" smtClean="0"/>
              <a:t>Standard deviation = 3</a:t>
            </a:r>
            <a:endParaRPr lang="en-US" dirty="0"/>
          </a:p>
        </p:txBody>
      </p:sp>
      <p:sp>
        <p:nvSpPr>
          <p:cNvPr id="7" name="Text Placeholder 6"/>
          <p:cNvSpPr>
            <a:spLocks noGrp="1"/>
          </p:cNvSpPr>
          <p:nvPr>
            <p:ph type="body" sz="quarter" idx="3"/>
          </p:nvPr>
        </p:nvSpPr>
        <p:spPr/>
        <p:txBody>
          <a:bodyPr>
            <a:normAutofit fontScale="92500"/>
          </a:bodyPr>
          <a:lstStyle/>
          <a:p>
            <a:r>
              <a:rPr lang="en-US" sz="2000" dirty="0" smtClean="0"/>
              <a:t>Time it takes Sean to get to school</a:t>
            </a:r>
            <a:endParaRPr lang="en-US" sz="2000" dirty="0"/>
          </a:p>
        </p:txBody>
      </p:sp>
      <p:sp>
        <p:nvSpPr>
          <p:cNvPr id="8" name="Content Placeholder 7"/>
          <p:cNvSpPr>
            <a:spLocks noGrp="1"/>
          </p:cNvSpPr>
          <p:nvPr>
            <p:ph sz="quarter" idx="4"/>
          </p:nvPr>
        </p:nvSpPr>
        <p:spPr/>
        <p:txBody>
          <a:bodyPr/>
          <a:lstStyle/>
          <a:p>
            <a:r>
              <a:rPr lang="en-US" dirty="0" smtClean="0"/>
              <a:t>Mean = 15 min.</a:t>
            </a:r>
          </a:p>
          <a:p>
            <a:r>
              <a:rPr lang="en-US" dirty="0" smtClean="0"/>
              <a:t>Standard deviation = 1 min</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4436806"/>
            <a:ext cx="3322818"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4267200"/>
            <a:ext cx="3810000" cy="2351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69465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8" name="Content Placeholder 7"/>
              <p:cNvSpPr>
                <a:spLocks noGrp="1"/>
              </p:cNvSpPr>
              <p:nvPr>
                <p:ph idx="1"/>
              </p:nvPr>
            </p:nvSpPr>
            <p:spPr/>
            <p:txBody>
              <a:bodyPr/>
              <a:lstStyle/>
              <a:p>
                <a:r>
                  <a:rPr lang="en-US" dirty="0" smtClean="0"/>
                  <a:t>X is continuous variable that is normally distributed with mean </a:t>
                </a:r>
                <a14:m>
                  <m:oMath xmlns:m="http://schemas.openxmlformats.org/officeDocument/2006/math">
                    <m:r>
                      <a:rPr lang="en-US" i="1" smtClean="0">
                        <a:latin typeface="Cambria Math"/>
                        <a:ea typeface="Cambria Math"/>
                      </a:rPr>
                      <m:t>𝜇</m:t>
                    </m:r>
                  </m:oMath>
                </a14:m>
                <a:r>
                  <a:rPr lang="en-US" dirty="0" smtClean="0"/>
                  <a:t> and standard deviation </a:t>
                </a:r>
                <a14:m>
                  <m:oMath xmlns:m="http://schemas.openxmlformats.org/officeDocument/2006/math">
                    <m:r>
                      <a:rPr lang="en-US" i="1" smtClean="0">
                        <a:latin typeface="Cambria Math"/>
                        <a:ea typeface="Cambria Math"/>
                      </a:rPr>
                      <m:t>𝜎</m:t>
                    </m:r>
                  </m:oMath>
                </a14:m>
                <a:r>
                  <a:rPr lang="en-US" dirty="0" smtClean="0"/>
                  <a:t>.</a:t>
                </a:r>
                <a:endParaRPr lang="en-US" dirty="0"/>
              </a:p>
            </p:txBody>
          </p:sp>
        </mc:Choice>
        <mc:Fallback xmlns="">
          <p:sp>
            <p:nvSpPr>
              <p:cNvPr id="8" name="Content Placeholder 7"/>
              <p:cNvSpPr>
                <a:spLocks noGrp="1" noRot="1" noChangeAspect="1" noMove="1" noResize="1" noEditPoints="1" noAdjustHandles="1" noChangeArrowheads="1" noChangeShapeType="1" noTextEdit="1"/>
              </p:cNvSpPr>
              <p:nvPr>
                <p:ph idx="1"/>
              </p:nvPr>
            </p:nvSpPr>
            <p:spPr>
              <a:blipFill rotWithShape="1">
                <a:blip r:embed="rId2"/>
                <a:stretch>
                  <a:fillRect l="-1235" t="-194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itle 6"/>
              <p:cNvSpPr>
                <a:spLocks noGrp="1"/>
              </p:cNvSpPr>
              <p:nvPr>
                <p:ph type="title"/>
              </p:nvPr>
            </p:nvSpPr>
            <p:spPr/>
            <p:txBody>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𝑋</m:t>
                      </m:r>
                      <m:r>
                        <a:rPr lang="en-US" b="0" i="1" smtClean="0">
                          <a:latin typeface="Cambria Math"/>
                        </a:rPr>
                        <m:t>~</m:t>
                      </m:r>
                      <m:r>
                        <a:rPr lang="en-US" b="0" i="1" smtClean="0">
                          <a:latin typeface="Cambria Math"/>
                        </a:rPr>
                        <m:t>𝑁</m:t>
                      </m:r>
                      <m:r>
                        <a:rPr lang="en-US" b="0" i="1" smtClean="0">
                          <a:latin typeface="Cambria Math"/>
                        </a:rPr>
                        <m:t>(</m:t>
                      </m:r>
                      <m:r>
                        <a:rPr lang="en-US" b="0" i="1" smtClean="0">
                          <a:latin typeface="Cambria Math"/>
                          <a:ea typeface="Cambria Math"/>
                        </a:rPr>
                        <m:t>𝜇</m:t>
                      </m:r>
                      <m:r>
                        <a:rPr lang="en-US" b="0" i="1" smtClean="0">
                          <a:latin typeface="Cambria Math"/>
                          <a:ea typeface="Cambria Math"/>
                        </a:rPr>
                        <m:t>,</m:t>
                      </m:r>
                      <m:sSup>
                        <m:sSupPr>
                          <m:ctrlPr>
                            <a:rPr lang="en-US" b="0" i="1" smtClean="0">
                              <a:latin typeface="Cambria Math"/>
                              <a:ea typeface="Cambria Math"/>
                            </a:rPr>
                          </m:ctrlPr>
                        </m:sSupPr>
                        <m:e>
                          <m:r>
                            <a:rPr lang="en-US" b="0" i="1" smtClean="0">
                              <a:latin typeface="Cambria Math"/>
                              <a:ea typeface="Cambria Math"/>
                            </a:rPr>
                            <m:t>𝜎</m:t>
                          </m:r>
                        </m:e>
                        <m:sup>
                          <m:r>
                            <a:rPr lang="en-US" b="0" i="1" smtClean="0">
                              <a:latin typeface="Cambria Math"/>
                              <a:ea typeface="Cambria Math"/>
                            </a:rPr>
                            <m:t>2</m:t>
                          </m:r>
                        </m:sup>
                      </m:sSup>
                      <m:r>
                        <a:rPr lang="en-US" b="0" i="1" smtClean="0">
                          <a:latin typeface="Cambria Math"/>
                          <a:ea typeface="Cambria Math"/>
                        </a:rPr>
                        <m:t>)</m:t>
                      </m:r>
                    </m:oMath>
                  </m:oMathPara>
                </a14:m>
                <a:endParaRPr lang="en-US" dirty="0"/>
              </a:p>
            </p:txBody>
          </p:sp>
        </mc:Choice>
        <mc:Fallback xmlns="">
          <p:sp>
            <p:nvSpPr>
              <p:cNvPr id="7" name="Title 6"/>
              <p:cNvSpPr>
                <a:spLocks noGrp="1" noRot="1" noChangeAspect="1" noMove="1" noResize="1" noEditPoints="1" noAdjustHandles="1" noChangeArrowheads="1" noChangeShapeType="1" noTextEdit="1"/>
              </p:cNvSpPr>
              <p:nvPr>
                <p:ph type="title"/>
              </p:nvPr>
            </p:nvSpPr>
            <p:spPr>
              <a:blipFill rotWithShape="1">
                <a:blip r:embed="rId3"/>
                <a:stretch>
                  <a:fillRect/>
                </a:stretch>
              </a:blipFill>
            </p:spPr>
            <p:txBody>
              <a:bodyPr/>
              <a:lstStyle/>
              <a:p>
                <a:r>
                  <a:rPr lang="en-US">
                    <a:noFill/>
                  </a:rPr>
                  <a:t> </a:t>
                </a:r>
              </a:p>
            </p:txBody>
          </p:sp>
        </mc:Fallback>
      </mc:AlternateContent>
      <p:sp>
        <p:nvSpPr>
          <p:cNvPr id="10"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029" name="Picture 5" descr="http://jwilson.coe.uga.edu/EMAT6680Su09/Floer/6690/Stat%20Essay/normal_curve.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3429000"/>
            <a:ext cx="4314825" cy="31218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8834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371600"/>
            <a:ext cx="7408333" cy="4754563"/>
          </a:xfrm>
        </p:spPr>
        <p:txBody>
          <a:bodyPr/>
          <a:lstStyle/>
          <a:p>
            <a:r>
              <a:rPr lang="en-US" b="1" dirty="0" smtClean="0"/>
              <a:t>The chest measurements of 18 year old male footballers are normally distributed with a mean of 95 cm and a standard deviation of 8 cm.</a:t>
            </a:r>
          </a:p>
          <a:p>
            <a:r>
              <a:rPr lang="en-US" b="1" dirty="0" smtClean="0"/>
              <a:t>Find the percentage of footballers with chest measurements between:</a:t>
            </a:r>
          </a:p>
          <a:p>
            <a:pPr lvl="1"/>
            <a:r>
              <a:rPr lang="en-US" b="1" dirty="0" smtClean="0"/>
              <a:t>87 cm and 103 cm</a:t>
            </a:r>
          </a:p>
          <a:p>
            <a:pPr lvl="1"/>
            <a:r>
              <a:rPr lang="en-US" b="1" dirty="0" smtClean="0"/>
              <a:t>103 cm and 111 cm</a:t>
            </a:r>
            <a:endParaRPr lang="en-US" b="1" dirty="0"/>
          </a:p>
          <a:p>
            <a:r>
              <a:rPr lang="en-US" b="1" dirty="0" smtClean="0"/>
              <a:t>Find the probability that the chest measurement of randomly chosen footballer is between 87 cm and 111 cm.</a:t>
            </a:r>
            <a:endParaRPr lang="en-US" b="1" dirty="0"/>
          </a:p>
        </p:txBody>
      </p:sp>
      <p:sp>
        <p:nvSpPr>
          <p:cNvPr id="3" name="Title 2"/>
          <p:cNvSpPr>
            <a:spLocks noGrp="1"/>
          </p:cNvSpPr>
          <p:nvPr>
            <p:ph type="title"/>
          </p:nvPr>
        </p:nvSpPr>
        <p:spPr/>
        <p:txBody>
          <a:bodyPr/>
          <a:lstStyle/>
          <a:p>
            <a:r>
              <a:rPr lang="en-US" dirty="0" smtClean="0"/>
              <a:t>Example</a:t>
            </a:r>
            <a:endParaRPr lang="en-US" dirty="0"/>
          </a:p>
        </p:txBody>
      </p:sp>
    </p:spTree>
    <p:extLst>
      <p:ext uri="{BB962C8B-B14F-4D97-AF65-F5344CB8AC3E}">
        <p14:creationId xmlns:p14="http://schemas.microsoft.com/office/powerpoint/2010/main" val="260419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P.303  #1-9 odd</a:t>
            </a:r>
            <a:endParaRPr lang="en-US" dirty="0"/>
          </a:p>
        </p:txBody>
      </p:sp>
      <p:sp>
        <p:nvSpPr>
          <p:cNvPr id="3" name="Title 2"/>
          <p:cNvSpPr>
            <a:spLocks noGrp="1"/>
          </p:cNvSpPr>
          <p:nvPr>
            <p:ph type="title"/>
          </p:nvPr>
        </p:nvSpPr>
        <p:spPr/>
        <p:txBody>
          <a:bodyPr/>
          <a:lstStyle/>
          <a:p>
            <a:r>
              <a:rPr lang="en-US" dirty="0" smtClean="0"/>
              <a:t>Assignment</a:t>
            </a:r>
            <a:endParaRPr lang="en-US" dirty="0"/>
          </a:p>
        </p:txBody>
      </p:sp>
    </p:spTree>
    <p:extLst>
      <p:ext uri="{BB962C8B-B14F-4D97-AF65-F5344CB8AC3E}">
        <p14:creationId xmlns:p14="http://schemas.microsoft.com/office/powerpoint/2010/main" val="1014786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p:txBody>
              <a:bodyPr/>
              <a:lstStyle/>
              <a:p>
                <a14:m>
                  <m:oMath xmlns:m="http://schemas.openxmlformats.org/officeDocument/2006/math">
                    <m:r>
                      <a:rPr lang="en-US" b="0" i="1" smtClean="0">
                        <a:latin typeface="Cambria Math"/>
                      </a:rPr>
                      <m:t>𝑋</m:t>
                    </m:r>
                    <m:r>
                      <a:rPr lang="en-US" b="0" i="1" smtClean="0">
                        <a:latin typeface="Cambria Math"/>
                      </a:rPr>
                      <m:t>~</m:t>
                    </m:r>
                    <m:r>
                      <a:rPr lang="en-US" b="0" i="1" smtClean="0">
                        <a:latin typeface="Cambria Math"/>
                      </a:rPr>
                      <m:t>𝑁</m:t>
                    </m:r>
                    <m:d>
                      <m:dPr>
                        <m:ctrlPr>
                          <a:rPr lang="en-US" b="0" i="1" smtClean="0">
                            <a:latin typeface="Cambria Math"/>
                          </a:rPr>
                        </m:ctrlPr>
                      </m:dPr>
                      <m:e>
                        <m:r>
                          <a:rPr lang="en-US" b="0" i="1" smtClean="0">
                            <a:latin typeface="Cambria Math"/>
                          </a:rPr>
                          <m:t>10,</m:t>
                        </m:r>
                        <m:sSup>
                          <m:sSupPr>
                            <m:ctrlPr>
                              <a:rPr lang="en-US" b="0" i="1" smtClean="0">
                                <a:latin typeface="Cambria Math"/>
                              </a:rPr>
                            </m:ctrlPr>
                          </m:sSupPr>
                          <m:e>
                            <m:r>
                              <a:rPr lang="en-US" b="0" i="1" smtClean="0">
                                <a:latin typeface="Cambria Math"/>
                              </a:rPr>
                              <m:t>2.3</m:t>
                            </m:r>
                          </m:e>
                          <m:sup>
                            <m:r>
                              <a:rPr lang="en-US" b="0" i="1" smtClean="0">
                                <a:latin typeface="Cambria Math"/>
                              </a:rPr>
                              <m:t>2</m:t>
                            </m:r>
                          </m:sup>
                        </m:sSup>
                      </m:e>
                    </m:d>
                    <m:r>
                      <a:rPr lang="en-US" b="0" i="1" smtClean="0">
                        <a:latin typeface="Cambria Math"/>
                      </a:rPr>
                      <m:t> </m:t>
                    </m:r>
                  </m:oMath>
                </a14:m>
                <a:r>
                  <a:rPr lang="en-US" dirty="0" smtClean="0"/>
                  <a:t> means that X is normally distributed around the mean of 10 and the standard deviation is 2.3.</a:t>
                </a:r>
              </a:p>
              <a:p>
                <a:endParaRPr lang="en-US" dirty="0"/>
              </a:p>
              <a:p>
                <a:r>
                  <a:rPr lang="en-US" dirty="0" smtClean="0"/>
                  <a:t>How do we find P(</a:t>
                </a:r>
                <a14:m>
                  <m:oMath xmlns:m="http://schemas.openxmlformats.org/officeDocument/2006/math">
                    <m:r>
                      <a:rPr lang="en-US" b="0" i="1" smtClean="0">
                        <a:latin typeface="Cambria Math"/>
                      </a:rPr>
                      <m:t>8</m:t>
                    </m:r>
                    <m:r>
                      <a:rPr lang="en-US" b="0" i="1" smtClean="0">
                        <a:latin typeface="Cambria Math"/>
                        <a:ea typeface="Cambria Math"/>
                      </a:rPr>
                      <m:t>≤</m:t>
                    </m:r>
                    <m:r>
                      <a:rPr lang="en-US" b="0" i="1" smtClean="0">
                        <a:latin typeface="Cambria Math"/>
                        <a:ea typeface="Cambria Math"/>
                      </a:rPr>
                      <m:t>𝑋</m:t>
                    </m:r>
                    <m:r>
                      <a:rPr lang="en-US" b="0" i="1" smtClean="0">
                        <a:latin typeface="Cambria Math"/>
                        <a:ea typeface="Cambria Math"/>
                      </a:rPr>
                      <m:t>≤11)</m:t>
                    </m:r>
                  </m:oMath>
                </a14:m>
                <a:r>
                  <a:rPr lang="en-US" dirty="0" smtClean="0"/>
                  <a:t>?</a:t>
                </a:r>
              </a:p>
              <a:p>
                <a:pPr lvl="1"/>
                <a:r>
                  <a:rPr lang="en-US" dirty="0" smtClean="0"/>
                  <a:t>Probability of a value between and including 8 and 11.</a:t>
                </a:r>
                <a:endParaRPr lang="en-US" dirty="0"/>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blipFill rotWithShape="1">
                <a:blip r:embed="rId2"/>
                <a:stretch>
                  <a:fillRect l="-1235" t="-1943"/>
                </a:stretch>
              </a:blipFill>
            </p:spPr>
            <p:txBody>
              <a:bodyPr/>
              <a:lstStyle/>
              <a:p>
                <a:r>
                  <a:rPr lang="en-US">
                    <a:noFill/>
                  </a:rPr>
                  <a:t> </a:t>
                </a:r>
              </a:p>
            </p:txBody>
          </p:sp>
        </mc:Fallback>
      </mc:AlternateContent>
      <p:sp>
        <p:nvSpPr>
          <p:cNvPr id="3" name="Title 2"/>
          <p:cNvSpPr>
            <a:spLocks noGrp="1"/>
          </p:cNvSpPr>
          <p:nvPr>
            <p:ph type="title"/>
          </p:nvPr>
        </p:nvSpPr>
        <p:spPr/>
        <p:txBody>
          <a:bodyPr>
            <a:normAutofit/>
          </a:bodyPr>
          <a:lstStyle/>
          <a:p>
            <a:r>
              <a:rPr lang="en-US" sz="2800" dirty="0" smtClean="0"/>
              <a:t>10B TLW finding probabilities with a normal curve and the GDC.</a:t>
            </a:r>
            <a:endParaRPr lang="en-US" sz="2800" dirty="0"/>
          </a:p>
        </p:txBody>
      </p:sp>
    </p:spTree>
    <p:extLst>
      <p:ext uri="{BB962C8B-B14F-4D97-AF65-F5344CB8AC3E}">
        <p14:creationId xmlns:p14="http://schemas.microsoft.com/office/powerpoint/2010/main" val="3814532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Example</a:t>
            </a:r>
            <a:endParaRPr lang="en-US"/>
          </a:p>
        </p:txBody>
      </p:sp>
      <mc:AlternateContent xmlns:mc="http://schemas.openxmlformats.org/markup-compatibility/2006" xmlns:a14="http://schemas.microsoft.com/office/drawing/2010/main">
        <mc:Choice Requires="a14">
          <p:sp>
            <p:nvSpPr>
              <p:cNvPr id="2" name="Content Placeholder 1"/>
              <p:cNvSpPr>
                <a:spLocks noGrp="1"/>
              </p:cNvSpPr>
              <p:nvPr>
                <p:ph sz="quarter" idx="13"/>
              </p:nvPr>
            </p:nvSpPr>
            <p:spPr>
              <a:xfrm>
                <a:off x="685800" y="1752600"/>
                <a:ext cx="3822192" cy="4602480"/>
              </a:xfrm>
            </p:spPr>
            <p:txBody>
              <a:bodyPr>
                <a:normAutofit fontScale="92500"/>
              </a:bodyPr>
              <a:lstStyle/>
              <a:p>
                <a:r>
                  <a:rPr lang="en-US" b="1" dirty="0" smtClean="0"/>
                  <a:t>If </a:t>
                </a:r>
                <a14:m>
                  <m:oMath xmlns:m="http://schemas.openxmlformats.org/officeDocument/2006/math">
                    <m:r>
                      <a:rPr lang="en-US" b="1" i="1" smtClean="0">
                        <a:latin typeface="Cambria Math"/>
                      </a:rPr>
                      <m:t>𝑿</m:t>
                    </m:r>
                    <m:r>
                      <a:rPr lang="en-US" b="1" i="1" smtClean="0">
                        <a:latin typeface="Cambria Math"/>
                      </a:rPr>
                      <m:t>~</m:t>
                    </m:r>
                    <m:r>
                      <a:rPr lang="en-US" b="1" i="1" smtClean="0">
                        <a:latin typeface="Cambria Math"/>
                      </a:rPr>
                      <m:t>𝑵</m:t>
                    </m:r>
                    <m:r>
                      <a:rPr lang="en-US" b="1" i="1" smtClean="0">
                        <a:latin typeface="Cambria Math"/>
                      </a:rPr>
                      <m:t>(</m:t>
                    </m:r>
                    <m:r>
                      <a:rPr lang="en-US" b="1" i="1" smtClean="0">
                        <a:latin typeface="Cambria Math"/>
                      </a:rPr>
                      <m:t>𝟏𝟎</m:t>
                    </m:r>
                    <m:r>
                      <a:rPr lang="en-US" b="1" i="1" smtClean="0">
                        <a:latin typeface="Cambria Math"/>
                      </a:rPr>
                      <m:t>, </m:t>
                    </m:r>
                    <m:sSup>
                      <m:sSupPr>
                        <m:ctrlPr>
                          <a:rPr lang="en-US" b="1" i="1" smtClean="0">
                            <a:latin typeface="Cambria Math"/>
                          </a:rPr>
                        </m:ctrlPr>
                      </m:sSupPr>
                      <m:e>
                        <m:r>
                          <a:rPr lang="en-US" b="1" i="1" smtClean="0">
                            <a:latin typeface="Cambria Math"/>
                          </a:rPr>
                          <m:t>𝟐</m:t>
                        </m:r>
                        <m:r>
                          <a:rPr lang="en-US" b="1" i="1" smtClean="0">
                            <a:latin typeface="Cambria Math"/>
                          </a:rPr>
                          <m:t>.</m:t>
                        </m:r>
                        <m:r>
                          <a:rPr lang="en-US" b="1" i="1" smtClean="0">
                            <a:latin typeface="Cambria Math"/>
                          </a:rPr>
                          <m:t>𝟑</m:t>
                        </m:r>
                      </m:e>
                      <m:sup>
                        <m:r>
                          <a:rPr lang="en-US" b="1" i="1" smtClean="0">
                            <a:latin typeface="Cambria Math"/>
                          </a:rPr>
                          <m:t>𝟐</m:t>
                        </m:r>
                      </m:sup>
                    </m:sSup>
                    <m:r>
                      <a:rPr lang="en-US" b="1" i="1" smtClean="0">
                        <a:latin typeface="Cambria Math"/>
                      </a:rPr>
                      <m:t>)</m:t>
                    </m:r>
                  </m:oMath>
                </a14:m>
                <a:r>
                  <a:rPr lang="en-US" b="1" dirty="0" smtClean="0"/>
                  <a:t>, find these probabilities:</a:t>
                </a:r>
              </a:p>
              <a:p>
                <a:pPr marL="457200" indent="-457200">
                  <a:buAutoNum type="alphaLcPeriod"/>
                </a:pPr>
                <a14:m>
                  <m:oMath xmlns:m="http://schemas.openxmlformats.org/officeDocument/2006/math">
                    <m:r>
                      <a:rPr lang="en-US" b="1" i="1" smtClean="0">
                        <a:latin typeface="Cambria Math"/>
                      </a:rPr>
                      <m:t>𝑷</m:t>
                    </m:r>
                    <m:r>
                      <a:rPr lang="en-US" b="1" i="1" smtClean="0">
                        <a:latin typeface="Cambria Math"/>
                      </a:rPr>
                      <m:t>(</m:t>
                    </m:r>
                    <m:r>
                      <a:rPr lang="en-US" b="1" i="1" smtClean="0">
                        <a:latin typeface="Cambria Math"/>
                      </a:rPr>
                      <m:t>𝟖</m:t>
                    </m:r>
                    <m:r>
                      <a:rPr lang="en-US" b="1" i="1" smtClean="0">
                        <a:latin typeface="Cambria Math"/>
                        <a:ea typeface="Cambria Math"/>
                      </a:rPr>
                      <m:t>≤</m:t>
                    </m:r>
                    <m:r>
                      <a:rPr lang="en-US" b="1" i="1" smtClean="0">
                        <a:latin typeface="Cambria Math"/>
                        <a:ea typeface="Cambria Math"/>
                      </a:rPr>
                      <m:t>𝑿</m:t>
                    </m:r>
                    <m:r>
                      <a:rPr lang="en-US" b="1" i="1" smtClean="0">
                        <a:latin typeface="Cambria Math"/>
                        <a:ea typeface="Cambria Math"/>
                      </a:rPr>
                      <m:t>≤</m:t>
                    </m:r>
                    <m:r>
                      <a:rPr lang="en-US" b="1" i="1" smtClean="0">
                        <a:latin typeface="Cambria Math"/>
                        <a:ea typeface="Cambria Math"/>
                      </a:rPr>
                      <m:t>𝟏𝟏</m:t>
                    </m:r>
                    <m:r>
                      <a:rPr lang="en-US" b="1" i="1" smtClean="0">
                        <a:latin typeface="Cambria Math"/>
                        <a:ea typeface="Cambria Math"/>
                      </a:rPr>
                      <m:t>)</m:t>
                    </m:r>
                  </m:oMath>
                </a14:m>
                <a:endParaRPr lang="en-US" b="1" dirty="0" smtClean="0"/>
              </a:p>
              <a:p>
                <a:pPr marL="457200" indent="-457200">
                  <a:buAutoNum type="alphaLcPeriod"/>
                </a:pPr>
                <a:endParaRPr lang="en-US" b="1" dirty="0"/>
              </a:p>
              <a:p>
                <a:pPr marL="457200" indent="-457200">
                  <a:buAutoNum type="alphaLcPeriod"/>
                </a:pPr>
                <a:endParaRPr lang="en-US" b="1" dirty="0" smtClean="0"/>
              </a:p>
              <a:p>
                <a:pPr marL="457200" indent="-457200">
                  <a:buAutoNum type="alphaLcPeriod"/>
                </a:pPr>
                <a:r>
                  <a:rPr lang="en-US" b="1" dirty="0" smtClean="0"/>
                  <a:t>P(X</a:t>
                </a:r>
                <a14:m>
                  <m:oMath xmlns:m="http://schemas.openxmlformats.org/officeDocument/2006/math">
                    <m:r>
                      <a:rPr lang="en-US" b="1" i="1" smtClean="0">
                        <a:latin typeface="Cambria Math"/>
                        <a:ea typeface="Cambria Math"/>
                      </a:rPr>
                      <m:t>≤</m:t>
                    </m:r>
                  </m:oMath>
                </a14:m>
                <a:r>
                  <a:rPr lang="en-US" b="1" dirty="0" smtClean="0"/>
                  <a:t> 12)</a:t>
                </a:r>
              </a:p>
              <a:p>
                <a:pPr marL="457200" indent="-457200">
                  <a:buAutoNum type="alphaLcPeriod"/>
                </a:pPr>
                <a:endParaRPr lang="en-US" b="1" dirty="0"/>
              </a:p>
              <a:p>
                <a:pPr marL="457200" indent="-457200">
                  <a:buAutoNum type="alphaLcPeriod"/>
                </a:pPr>
                <a:endParaRPr lang="en-US" b="1" dirty="0" smtClean="0"/>
              </a:p>
              <a:p>
                <a:pPr marL="457200" indent="-457200">
                  <a:buAutoNum type="alphaLcPeriod"/>
                </a:pPr>
                <a:r>
                  <a:rPr lang="en-US" b="1" dirty="0" smtClean="0"/>
                  <a:t>P(X&gt;9)</a:t>
                </a:r>
              </a:p>
              <a:p>
                <a:pPr marL="0" indent="0">
                  <a:buNone/>
                </a:pPr>
                <a:r>
                  <a:rPr lang="en-US" b="1" dirty="0" smtClean="0"/>
                  <a:t>*for continuous distributions, P(X&gt;9) = P(X</a:t>
                </a:r>
                <a14:m>
                  <m:oMath xmlns:m="http://schemas.openxmlformats.org/officeDocument/2006/math">
                    <m:r>
                      <a:rPr lang="en-US" b="1" i="1" smtClean="0">
                        <a:latin typeface="Cambria Math"/>
                        <a:ea typeface="Cambria Math"/>
                      </a:rPr>
                      <m:t>≤</m:t>
                    </m:r>
                  </m:oMath>
                </a14:m>
                <a:r>
                  <a:rPr lang="en-US" b="1" dirty="0" smtClean="0"/>
                  <a:t>9)</a:t>
                </a:r>
                <a:endParaRPr lang="en-US" b="1" dirty="0"/>
              </a:p>
            </p:txBody>
          </p:sp>
        </mc:Choice>
        <mc:Fallback xmlns="">
          <p:sp>
            <p:nvSpPr>
              <p:cNvPr id="2" name="Content Placeholder 1"/>
              <p:cNvSpPr>
                <a:spLocks noGrp="1" noRot="1" noChangeAspect="1" noMove="1" noResize="1" noEditPoints="1" noAdjustHandles="1" noChangeArrowheads="1" noChangeShapeType="1" noTextEdit="1"/>
              </p:cNvSpPr>
              <p:nvPr>
                <p:ph sz="quarter" idx="13"/>
              </p:nvPr>
            </p:nvSpPr>
            <p:spPr>
              <a:xfrm>
                <a:off x="685800" y="1752600"/>
                <a:ext cx="3822192" cy="4602480"/>
              </a:xfrm>
              <a:blipFill rotWithShape="1">
                <a:blip r:embed="rId2"/>
                <a:stretch>
                  <a:fillRect l="-2233" t="-1060" r="-1435"/>
                </a:stretch>
              </a:blipFill>
            </p:spPr>
            <p:txBody>
              <a:bodyPr/>
              <a:lstStyle/>
              <a:p>
                <a:r>
                  <a:rPr lang="en-US">
                    <a:noFill/>
                  </a:rPr>
                  <a:t> </a:t>
                </a:r>
              </a:p>
            </p:txBody>
          </p:sp>
        </mc:Fallback>
      </mc:AlternateContent>
      <p:sp>
        <p:nvSpPr>
          <p:cNvPr id="4" name="Content Placeholder 3"/>
          <p:cNvSpPr>
            <a:spLocks noGrp="1"/>
          </p:cNvSpPr>
          <p:nvPr>
            <p:ph sz="quarter" idx="14"/>
          </p:nvPr>
        </p:nvSpPr>
        <p:spPr>
          <a:xfrm>
            <a:off x="4648200" y="1752600"/>
            <a:ext cx="3822192" cy="4602480"/>
          </a:xfrm>
        </p:spPr>
        <p:txBody>
          <a:bodyPr>
            <a:normAutofit lnSpcReduction="10000"/>
          </a:bodyPr>
          <a:lstStyle/>
          <a:p>
            <a:r>
              <a:rPr lang="en-US" dirty="0" smtClean="0"/>
              <a:t>Using your GDC!</a:t>
            </a:r>
          </a:p>
          <a:p>
            <a:pPr marL="457200" indent="-457200">
              <a:buAutoNum type="arabicPeriod"/>
            </a:pPr>
            <a:r>
              <a:rPr lang="en-US" dirty="0" smtClean="0"/>
              <a:t>Press 2</a:t>
            </a:r>
            <a:r>
              <a:rPr lang="en-US" baseline="30000" dirty="0" smtClean="0"/>
              <a:t>nd</a:t>
            </a:r>
            <a:r>
              <a:rPr lang="en-US" dirty="0" smtClean="0"/>
              <a:t> VARS</a:t>
            </a:r>
          </a:p>
          <a:p>
            <a:pPr marL="457200" indent="-457200">
              <a:buAutoNum type="arabicPeriod"/>
            </a:pPr>
            <a:r>
              <a:rPr lang="en-US" dirty="0" smtClean="0"/>
              <a:t>Choose 2: </a:t>
            </a:r>
            <a:r>
              <a:rPr lang="en-US" dirty="0" err="1" smtClean="0"/>
              <a:t>normalcdf</a:t>
            </a:r>
            <a:r>
              <a:rPr lang="en-US" dirty="0" smtClean="0"/>
              <a:t>(</a:t>
            </a:r>
          </a:p>
          <a:p>
            <a:pPr marL="0" indent="0">
              <a:buNone/>
            </a:pPr>
            <a:r>
              <a:rPr lang="en-US" dirty="0" err="1" smtClean="0"/>
              <a:t>Normalcdf</a:t>
            </a:r>
            <a:r>
              <a:rPr lang="en-US" dirty="0" smtClean="0"/>
              <a:t>(lower, upper, mean, </a:t>
            </a:r>
            <a:r>
              <a:rPr lang="en-US" dirty="0" err="1" smtClean="0"/>
              <a:t>s.d.</a:t>
            </a:r>
            <a:r>
              <a:rPr lang="en-US" dirty="0" smtClean="0"/>
              <a:t>)</a:t>
            </a:r>
          </a:p>
          <a:p>
            <a:pPr marL="0" indent="0">
              <a:buNone/>
            </a:pPr>
            <a:r>
              <a:rPr lang="en-US" dirty="0" smtClean="0"/>
              <a:t>OR</a:t>
            </a:r>
          </a:p>
          <a:p>
            <a:pPr marL="0" indent="0">
              <a:buNone/>
            </a:pPr>
            <a:r>
              <a:rPr lang="en-US" dirty="0" err="1" smtClean="0"/>
              <a:t>Normalcdf</a:t>
            </a:r>
            <a:r>
              <a:rPr lang="en-US" dirty="0" smtClean="0"/>
              <a:t>(very small #, upper, mean, </a:t>
            </a:r>
            <a:r>
              <a:rPr lang="en-US" dirty="0" err="1" smtClean="0"/>
              <a:t>s.d.</a:t>
            </a:r>
            <a:r>
              <a:rPr lang="en-US" dirty="0" smtClean="0"/>
              <a:t>)</a:t>
            </a:r>
          </a:p>
          <a:p>
            <a:pPr marL="0" indent="0">
              <a:buNone/>
            </a:pPr>
            <a:r>
              <a:rPr lang="en-US" dirty="0" smtClean="0"/>
              <a:t>OR</a:t>
            </a:r>
          </a:p>
          <a:p>
            <a:pPr marL="0" indent="0">
              <a:buNone/>
            </a:pPr>
            <a:r>
              <a:rPr lang="en-US" dirty="0" err="1" smtClean="0"/>
              <a:t>Normalcdf</a:t>
            </a:r>
            <a:r>
              <a:rPr lang="en-US" dirty="0" smtClean="0"/>
              <a:t>(lower, very large #, mean, </a:t>
            </a:r>
            <a:r>
              <a:rPr lang="en-US" dirty="0" err="1" smtClean="0"/>
              <a:t>s.d.</a:t>
            </a:r>
            <a:r>
              <a:rPr lang="en-US" dirty="0" smtClean="0"/>
              <a:t>)</a:t>
            </a:r>
            <a:endParaRPr lang="en-US" dirty="0"/>
          </a:p>
        </p:txBody>
      </p:sp>
    </p:spTree>
    <p:extLst>
      <p:ext uri="{BB962C8B-B14F-4D97-AF65-F5344CB8AC3E}">
        <p14:creationId xmlns:p14="http://schemas.microsoft.com/office/powerpoint/2010/main" val="8031137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108</TotalTime>
  <Words>641</Words>
  <Application>Microsoft Office PowerPoint</Application>
  <PresentationFormat>On-screen Show (4:3)</PresentationFormat>
  <Paragraphs>80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Waveform</vt:lpstr>
      <vt:lpstr>Chapter 10</vt:lpstr>
      <vt:lpstr>Normal Distribution</vt:lpstr>
      <vt:lpstr>The Normal Distribution Curve</vt:lpstr>
      <vt:lpstr>Examples Normal curves always symmetric about x=μ</vt:lpstr>
      <vt:lpstr>X~N(μ,σ^2)</vt:lpstr>
      <vt:lpstr>Example</vt:lpstr>
      <vt:lpstr>Assignment</vt:lpstr>
      <vt:lpstr>10B TLW finding probabilities with a normal curve and the GDC.</vt:lpstr>
      <vt:lpstr>Example</vt:lpstr>
      <vt:lpstr>Example</vt:lpstr>
      <vt:lpstr>Assignment</vt:lpstr>
      <vt:lpstr>10C  TLW apply quantiles or k-values.</vt:lpstr>
      <vt:lpstr>Quantile</vt:lpstr>
      <vt:lpstr>Example</vt:lpstr>
      <vt:lpstr>What does the answer mean?</vt:lpstr>
      <vt:lpstr>Example</vt:lpstr>
      <vt:lpstr>Assignment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10</dc:title>
  <dc:creator>Monika</dc:creator>
  <cp:lastModifiedBy>Monika</cp:lastModifiedBy>
  <cp:revision>11</cp:revision>
  <dcterms:created xsi:type="dcterms:W3CDTF">2012-12-12T13:19:56Z</dcterms:created>
  <dcterms:modified xsi:type="dcterms:W3CDTF">2012-12-26T19:16:35Z</dcterms:modified>
</cp:coreProperties>
</file>